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charts/style33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style40.xml" ContentType="application/vnd.ms-office.chartstyle+xml"/>
  <Override PartName="/ppt/charts/colors6.xml" ContentType="application/vnd.ms-office.chartcolorstyle+xml"/>
  <Override PartName="/ppt/charts/style22.xml" ContentType="application/vnd.ms-office.chartstyle+xml"/>
  <Override PartName="/ppt/charts/colors27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16.xml" ContentType="application/vnd.ms-office.chartcolorstyle+xml"/>
  <Override PartName="/ppt/charts/colors34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41.xml" ContentType="application/vnd.ms-office.chartcolorstyle+xml"/>
  <Override PartName="/ppt/charts/colors23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olors30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charts/style38.xml" ContentType="application/vnd.ms-office.chartstyle+xml"/>
  <Override PartName="/ppt/charts/style27.xml" ContentType="application/vnd.ms-office.chart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olors39.xml" ContentType="application/vnd.ms-office.chartcolorstyle+xml"/>
  <Override PartName="/ppt/charts/style34.xml" ContentType="application/vnd.ms-office.chartstyle+xml"/>
  <Override PartName="/ppt/charts/style23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charts/chart18.xml" ContentType="application/vnd.openxmlformats-officedocument.drawingml.chart+xml"/>
  <Override PartName="/ppt/charts/colors17.xml" ContentType="application/vnd.ms-office.chartcolorstyle+xml"/>
  <Override PartName="/ppt/charts/style41.xml" ContentType="application/vnd.ms-office.chartstyle+xml"/>
  <Override PartName="/ppt/revisionInfo.xml" ContentType="application/vnd.ms-powerpoint.revisioninfo+xml"/>
  <Override PartName="/ppt/charts/style30.xml" ContentType="application/vnd.ms-office.chartstyle+xml"/>
  <Override PartName="/ppt/charts/colors28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olors35.xml" ContentType="application/vnd.ms-office.chartcolor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charts/colors42.xml" ContentType="application/vnd.ms-office.chartcolorstyle+xml"/>
  <Override PartName="/ppt/charts/colors3.xml" ContentType="application/vnd.ms-office.chartcolorstyle+xml"/>
  <Override PartName="/ppt/charts/colors24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olors31.xml" ContentType="application/vnd.ms-office.chartcolorstyl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style39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charts/style28.xml" ContentType="application/vnd.ms-office.chartstyl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charts/style17.xml" ContentType="application/vnd.ms-office.chartstyle+xml"/>
  <Override PartName="/ppt/charts/style35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42.xml" ContentType="application/vnd.ms-office.chartstyle+xml"/>
  <Override PartName="/ppt/charts/colors29.xml" ContentType="application/vnd.ms-office.chartcolorstyle+xml"/>
  <Override PartName="/ppt/charts/style24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olors36.xml" ContentType="application/vnd.ms-office.chartcolorstyle+xml"/>
  <Override PartName="/ppt/charts/colors18.xml" ContentType="application/vnd.ms-office.chartcolorstyle+xml"/>
  <Override PartName="/ppt/charts/style31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Override PartName="/ppt/charts/colors25.xml" ContentType="application/vnd.ms-office.chartcolorstyl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olors43.xml" ContentType="application/vnd.ms-office.chartcolorstyle+xml"/>
  <Override PartName="/ppt/charts/colors32.xml" ContentType="application/vnd.ms-office.chartcolorstyle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style29.xml" ContentType="application/vnd.ms-office.chartstyle+xml"/>
  <Override PartName="/ppt/charts/chart5.xml" ContentType="application/vnd.openxmlformats-officedocument.drawingml.chart+xml"/>
  <Override PartName="/ppt/charts/style18.xml" ContentType="application/vnd.ms-office.chart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6.xml" ContentType="application/vnd.ms-office.chartstyle+xml"/>
  <Override PartName="/ppt/charts/style25.xml" ContentType="application/vnd.ms-office.chartstyle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charts/style43.xml" ContentType="application/vnd.ms-office.chartstyle+xml"/>
  <Override PartName="/ppt/charts/style32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olors37.xml" ContentType="application/vnd.ms-office.chartcolor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olors5.xml" ContentType="application/vnd.ms-office.chartcolorstyle+xml"/>
  <Override PartName="/ppt/charts/colors26.xml" ContentType="application/vnd.ms-office.chartcolorstyle+xml"/>
  <Override PartName="/ppt/charts/colors44.xml" ContentType="application/vnd.ms-office.chartcolorstyle+xml"/>
  <Override PartName="/ppt/charts/colors1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olors33.xml" ContentType="application/vnd.ms-office.chartcolorstyle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olors40.xml" ContentType="application/vnd.ms-office.chartcolorstyle+xml"/>
  <Override PartName="/ppt/charts/colors22.xml" ContentType="application/vnd.ms-office.chartcolorstyle+xml"/>
  <Override PartName="/ppt/charts/chart6.xml" ContentType="application/vnd.openxmlformats-officedocument.drawingml.chart+xml"/>
  <Override PartName="/ppt/charts/style37.xml" ContentType="application/vnd.ms-office.chartstyl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charts/style26.xml" ContentType="application/vnd.ms-office.chartstyle+xml"/>
  <Override PartName="/ppt/charts/style44.xml" ContentType="application/vnd.ms-office.chartstyle+xml"/>
  <Override PartName="/ppt/charts/style4.xml" ContentType="application/vnd.ms-office.chartstyle+xml"/>
  <Override PartName="/ppt/slides/slide29.xml" ContentType="application/vnd.openxmlformats-officedocument.presentationml.slide+xml"/>
  <Override PartName="/ppt/charts/style15.xml" ContentType="application/vnd.ms-office.chartstyle+xml"/>
  <Override PartName="/ppt/charts/colors3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58" r:id="rId4"/>
    <p:sldId id="365" r:id="rId5"/>
    <p:sldId id="389" r:id="rId6"/>
    <p:sldId id="262" r:id="rId7"/>
    <p:sldId id="456" r:id="rId8"/>
    <p:sldId id="457" r:id="rId9"/>
    <p:sldId id="391" r:id="rId10"/>
    <p:sldId id="392" r:id="rId11"/>
    <p:sldId id="395" r:id="rId12"/>
    <p:sldId id="264" r:id="rId13"/>
    <p:sldId id="366" r:id="rId14"/>
    <p:sldId id="375" r:id="rId15"/>
    <p:sldId id="374" r:id="rId16"/>
    <p:sldId id="373" r:id="rId17"/>
    <p:sldId id="372" r:id="rId18"/>
    <p:sldId id="371" r:id="rId19"/>
    <p:sldId id="370" r:id="rId20"/>
    <p:sldId id="369" r:id="rId21"/>
    <p:sldId id="368" r:id="rId22"/>
    <p:sldId id="367" r:id="rId23"/>
    <p:sldId id="384" r:id="rId24"/>
    <p:sldId id="383" r:id="rId25"/>
    <p:sldId id="382" r:id="rId26"/>
    <p:sldId id="381" r:id="rId27"/>
    <p:sldId id="380" r:id="rId28"/>
    <p:sldId id="379" r:id="rId29"/>
    <p:sldId id="378" r:id="rId30"/>
    <p:sldId id="377" r:id="rId31"/>
    <p:sldId id="376" r:id="rId32"/>
    <p:sldId id="386" r:id="rId33"/>
    <p:sldId id="387" r:id="rId34"/>
    <p:sldId id="432" r:id="rId35"/>
    <p:sldId id="385" r:id="rId36"/>
    <p:sldId id="412" r:id="rId37"/>
    <p:sldId id="411" r:id="rId38"/>
    <p:sldId id="410" r:id="rId39"/>
    <p:sldId id="409" r:id="rId40"/>
    <p:sldId id="408" r:id="rId41"/>
    <p:sldId id="407" r:id="rId42"/>
    <p:sldId id="402" r:id="rId43"/>
    <p:sldId id="401" r:id="rId44"/>
    <p:sldId id="400" r:id="rId45"/>
    <p:sldId id="399" r:id="rId46"/>
    <p:sldId id="398" r:id="rId47"/>
    <p:sldId id="397" r:id="rId48"/>
    <p:sldId id="433" r:id="rId49"/>
    <p:sldId id="434" r:id="rId50"/>
    <p:sldId id="435" r:id="rId51"/>
    <p:sldId id="396" r:id="rId52"/>
    <p:sldId id="436" r:id="rId53"/>
    <p:sldId id="437" r:id="rId54"/>
    <p:sldId id="438" r:id="rId55"/>
    <p:sldId id="439" r:id="rId56"/>
    <p:sldId id="440" r:id="rId57"/>
    <p:sldId id="441" r:id="rId58"/>
    <p:sldId id="442" r:id="rId59"/>
    <p:sldId id="443" r:id="rId60"/>
    <p:sldId id="444" r:id="rId61"/>
    <p:sldId id="445" r:id="rId62"/>
    <p:sldId id="446" r:id="rId63"/>
    <p:sldId id="447" r:id="rId64"/>
    <p:sldId id="448" r:id="rId65"/>
    <p:sldId id="449" r:id="rId66"/>
    <p:sldId id="450" r:id="rId67"/>
    <p:sldId id="451" r:id="rId68"/>
    <p:sldId id="452" r:id="rId69"/>
    <p:sldId id="453" r:id="rId70"/>
    <p:sldId id="425" r:id="rId71"/>
    <p:sldId id="426" r:id="rId72"/>
    <p:sldId id="427" r:id="rId73"/>
    <p:sldId id="428" r:id="rId74"/>
    <p:sldId id="455" r:id="rId75"/>
    <p:sldId id="258" r:id="rId7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5928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69" d="100"/>
          <a:sy n="69" d="100"/>
        </p:scale>
        <p:origin x="-942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32.xml"/><Relationship Id="rId2" Type="http://schemas.openxmlformats.org/officeDocument/2006/relationships/package" Target="../embeddings/Microsoft_Office_Excel_Worksheet20.xlsx"/><Relationship Id="rId1" Type="http://schemas.openxmlformats.org/officeDocument/2006/relationships/themeOverride" Target="../theme/themeOverride2.xml"/><Relationship Id="rId4" Type="http://schemas.microsoft.com/office/2011/relationships/chartStyle" Target="style32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Microsoft_Office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package" Target="../embeddings/Microsoft_Office_Excel_Worksheet3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65189745427184"/>
          <c:y val="0.20518518518518522"/>
          <c:w val="0.76843007930085272"/>
          <c:h val="0.67634259259259277"/>
        </c:manualLayout>
      </c:layout>
      <c:bar3D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čart!$U$3:$U$6</c:f>
              <c:strCache>
                <c:ptCount val="4"/>
                <c:pt idx="0">
                  <c:v>Добра</c:v>
                </c:pt>
                <c:pt idx="1">
                  <c:v>Нема знатног побољшања</c:v>
                </c:pt>
                <c:pt idx="2">
                  <c:v>Лоша и нижа</c:v>
                </c:pt>
                <c:pt idx="3">
                  <c:v>Нема став</c:v>
                </c:pt>
              </c:strCache>
            </c:strRef>
          </c:cat>
          <c:val>
            <c:numRef>
              <c:f>čart!$V$3:$V$6</c:f>
              <c:numCache>
                <c:formatCode>General</c:formatCode>
                <c:ptCount val="4"/>
                <c:pt idx="0">
                  <c:v>420</c:v>
                </c:pt>
                <c:pt idx="1">
                  <c:v>336</c:v>
                </c:pt>
                <c:pt idx="2">
                  <c:v>300</c:v>
                </c:pt>
                <c:pt idx="3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87-44FB-BBF9-9ED919D10325}"/>
            </c:ext>
          </c:extLst>
        </c:ser>
        <c:dLbls/>
        <c:shape val="box"/>
        <c:axId val="96388608"/>
        <c:axId val="101224832"/>
        <c:axId val="0"/>
      </c:bar3DChart>
      <c:catAx>
        <c:axId val="963886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24832"/>
        <c:crosses val="autoZero"/>
        <c:auto val="1"/>
        <c:lblAlgn val="ctr"/>
        <c:lblOffset val="100"/>
      </c:catAx>
      <c:valAx>
        <c:axId val="1012248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88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Sheet3!$C$61:$C$67</c:f>
              <c:strCache>
                <c:ptCount val="7"/>
                <c:pt idx="0">
                  <c:v>Паркови за љубимце</c:v>
                </c:pt>
                <c:pt idx="1">
                  <c:v>Дечија игралишта</c:v>
                </c:pt>
                <c:pt idx="2">
                  <c:v>Уређење зелених површина</c:v>
                </c:pt>
                <c:pt idx="3">
                  <c:v>Боља чистоћа</c:v>
                </c:pt>
                <c:pt idx="4">
                  <c:v>Не знам  / Немам мишљење</c:v>
                </c:pt>
                <c:pt idx="5">
                  <c:v>Улична расвета на периферији града</c:v>
                </c:pt>
                <c:pt idx="6">
                  <c:v>Бољи локални путеви</c:v>
                </c:pt>
              </c:strCache>
            </c:strRef>
          </c:cat>
          <c:val>
            <c:numRef>
              <c:f>Sheet3!$D$61:$D$67</c:f>
              <c:numCache>
                <c:formatCode>0%</c:formatCode>
                <c:ptCount val="7"/>
                <c:pt idx="0">
                  <c:v>2.0000000000000004E-2</c:v>
                </c:pt>
                <c:pt idx="1">
                  <c:v>7.0000000000000021E-2</c:v>
                </c:pt>
                <c:pt idx="2">
                  <c:v>9.0000000000000011E-2</c:v>
                </c:pt>
                <c:pt idx="3">
                  <c:v>0.11</c:v>
                </c:pt>
                <c:pt idx="4">
                  <c:v>0.13</c:v>
                </c:pt>
                <c:pt idx="5">
                  <c:v>0.21000000000000002</c:v>
                </c:pt>
                <c:pt idx="6">
                  <c:v>0.37000000000000005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2E-42E9-869A-396286ADEEA3}"/>
            </c:ext>
          </c:extLst>
        </c:ser>
        <c:dLbls>
          <c:showVal val="1"/>
        </c:dLbls>
        <c:gapWidth val="115"/>
        <c:overlap val="-20"/>
        <c:axId val="150487040"/>
        <c:axId val="150488960"/>
      </c:barChart>
      <c:catAx>
        <c:axId val="1504870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88960"/>
        <c:crosses val="autoZero"/>
        <c:auto val="1"/>
        <c:lblAlgn val="ctr"/>
        <c:lblOffset val="100"/>
      </c:catAx>
      <c:valAx>
        <c:axId val="1504889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8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655531029332635E-3"/>
          <c:y val="0.11838810567840695"/>
          <c:w val="0.54956383590126523"/>
          <c:h val="0.7871758844515693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1">
                  <a:shade val="5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86-4390-BC10-7331F3E0A5CF}"/>
              </c:ext>
            </c:extLst>
          </c:dPt>
          <c:dPt>
            <c:idx val="1"/>
            <c:spPr>
              <a:solidFill>
                <a:schemeClr val="accent1">
                  <a:shade val="7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86-4390-BC10-7331F3E0A5CF}"/>
              </c:ext>
            </c:extLst>
          </c:dPt>
          <c:dPt>
            <c:idx val="2"/>
            <c:spPr>
              <a:solidFill>
                <a:schemeClr val="accent1">
                  <a:shade val="9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86-4390-BC10-7331F3E0A5CF}"/>
              </c:ext>
            </c:extLst>
          </c:dPt>
          <c:dPt>
            <c:idx val="3"/>
            <c:spPr>
              <a:solidFill>
                <a:schemeClr val="accent1">
                  <a:tint val="9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86-4390-BC10-7331F3E0A5CF}"/>
              </c:ext>
            </c:extLst>
          </c:dPt>
          <c:dPt>
            <c:idx val="4"/>
            <c:spPr>
              <a:solidFill>
                <a:schemeClr val="accent1">
                  <a:tint val="7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386-4390-BC10-7331F3E0A5CF}"/>
              </c:ext>
            </c:extLst>
          </c:dPt>
          <c:dPt>
            <c:idx val="5"/>
            <c:spPr>
              <a:solidFill>
                <a:schemeClr val="accent1">
                  <a:tint val="5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386-4390-BC10-7331F3E0A5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Sheet1!$A$7:$A$12</c:f>
              <c:strCache>
                <c:ptCount val="6"/>
                <c:pt idx="0">
                  <c:v>Побољшана инфраструктура</c:v>
                </c:pt>
                <c:pt idx="1">
                  <c:v>Урађени кружни токови</c:v>
                </c:pt>
                <c:pt idx="2">
                  <c:v>Реконструисан трг Косте Трифковића</c:v>
                </c:pt>
                <c:pt idx="3">
                  <c:v>Сређена главна улица</c:v>
                </c:pt>
                <c:pt idx="4">
                  <c:v>Изграђене фонтане</c:v>
                </c:pt>
                <c:pt idx="5">
                  <c:v>Не знам / Немам мишљење</c:v>
                </c:pt>
              </c:strCache>
            </c:strRef>
          </c:cat>
          <c:val>
            <c:numRef>
              <c:f>Sheet1!$B$7:$B$12</c:f>
              <c:numCache>
                <c:formatCode>0%</c:formatCode>
                <c:ptCount val="6"/>
                <c:pt idx="0">
                  <c:v>0.27</c:v>
                </c:pt>
                <c:pt idx="1">
                  <c:v>0.16</c:v>
                </c:pt>
                <c:pt idx="2">
                  <c:v>0.11</c:v>
                </c:pt>
                <c:pt idx="3">
                  <c:v>0.17</c:v>
                </c:pt>
                <c:pt idx="4">
                  <c:v>0.19</c:v>
                </c:pt>
                <c:pt idx="5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386-4390-BC10-7331F3E0A5CF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907774080541182"/>
          <c:y val="0.23415216810473538"/>
          <c:w val="0.46092225919458818"/>
          <c:h val="0.5197196158863375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196288973865299E-3"/>
          <c:y val="0.10879629629629631"/>
          <c:w val="0.59727669713067311"/>
          <c:h val="0.7731481481481482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8D-44B0-9E58-9F2BDEE8D2F2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8D-44B0-9E58-9F2BDEE8D2F2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8D-44B0-9E58-9F2BDEE8D2F2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8D-44B0-9E58-9F2BDEE8D2F2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8D-44B0-9E58-9F2BDEE8D2F2}"/>
              </c:ext>
            </c:extLst>
          </c:dPt>
          <c:dLbls>
            <c:dLbl>
              <c:idx val="0"/>
              <c:layout>
                <c:manualLayout>
                  <c:x val="-0.12656866225476573"/>
                  <c:y val="9.7349810440361603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8D-44B0-9E58-9F2BDEE8D2F2}"/>
                </c:ext>
              </c:extLst>
            </c:dLbl>
            <c:dLbl>
              <c:idx val="1"/>
              <c:layout>
                <c:manualLayout>
                  <c:x val="0.10427674792406308"/>
                  <c:y val="-0.23573381452318459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8D-44B0-9E58-9F2BDEE8D2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Sheet1!$C$40:$C$44</c:f>
              <c:strCache>
                <c:ptCount val="5"/>
                <c:pt idx="0">
                  <c:v>Инфраструктура</c:v>
                </c:pt>
                <c:pt idx="1">
                  <c:v>Не знам / Немам мишљење</c:v>
                </c:pt>
                <c:pt idx="2">
                  <c:v>Култура</c:v>
                </c:pt>
                <c:pt idx="3">
                  <c:v>Туризам</c:v>
                </c:pt>
                <c:pt idx="4">
                  <c:v>Локална самоуправа</c:v>
                </c:pt>
              </c:strCache>
            </c:strRef>
          </c:cat>
          <c:val>
            <c:numRef>
              <c:f>Sheet1!$D$40:$D$44</c:f>
              <c:numCache>
                <c:formatCode>0%</c:formatCode>
                <c:ptCount val="5"/>
                <c:pt idx="0">
                  <c:v>0.47000000000000003</c:v>
                </c:pt>
                <c:pt idx="1">
                  <c:v>0.27</c:v>
                </c:pt>
                <c:pt idx="2">
                  <c:v>0.11</c:v>
                </c:pt>
                <c:pt idx="3">
                  <c:v>9.0000000000000011E-2</c:v>
                </c:pt>
                <c:pt idx="4">
                  <c:v>6.0000000000000005E-2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38D-44B0-9E58-9F2BDEE8D2F2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476587439155501"/>
          <c:y val="0.33831765820939064"/>
          <c:w val="0.34887148467413542"/>
          <c:h val="0.4321843102945466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650732682804916E-3"/>
          <c:y val="0.11342592592592594"/>
          <c:w val="0.57040808923274822"/>
          <c:h val="0.7731481481481482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57-4CAB-ABBE-241C449747AF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57-4CAB-ABBE-241C449747AF}"/>
              </c:ext>
            </c:extLst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57-4CAB-ABBE-241C449747AF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57-4CAB-ABBE-241C449747AF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57-4CAB-ABBE-241C449747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Sheet1!$C$29:$C$33</c:f>
              <c:strCache>
                <c:ptCount val="5"/>
                <c:pt idx="0">
                  <c:v>Незапосленост</c:v>
                </c:pt>
                <c:pt idx="1">
                  <c:v>Образовање омладине</c:v>
                </c:pt>
                <c:pt idx="2">
                  <c:v>Путеви</c:v>
                </c:pt>
                <c:pt idx="3">
                  <c:v>Не знам / Немам мишљење</c:v>
                </c:pt>
                <c:pt idx="4">
                  <c:v>Уређење јавних зелених површина</c:v>
                </c:pt>
              </c:strCache>
            </c:strRef>
          </c:cat>
          <c:val>
            <c:numRef>
              <c:f>Sheet1!$D$29:$D$33</c:f>
              <c:numCache>
                <c:formatCode>0%</c:formatCode>
                <c:ptCount val="5"/>
                <c:pt idx="0">
                  <c:v>0.37000000000000005</c:v>
                </c:pt>
                <c:pt idx="1">
                  <c:v>0.23</c:v>
                </c:pt>
                <c:pt idx="2">
                  <c:v>0.17</c:v>
                </c:pt>
                <c:pt idx="3">
                  <c:v>0.12000000000000001</c:v>
                </c:pt>
                <c:pt idx="4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B57-4CAB-ABBE-241C449747AF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790904185757271"/>
          <c:y val="0.2839078448527268"/>
          <c:w val="0.52022490912485309"/>
          <c:h val="0.450702828813065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Sheet1!$C$5:$C$9</c:f>
              <c:strCache>
                <c:ptCount val="5"/>
                <c:pt idx="0">
                  <c:v>Уређење зеленила</c:v>
                </c:pt>
                <c:pt idx="1">
                  <c:v>Јавна расвета</c:v>
                </c:pt>
                <c:pt idx="2">
                  <c:v>Запостављеност села</c:v>
                </c:pt>
                <c:pt idx="3">
                  <c:v>Не знам / Немам мишљење</c:v>
                </c:pt>
                <c:pt idx="4">
                  <c:v>Локални путеви</c:v>
                </c:pt>
              </c:strCache>
            </c:strRef>
          </c:cat>
          <c:val>
            <c:numRef>
              <c:f>Sheet1!$D$5:$D$9</c:f>
              <c:numCache>
                <c:formatCode>0%</c:formatCode>
                <c:ptCount val="5"/>
                <c:pt idx="0">
                  <c:v>9.0000000000000011E-2</c:v>
                </c:pt>
                <c:pt idx="1">
                  <c:v>0.11</c:v>
                </c:pt>
                <c:pt idx="2">
                  <c:v>0.23</c:v>
                </c:pt>
                <c:pt idx="3">
                  <c:v>0.26</c:v>
                </c:pt>
                <c:pt idx="4">
                  <c:v>0.31000000000000005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89-45A9-910E-05BAA76A7602}"/>
            </c:ext>
          </c:extLst>
        </c:ser>
        <c:dLbls>
          <c:showVal val="1"/>
        </c:dLbls>
        <c:overlap val="100"/>
        <c:axId val="151317504"/>
        <c:axId val="151454464"/>
      </c:barChart>
      <c:catAx>
        <c:axId val="1513175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54464"/>
        <c:crosses val="autoZero"/>
        <c:auto val="1"/>
        <c:lblAlgn val="ctr"/>
        <c:lblOffset val="100"/>
      </c:catAx>
      <c:valAx>
        <c:axId val="1514544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1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AE-4B4A-81A4-65B2428A2551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AE-4B4A-81A4-65B2428A2551}"/>
              </c:ext>
            </c:extLst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AE-4B4A-81A4-65B2428A2551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AE-4B4A-81A4-65B2428A2551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AE-4B4A-81A4-65B2428A2551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CAE-4B4A-81A4-65B2428A2551}"/>
              </c:ext>
            </c:extLst>
          </c:dPt>
          <c:dPt>
            <c:idx val="6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CAE-4B4A-81A4-65B2428A2551}"/>
              </c:ext>
            </c:extLst>
          </c:dPt>
          <c:dPt>
            <c:idx val="7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CAE-4B4A-81A4-65B2428A2551}"/>
              </c:ext>
            </c:extLst>
          </c:dPt>
          <c:dPt>
            <c:idx val="8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CAE-4B4A-81A4-65B2428A2551}"/>
              </c:ext>
            </c:extLst>
          </c:dPt>
          <c:dPt>
            <c:idx val="9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CAE-4B4A-81A4-65B2428A2551}"/>
              </c:ext>
            </c:extLst>
          </c:dPt>
          <c:dLbls>
            <c:dLbl>
              <c:idx val="0"/>
              <c:layout>
                <c:manualLayout>
                  <c:x val="-0.11065450428379436"/>
                  <c:y val="8.1478929742552136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AE-4B4A-81A4-65B2428A2551}"/>
                </c:ext>
              </c:extLst>
            </c:dLbl>
            <c:dLbl>
              <c:idx val="1"/>
              <c:layout>
                <c:manualLayout>
                  <c:x val="-8.0247996737891875E-2"/>
                  <c:y val="-0.3440097444126608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AE-4B4A-81A4-65B2428A2551}"/>
                </c:ext>
              </c:extLst>
            </c:dLbl>
            <c:dLbl>
              <c:idx val="2"/>
              <c:layout>
                <c:manualLayout>
                  <c:x val="7.9941348552860822E-2"/>
                  <c:y val="-0.28174666852717506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AE-4B4A-81A4-65B2428A2551}"/>
                </c:ext>
              </c:extLst>
            </c:dLbl>
            <c:dLbl>
              <c:idx val="3"/>
              <c:layout>
                <c:manualLayout>
                  <c:x val="-5.8550104070222387E-3"/>
                  <c:y val="-1.873793576594804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AE-4B4A-81A4-65B2428A2551}"/>
                </c:ext>
              </c:extLst>
            </c:dLbl>
            <c:dLbl>
              <c:idx val="4"/>
              <c:layout>
                <c:manualLayout>
                  <c:x val="4.0188220268818761E-3"/>
                  <c:y val="-4.5208318798111574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AE-4B4A-81A4-65B2428A2551}"/>
                </c:ext>
              </c:extLst>
            </c:dLbl>
            <c:dLbl>
              <c:idx val="5"/>
              <c:layout>
                <c:manualLayout>
                  <c:x val="5.434892145354202E-3"/>
                  <c:y val="-3.123386590385825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AE-4B4A-81A4-65B2428A2551}"/>
                </c:ext>
              </c:extLst>
            </c:dLbl>
            <c:dLbl>
              <c:idx val="6"/>
              <c:layout>
                <c:manualLayout>
                  <c:x val="-4.3447140081513983E-3"/>
                  <c:y val="-6.050634898486010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AE-4B4A-81A4-65B2428A2551}"/>
                </c:ext>
              </c:extLst>
            </c:dLbl>
            <c:dLbl>
              <c:idx val="7"/>
              <c:layout>
                <c:manualLayout>
                  <c:x val="-1.2042687978013337E-2"/>
                  <c:y val="-5.072385404311729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AE-4B4A-81A4-65B2428A2551}"/>
                </c:ext>
              </c:extLst>
            </c:dLbl>
            <c:dLbl>
              <c:idx val="8"/>
              <c:layout>
                <c:manualLayout>
                  <c:x val="2.4525592028559169E-3"/>
                  <c:y val="-3.1324856392009118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CAE-4B4A-81A4-65B2428A2551}"/>
                </c:ext>
              </c:extLst>
            </c:dLbl>
            <c:dLbl>
              <c:idx val="9"/>
              <c:layout>
                <c:manualLayout>
                  <c:x val="1.5289196111477834E-2"/>
                  <c:y val="-2.736575269192307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CAE-4B4A-81A4-65B2428A2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'čart kultura i turizam'!$B$4:$B$13</c:f>
              <c:strCache>
                <c:ptCount val="10"/>
                <c:pt idx="0">
                  <c:v>Фијакери</c:v>
                </c:pt>
                <c:pt idx="1">
                  <c:v>Главна улица и центар града</c:v>
                </c:pt>
                <c:pt idx="2">
                  <c:v>Паркови</c:v>
                </c:pt>
                <c:pt idx="3">
                  <c:v>Жупанија </c:v>
                </c:pt>
                <c:pt idx="4">
                  <c:v>Градска кућа</c:v>
                </c:pt>
                <c:pt idx="5">
                  <c:v>Културни центар Лаза Костић</c:v>
                </c:pt>
                <c:pt idx="6">
                  <c:v>Српска читаоница Лаза Костић</c:v>
                </c:pt>
                <c:pt idx="7">
                  <c:v>Народно позориште</c:v>
                </c:pt>
                <c:pt idx="8">
                  <c:v>Градски музеј</c:v>
                </c:pt>
                <c:pt idx="9">
                  <c:v>Галерија Милан Коњовић</c:v>
                </c:pt>
              </c:strCache>
            </c:strRef>
          </c:cat>
          <c:val>
            <c:numRef>
              <c:f>'čart kultura i turizam'!$C$4:$C$13</c:f>
              <c:numCache>
                <c:formatCode>General</c:formatCode>
                <c:ptCount val="10"/>
                <c:pt idx="0">
                  <c:v>432</c:v>
                </c:pt>
                <c:pt idx="1">
                  <c:v>216</c:v>
                </c:pt>
                <c:pt idx="2">
                  <c:v>144</c:v>
                </c:pt>
                <c:pt idx="3">
                  <c:v>120</c:v>
                </c:pt>
                <c:pt idx="4">
                  <c:v>60</c:v>
                </c:pt>
                <c:pt idx="5">
                  <c:v>60</c:v>
                </c:pt>
                <c:pt idx="6">
                  <c:v>48</c:v>
                </c:pt>
                <c:pt idx="7">
                  <c:v>48</c:v>
                </c:pt>
                <c:pt idx="8">
                  <c:v>36</c:v>
                </c:pt>
                <c:pt idx="9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DCAE-4B4A-81A4-65B2428A2551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17577158228764"/>
          <c:y val="5.1078222749366263E-2"/>
          <c:w val="0.3009486052859407"/>
          <c:h val="0.8461563059606036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13"/>
          <c:dPt>
            <c:idx val="0"/>
            <c:spPr>
              <a:solidFill>
                <a:schemeClr val="accent6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88-482F-9680-BD54E5BFF3D5}"/>
              </c:ext>
            </c:extLst>
          </c:dPt>
          <c:dPt>
            <c:idx val="1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88-482F-9680-BD54E5BFF3D5}"/>
              </c:ext>
            </c:extLst>
          </c:dPt>
          <c:dPt>
            <c:idx val="2"/>
            <c:spPr>
              <a:solidFill>
                <a:schemeClr val="accent6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88-482F-9680-BD54E5BFF3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Sheet3!$C$17:$C$19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Делимично</c:v>
                </c:pt>
              </c:strCache>
            </c:strRef>
          </c:cat>
          <c:val>
            <c:numRef>
              <c:f>Sheet3!$D$17:$D$19</c:f>
              <c:numCache>
                <c:formatCode>0%</c:formatCode>
                <c:ptCount val="3"/>
                <c:pt idx="0">
                  <c:v>0.35000000000000003</c:v>
                </c:pt>
                <c:pt idx="1">
                  <c:v>0.28000000000000008</c:v>
                </c:pt>
                <c:pt idx="2">
                  <c:v>0.37000000000000005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E88-482F-9680-BD54E5BFF3D5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48337707786532"/>
          <c:y val="0.38250692621755628"/>
          <c:w val="0.25684995625546808"/>
          <c:h val="0.2488746719160104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5226787603309776"/>
          <c:y val="7.7331703994455839E-2"/>
          <c:w val="0.4341307487573845"/>
          <c:h val="0.75819533284754326"/>
        </c:manualLayout>
      </c:layout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'čart kultura i turizam'!$O$4:$O$9</c:f>
              <c:strCache>
                <c:ptCount val="6"/>
                <c:pt idx="0">
                  <c:v>Културни центар Лаза Костић </c:v>
                </c:pt>
                <c:pt idx="1">
                  <c:v>Народно позориште </c:v>
                </c:pt>
                <c:pt idx="2">
                  <c:v>Градску библиотеку </c:v>
                </c:pt>
                <c:pt idx="3">
                  <c:v>Галерију Милан Коњовић </c:v>
                </c:pt>
                <c:pt idx="4">
                  <c:v>Градски музеј </c:v>
                </c:pt>
                <c:pt idx="5">
                  <c:v>Историјски архив </c:v>
                </c:pt>
              </c:strCache>
            </c:strRef>
          </c:cat>
          <c:val>
            <c:numRef>
              <c:f>'čart kultura i turizam'!$P$4:$P$9</c:f>
              <c:numCache>
                <c:formatCode>General</c:formatCode>
                <c:ptCount val="6"/>
                <c:pt idx="0">
                  <c:v>612</c:v>
                </c:pt>
                <c:pt idx="1">
                  <c:v>408</c:v>
                </c:pt>
                <c:pt idx="2">
                  <c:v>84</c:v>
                </c:pt>
                <c:pt idx="3">
                  <c:v>48</c:v>
                </c:pt>
                <c:pt idx="4">
                  <c:v>24</c:v>
                </c:pt>
                <c:pt idx="5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44-41B9-8728-CC8BC8D4ABA6}"/>
            </c:ext>
          </c:extLst>
        </c:ser>
        <c:dLbls>
          <c:showVal val="1"/>
        </c:dLbls>
        <c:gapWidth val="115"/>
        <c:overlap val="-20"/>
        <c:axId val="152380544"/>
        <c:axId val="152382080"/>
      </c:barChart>
      <c:catAx>
        <c:axId val="1523805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82080"/>
        <c:crosses val="autoZero"/>
        <c:auto val="1"/>
        <c:lblAlgn val="ctr"/>
        <c:lblOffset val="100"/>
      </c:catAx>
      <c:valAx>
        <c:axId val="1523820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8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780015464050578"/>
          <c:y val="4.1052032409536629E-2"/>
          <c:w val="0.36748235500472798"/>
          <c:h val="0.93908388175645097"/>
        </c:manualLayout>
      </c:layout>
      <c:bar3D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3A558D07-80CD-4496-8BB2-F05C5B284E00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CFB-4EDB-9C78-9C70BF3E473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99CBFD3D-B9F2-4289-84C7-6E0458345FF1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FB-4EDB-9C78-9C70BF3E473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9F990A86-13C5-4D69-9F47-F410AF4A2577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CFB-4EDB-9C78-9C70BF3E473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1E5B486C-3556-4BED-93FA-A9C50A591321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FB-4EDB-9C78-9C70BF3E47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'čart kultura i turizam'!$X$4:$X$16</c:f>
              <c:strCache>
                <c:ptCount val="13"/>
                <c:pt idx="0">
                  <c:v>Бодрог фест у Бачком Моноштору </c:v>
                </c:pt>
                <c:pt idx="1">
                  <c:v>Ноћ музеја </c:v>
                </c:pt>
                <c:pt idx="2">
                  <c:v>Драмске вечери</c:v>
                </c:pt>
                <c:pt idx="3">
                  <c:v>Етно фестивал „Тројни сусрет“ у Бездану</c:v>
                </c:pt>
                <c:pt idx="4">
                  <c:v>Ликовна јесен </c:v>
                </c:pt>
                <c:pt idx="5">
                  <c:v>Улица старих заната </c:v>
                </c:pt>
                <c:pt idx="6">
                  <c:v>Сомборско лето за младе</c:v>
                </c:pt>
                <c:pt idx="7">
                  <c:v>Фијакеријада</c:v>
                </c:pt>
                <c:pt idx="8">
                  <c:v>Дечији фестивал „Шарени свет</c:v>
                </c:pt>
                <c:pt idx="9">
                  <c:v>Дан града Сомбора </c:v>
                </c:pt>
                <c:pt idx="10">
                  <c:v>Сомборски позоришни маратон</c:v>
                </c:pt>
                <c:pt idx="11">
                  <c:v>Сомборско лето </c:v>
                </c:pt>
                <c:pt idx="12">
                  <c:v>Сомборски котлић </c:v>
                </c:pt>
              </c:strCache>
            </c:strRef>
          </c:cat>
          <c:val>
            <c:numRef>
              <c:f>'čart kultura i turizam'!$Y$4:$Y$16</c:f>
              <c:numCache>
                <c:formatCode>0%</c:formatCode>
                <c:ptCount val="13"/>
                <c:pt idx="0">
                  <c:v>1.0000000000000002E-2</c:v>
                </c:pt>
                <c:pt idx="1">
                  <c:v>1.0000000000000002E-2</c:v>
                </c:pt>
                <c:pt idx="2">
                  <c:v>1.0000000000000002E-2</c:v>
                </c:pt>
                <c:pt idx="3">
                  <c:v>1.0000000000000002E-2</c:v>
                </c:pt>
                <c:pt idx="4">
                  <c:v>1.0000000000000002E-2</c:v>
                </c:pt>
                <c:pt idx="5">
                  <c:v>2.0000000000000004E-2</c:v>
                </c:pt>
                <c:pt idx="6">
                  <c:v>3.0000000000000002E-2</c:v>
                </c:pt>
                <c:pt idx="7">
                  <c:v>3.0000000000000002E-2</c:v>
                </c:pt>
                <c:pt idx="8">
                  <c:v>4.0000000000000008E-2</c:v>
                </c:pt>
                <c:pt idx="9">
                  <c:v>8.0000000000000016E-2</c:v>
                </c:pt>
                <c:pt idx="10">
                  <c:v>0.2</c:v>
                </c:pt>
                <c:pt idx="11">
                  <c:v>0.23</c:v>
                </c:pt>
                <c:pt idx="12">
                  <c:v>0.32000000000000006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FB-4EDB-9C78-9C70BF3E4738}"/>
            </c:ext>
          </c:extLst>
        </c:ser>
        <c:dLbls>
          <c:showVal val="1"/>
        </c:dLbls>
        <c:shape val="box"/>
        <c:axId val="152842624"/>
        <c:axId val="152844160"/>
        <c:axId val="0"/>
      </c:bar3DChart>
      <c:catAx>
        <c:axId val="1528426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44160"/>
        <c:crosses val="autoZero"/>
        <c:auto val="1"/>
        <c:lblAlgn val="ctr"/>
        <c:lblOffset val="100"/>
      </c:catAx>
      <c:valAx>
        <c:axId val="152844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15284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5F-475D-AD5D-0EFFE4C1A678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5F-475D-AD5D-0EFFE4C1A678}"/>
              </c:ext>
            </c:extLst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5F-475D-AD5D-0EFFE4C1A678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5F-475D-AD5D-0EFFE4C1A6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'čart kultura i turizam'!$AK$4:$AK$7</c:f>
              <c:strCache>
                <c:ptCount val="4"/>
                <c:pt idx="0">
                  <c:v> Сомборски котлић</c:v>
                </c:pt>
                <c:pt idx="1">
                  <c:v> Сомборски позоришни маратон </c:v>
                </c:pt>
                <c:pt idx="2">
                  <c:v> Дан града Сомбора </c:v>
                </c:pt>
                <c:pt idx="3">
                  <c:v> Дечији фестивал шарени свет </c:v>
                </c:pt>
              </c:strCache>
            </c:strRef>
          </c:cat>
          <c:val>
            <c:numRef>
              <c:f>'čart kultura i turizam'!$AL$4:$AL$7</c:f>
              <c:numCache>
                <c:formatCode>General</c:formatCode>
                <c:ptCount val="4"/>
                <c:pt idx="0">
                  <c:v>444</c:v>
                </c:pt>
                <c:pt idx="1">
                  <c:v>300</c:v>
                </c:pt>
                <c:pt idx="2">
                  <c:v>276</c:v>
                </c:pt>
                <c:pt idx="3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5F-475D-AD5D-0EFFE4C1A678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/>
      <c:barChart>
        <c:barDir val="bar"/>
        <c:grouping val="stacked"/>
        <c:ser>
          <c:idx val="0"/>
          <c:order val="0"/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čart!$AA$3:$AA$5</c:f>
              <c:strCache>
                <c:ptCount val="3"/>
                <c:pt idx="0">
                  <c:v>Изградња робно-транспортних центара на Дунаву и на Великом Бачком каналу</c:v>
                </c:pt>
                <c:pt idx="1">
                  <c:v>Активирање речног Коридора VII (Дунав) и мреже канала (Велики Бачки канал, Дунав-Тиса-Дунав)</c:v>
                </c:pt>
                <c:pt idx="2">
                  <c:v>Системско унапређење пластеничке производње</c:v>
                </c:pt>
              </c:strCache>
            </c:strRef>
          </c:cat>
          <c:val>
            <c:numRef>
              <c:f>čart!$AB$3:$AB$5</c:f>
              <c:numCache>
                <c:formatCode>General</c:formatCode>
                <c:ptCount val="3"/>
                <c:pt idx="0">
                  <c:v>516</c:v>
                </c:pt>
                <c:pt idx="1">
                  <c:v>468</c:v>
                </c:pt>
                <c:pt idx="2">
                  <c:v>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87-46FE-A951-FC87C61A0612}"/>
            </c:ext>
          </c:extLst>
        </c:ser>
        <c:dLbls>
          <c:showVal val="1"/>
        </c:dLbls>
        <c:overlap val="100"/>
        <c:axId val="106170624"/>
        <c:axId val="106201088"/>
      </c:barChart>
      <c:catAx>
        <c:axId val="1061706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01088"/>
        <c:crosses val="autoZero"/>
        <c:auto val="1"/>
        <c:lblAlgn val="ctr"/>
        <c:lblOffset val="100"/>
      </c:catAx>
      <c:valAx>
        <c:axId val="1062010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7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490157480314977E-2"/>
          <c:y val="0.24611548556430449"/>
          <c:w val="0.53686417322834645"/>
          <c:h val="0.6536256926217558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15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1A-4CE6-A01C-6AFF409B7660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1A-4CE6-A01C-6AFF409B7660}"/>
              </c:ext>
            </c:extLst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1A-4CE6-A01C-6AFF409B7660}"/>
              </c:ext>
            </c:extLst>
          </c:dPt>
          <c:dLbls>
            <c:dLbl>
              <c:idx val="0"/>
              <c:layout>
                <c:manualLayout>
                  <c:x val="-0.16449551618547684"/>
                  <c:y val="-0.12528871391076116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1A-4CE6-A01C-6AFF409B7660}"/>
                </c:ext>
              </c:extLst>
            </c:dLbl>
            <c:dLbl>
              <c:idx val="2"/>
              <c:layout>
                <c:manualLayout>
                  <c:x val="6.6072287839020166E-2"/>
                  <c:y val="6.3121172353455809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1A-4CE6-A01C-6AFF409B7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Sheet3!$C$6:$C$8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Може да буде боље</c:v>
                </c:pt>
              </c:strCache>
            </c:strRef>
          </c:cat>
          <c:val>
            <c:numRef>
              <c:f>Sheet3!$D$6:$D$8</c:f>
              <c:numCache>
                <c:formatCode>0%</c:formatCode>
                <c:ptCount val="3"/>
                <c:pt idx="0">
                  <c:v>0.70000000000000007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1A-4CE6-A01C-6AFF409B7660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451115485564288"/>
          <c:y val="0.45831291921843104"/>
          <c:w val="0.40271106736657925"/>
          <c:h val="0.2477493438320210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7332945797882648"/>
          <c:y val="0.3935185185185186"/>
          <c:w val="0.77499268967218049"/>
          <c:h val="0.45612678623505404"/>
        </c:manualLayout>
      </c:layout>
      <c:barChart>
        <c:barDir val="bar"/>
        <c:grouping val="stacked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Sheet2!$C$5:$C$8</c:f>
              <c:strCache>
                <c:ptCount val="4"/>
                <c:pt idx="0">
                  <c:v>Французе</c:v>
                </c:pt>
                <c:pt idx="1">
                  <c:v>Јапанце</c:v>
                </c:pt>
                <c:pt idx="2">
                  <c:v>Грке</c:v>
                </c:pt>
                <c:pt idx="3">
                  <c:v>Русе</c:v>
                </c:pt>
              </c:strCache>
            </c:strRef>
          </c:cat>
          <c:val>
            <c:numRef>
              <c:f>Sheet2!$D$5:$D$8</c:f>
              <c:numCache>
                <c:formatCode>0%</c:formatCode>
                <c:ptCount val="4"/>
                <c:pt idx="0">
                  <c:v>4.0000000000000008E-2</c:v>
                </c:pt>
                <c:pt idx="1">
                  <c:v>0.28000000000000008</c:v>
                </c:pt>
                <c:pt idx="2">
                  <c:v>0.29000000000000004</c:v>
                </c:pt>
                <c:pt idx="3">
                  <c:v>0.39000000000000007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D7-4CB9-A175-3DED105780D0}"/>
            </c:ext>
          </c:extLst>
        </c:ser>
        <c:dLbls>
          <c:showVal val="1"/>
        </c:dLbls>
        <c:overlap val="100"/>
        <c:axId val="155658112"/>
        <c:axId val="155659648"/>
      </c:barChart>
      <c:catAx>
        <c:axId val="1556581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59648"/>
        <c:crosses val="autoZero"/>
        <c:auto val="1"/>
        <c:lblAlgn val="ctr"/>
        <c:lblOffset val="100"/>
      </c:catAx>
      <c:valAx>
        <c:axId val="1556596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5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603474184047313E-4"/>
          <c:y val="0.25231481481481494"/>
          <c:w val="0.43367814710184127"/>
          <c:h val="0.6342592592592594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6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23-4B57-ADE2-D44129FD62EE}"/>
              </c:ext>
            </c:extLst>
          </c:dPt>
          <c:dPt>
            <c:idx val="1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23-4B57-ADE2-D44129FD62EE}"/>
              </c:ext>
            </c:extLst>
          </c:dPt>
          <c:dPt>
            <c:idx val="2"/>
            <c:spPr>
              <a:solidFill>
                <a:schemeClr val="accent6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23-4B57-ADE2-D44129FD62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Sheet3!$C$37:$C$39</c:f>
              <c:strCache>
                <c:ptCount val="3"/>
                <c:pt idx="0">
                  <c:v>Да </c:v>
                </c:pt>
                <c:pt idx="1">
                  <c:v>Недостаје још објеката</c:v>
                </c:pt>
                <c:pt idx="2">
                  <c:v>Не знам / Немам мишљење</c:v>
                </c:pt>
              </c:strCache>
            </c:strRef>
          </c:cat>
          <c:val>
            <c:numRef>
              <c:f>Sheet3!$D$37:$D$39</c:f>
              <c:numCache>
                <c:formatCode>0%</c:formatCode>
                <c:ptCount val="3"/>
                <c:pt idx="0">
                  <c:v>0.72000000000000008</c:v>
                </c:pt>
                <c:pt idx="1">
                  <c:v>0.2</c:v>
                </c:pt>
                <c:pt idx="2">
                  <c:v>8.0000000000000016E-2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23-4B57-ADE2-D44129FD62EE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523491815431467"/>
          <c:y val="0.45656058617672785"/>
          <c:w val="0.53103323916571488"/>
          <c:h val="0.2327351268591426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Sheet3!$C$42:$C$44</c:f>
              <c:strCache>
                <c:ptCount val="3"/>
                <c:pt idx="0">
                  <c:v>Слажем се</c:v>
                </c:pt>
                <c:pt idx="1">
                  <c:v>Делимично се слажем</c:v>
                </c:pt>
                <c:pt idx="2">
                  <c:v>Не слажем се</c:v>
                </c:pt>
              </c:strCache>
            </c:strRef>
          </c:cat>
          <c:val>
            <c:numRef>
              <c:f>Sheet3!$D$42:$D$44</c:f>
              <c:numCache>
                <c:formatCode>0%</c:formatCode>
                <c:ptCount val="3"/>
                <c:pt idx="0">
                  <c:v>0.48000000000000004</c:v>
                </c:pt>
                <c:pt idx="1">
                  <c:v>0.28000000000000008</c:v>
                </c:pt>
                <c:pt idx="2">
                  <c:v>0.24000000000000002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B4-41E8-ABC8-B6DCB2978100}"/>
            </c:ext>
          </c:extLst>
        </c:ser>
        <c:dLbls>
          <c:showVal val="1"/>
        </c:dLbls>
        <c:gapWidth val="75"/>
        <c:overlap val="100"/>
        <c:axId val="155438464"/>
        <c:axId val="155956352"/>
      </c:barChart>
      <c:catAx>
        <c:axId val="1554384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56352"/>
        <c:crosses val="autoZero"/>
        <c:auto val="1"/>
        <c:lblAlgn val="ctr"/>
        <c:lblOffset val="100"/>
      </c:catAx>
      <c:valAx>
        <c:axId val="155956352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15543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931102362204725E-2"/>
          <c:y val="0.22453703703703706"/>
          <c:w val="0.57414895013123368"/>
          <c:h val="0.7731481481481482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1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1F-4DC6-AA89-F4CA89E548F0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1F-4DC6-AA89-F4CA89E548F0}"/>
              </c:ext>
            </c:extLst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1F-4DC6-AA89-F4CA89E548F0}"/>
              </c:ext>
            </c:extLst>
          </c:dPt>
          <c:dLbls>
            <c:dLbl>
              <c:idx val="0"/>
              <c:layout>
                <c:manualLayout>
                  <c:x val="-0.19980457130358695"/>
                  <c:y val="-9.6548556430446214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1F-4DC6-AA89-F4CA89E548F0}"/>
                </c:ext>
              </c:extLst>
            </c:dLbl>
            <c:dLbl>
              <c:idx val="1"/>
              <c:layout>
                <c:manualLayout>
                  <c:x val="0.17202077865266838"/>
                  <c:y val="-0.127500729075532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1F-4DC6-AA89-F4CA89E54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Sheet3!$C$48:$C$50</c:f>
              <c:strCache>
                <c:ptCount val="3"/>
                <c:pt idx="0">
                  <c:v>Одлично</c:v>
                </c:pt>
                <c:pt idx="1">
                  <c:v>Врло добро</c:v>
                </c:pt>
                <c:pt idx="2">
                  <c:v>Лоше</c:v>
                </c:pt>
              </c:strCache>
            </c:strRef>
          </c:cat>
          <c:val>
            <c:numRef>
              <c:f>Sheet3!$D$48:$D$50</c:f>
              <c:numCache>
                <c:formatCode>0%</c:formatCode>
                <c:ptCount val="3"/>
                <c:pt idx="0">
                  <c:v>0.58000000000000007</c:v>
                </c:pt>
                <c:pt idx="1">
                  <c:v>0.28000000000000008</c:v>
                </c:pt>
                <c:pt idx="2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1F-4DC6-AA89-F4CA89E548F0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56671041119854"/>
          <c:y val="0.41376859142607181"/>
          <c:w val="0.2573221784776904"/>
          <c:h val="0.318319116360455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>
        <c:manualLayout>
          <c:layoutTarget val="inner"/>
          <c:xMode val="edge"/>
          <c:yMode val="edge"/>
          <c:x val="8.6689632545931719E-2"/>
          <c:y val="7.407407407407407E-2"/>
          <c:w val="0.82790769903762029"/>
          <c:h val="0.79871937882764643"/>
        </c:manualLayout>
      </c:layout>
      <c:barChart>
        <c:barDir val="bar"/>
        <c:grouping val="stacked"/>
        <c:ser>
          <c:idx val="0"/>
          <c:order val="0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Sheet3!$C$54:$C$55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Sheet3!$D$54:$D$55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96-453E-A9D8-6DAC92CD42AF}"/>
            </c:ext>
          </c:extLst>
        </c:ser>
        <c:dLbls>
          <c:showVal val="1"/>
        </c:dLbls>
        <c:overlap val="100"/>
        <c:axId val="156406912"/>
        <c:axId val="156408448"/>
      </c:barChart>
      <c:catAx>
        <c:axId val="1564069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08448"/>
        <c:crosses val="autoZero"/>
        <c:auto val="1"/>
        <c:lblAlgn val="ctr"/>
        <c:lblOffset val="100"/>
      </c:catAx>
      <c:valAx>
        <c:axId val="1564084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0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'čart kultura i turizam'!$BC$4:$BC$10</c:f>
              <c:strCache>
                <c:ptCount val="7"/>
                <c:pt idx="0">
                  <c:v>Већа улагања </c:v>
                </c:pt>
                <c:pt idx="1">
                  <c:v>Боља хигијена града </c:v>
                </c:pt>
                <c:pt idx="2">
                  <c:v>Унапређење бањског туризма</c:v>
                </c:pt>
                <c:pt idx="3">
                  <c:v>Унапређење сеоског туризма и салаша </c:v>
                </c:pt>
                <c:pt idx="4">
                  <c:v>Више манифестација</c:v>
                </c:pt>
                <c:pt idx="5">
                  <c:v>Више садржајa</c:v>
                </c:pt>
                <c:pt idx="6">
                  <c:v>Више хотела </c:v>
                </c:pt>
              </c:strCache>
            </c:strRef>
          </c:cat>
          <c:val>
            <c:numRef>
              <c:f>'čart kultura i turizam'!$BD$4:$BD$10</c:f>
              <c:numCache>
                <c:formatCode>0%</c:formatCode>
                <c:ptCount val="7"/>
                <c:pt idx="0">
                  <c:v>0.34</c:v>
                </c:pt>
                <c:pt idx="1">
                  <c:v>0.25</c:v>
                </c:pt>
                <c:pt idx="2">
                  <c:v>0.18000000000000002</c:v>
                </c:pt>
                <c:pt idx="3">
                  <c:v>0.1</c:v>
                </c:pt>
                <c:pt idx="4">
                  <c:v>8.0000000000000016E-2</c:v>
                </c:pt>
                <c:pt idx="5">
                  <c:v>4.0000000000000008E-2</c:v>
                </c:pt>
                <c:pt idx="6">
                  <c:v>1.0000000000000002E-2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51-4798-A6C7-5F708F21B010}"/>
            </c:ext>
          </c:extLst>
        </c:ser>
        <c:dLbls>
          <c:showVal val="1"/>
        </c:dLbls>
        <c:gapWidth val="95"/>
        <c:gapDepth val="95"/>
        <c:shape val="box"/>
        <c:axId val="156511232"/>
        <c:axId val="156513024"/>
        <c:axId val="0"/>
      </c:bar3DChart>
      <c:catAx>
        <c:axId val="156511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13024"/>
        <c:crosses val="autoZero"/>
        <c:auto val="1"/>
        <c:lblAlgn val="ctr"/>
        <c:lblOffset val="100"/>
      </c:catAx>
      <c:valAx>
        <c:axId val="156513024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5651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8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63-4BDC-A2A8-C3019E1432CE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63-4BDC-A2A8-C3019E1432CE}"/>
              </c:ext>
            </c:extLst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63-4BDC-A2A8-C3019E1432CE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63-4BDC-A2A8-C3019E1432CE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D63-4BDC-A2A8-C3019E1432CE}"/>
              </c:ext>
            </c:extLst>
          </c:dPt>
          <c:dLbls>
            <c:dLbl>
              <c:idx val="0"/>
              <c:layout>
                <c:manualLayout>
                  <c:x val="-0.14481804453342423"/>
                  <c:y val="2.3550801479179286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63-4BDC-A2A8-C3019E1432CE}"/>
                </c:ext>
              </c:extLst>
            </c:dLbl>
            <c:dLbl>
              <c:idx val="1"/>
              <c:layout>
                <c:manualLayout>
                  <c:x val="9.9768285845003329E-2"/>
                  <c:y val="-0.29990302044090034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63-4BDC-A2A8-C3019E1432CE}"/>
                </c:ext>
              </c:extLst>
            </c:dLbl>
            <c:dLbl>
              <c:idx val="2"/>
              <c:layout>
                <c:manualLayout>
                  <c:x val="9.8742496637461596E-2"/>
                  <c:y val="2.345279364112293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63-4BDC-A2A8-C3019E1432CE}"/>
                </c:ext>
              </c:extLst>
            </c:dLbl>
            <c:dLbl>
              <c:idx val="3"/>
              <c:layout>
                <c:manualLayout>
                  <c:x val="-1.2790167284135357E-2"/>
                  <c:y val="-8.7063093911431758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63-4BDC-A2A8-C3019E1432CE}"/>
                </c:ext>
              </c:extLst>
            </c:dLbl>
            <c:dLbl>
              <c:idx val="4"/>
              <c:layout>
                <c:manualLayout>
                  <c:x val="-1.3455863888573593E-2"/>
                  <c:y val="-3.5655894159246991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63-4BDC-A2A8-C3019E143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'čart kultura i turizam'!$BP$4:$BP$8</c:f>
              <c:strCache>
                <c:ptCount val="5"/>
                <c:pt idx="0">
                  <c:v>Задовољан </c:v>
                </c:pt>
                <c:pt idx="1">
                  <c:v>Веома задовољан </c:v>
                </c:pt>
                <c:pt idx="2">
                  <c:v>Незадовољан </c:v>
                </c:pt>
                <c:pt idx="3">
                  <c:v>Веома незадовољан</c:v>
                </c:pt>
                <c:pt idx="4">
                  <c:v>Не знам / Немам мишљење </c:v>
                </c:pt>
              </c:strCache>
            </c:strRef>
          </c:cat>
          <c:val>
            <c:numRef>
              <c:f>'čart kultura i turizam'!$BQ$4:$BQ$8</c:f>
              <c:numCache>
                <c:formatCode>0%</c:formatCode>
                <c:ptCount val="5"/>
                <c:pt idx="0">
                  <c:v>0.46</c:v>
                </c:pt>
                <c:pt idx="1">
                  <c:v>0.25</c:v>
                </c:pt>
                <c:pt idx="2">
                  <c:v>0.2</c:v>
                </c:pt>
                <c:pt idx="3">
                  <c:v>6.0000000000000005E-2</c:v>
                </c:pt>
                <c:pt idx="4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D63-4BDC-A2A8-C3019E1432CE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931682851570156"/>
          <c:y val="0.26208902582136989"/>
          <c:w val="0.33078365204349458"/>
          <c:h val="0.4676596628016231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'čart kultura i turizam'!$CC$4:$CC$9</c:f>
              <c:strCache>
                <c:ptCount val="6"/>
                <c:pt idx="0">
                  <c:v>Задовољан сам </c:v>
                </c:pt>
                <c:pt idx="1">
                  <c:v>Не знам / Немам мишљење</c:v>
                </c:pt>
                <c:pt idx="2">
                  <c:v>Веома сам незадовољан</c:v>
                </c:pt>
                <c:pt idx="3">
                  <c:v>Нисам упознат/а</c:v>
                </c:pt>
                <c:pt idx="4">
                  <c:v>Незадовољан сам</c:v>
                </c:pt>
                <c:pt idx="5">
                  <c:v>Веома сам задовољан </c:v>
                </c:pt>
              </c:strCache>
            </c:strRef>
          </c:cat>
          <c:val>
            <c:numRef>
              <c:f>'čart kultura i turizam'!$CD$4:$CD$9</c:f>
              <c:numCache>
                <c:formatCode>General</c:formatCode>
                <c:ptCount val="6"/>
                <c:pt idx="0">
                  <c:v>444</c:v>
                </c:pt>
                <c:pt idx="1">
                  <c:v>288</c:v>
                </c:pt>
                <c:pt idx="2">
                  <c:v>276</c:v>
                </c:pt>
                <c:pt idx="3">
                  <c:v>132</c:v>
                </c:pt>
                <c:pt idx="4">
                  <c:v>36</c:v>
                </c:pt>
                <c:pt idx="5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BC-4759-8B7D-A3763ED3CE84}"/>
            </c:ext>
          </c:extLst>
        </c:ser>
        <c:dLbls>
          <c:showVal val="1"/>
        </c:dLbls>
        <c:overlap val="100"/>
        <c:axId val="156902912"/>
        <c:axId val="156904448"/>
      </c:barChart>
      <c:catAx>
        <c:axId val="1569029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04448"/>
        <c:crosses val="autoZero"/>
        <c:auto val="1"/>
        <c:lblAlgn val="ctr"/>
        <c:lblOffset val="100"/>
      </c:catAx>
      <c:valAx>
        <c:axId val="1569044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0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11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4C-4EAC-9CF2-35361F424AA9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4C-4EAC-9CF2-35361F424A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Sheet1!$L$32:$M$32</c:f>
              <c:strCache>
                <c:ptCount val="2"/>
                <c:pt idx="0">
                  <c:v>Мушкарци</c:v>
                </c:pt>
                <c:pt idx="1">
                  <c:v>Жене</c:v>
                </c:pt>
              </c:strCache>
            </c:strRef>
          </c:cat>
          <c:val>
            <c:numRef>
              <c:f>Sheet1!$L$33:$M$33</c:f>
              <c:numCache>
                <c:formatCode>General</c:formatCode>
                <c:ptCount val="2"/>
                <c:pt idx="0">
                  <c:v>426</c:v>
                </c:pt>
                <c:pt idx="1">
                  <c:v>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4C-4EAC-9CF2-35361F424AA9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78008548663976"/>
          <c:y val="0.37798491677208046"/>
          <c:w val="0.24379440069991254"/>
          <c:h val="0.2122127442403033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rotY val="3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871586290442928E-2"/>
          <c:y val="0.20338505762983389"/>
          <c:w val="0.67690444246767367"/>
          <c:h val="0.795526658544834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14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A9-4E60-BED0-C88975A9DE0D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A9-4E60-BED0-C88975A9DE0D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A9-4E60-BED0-C88975A9DE0D}"/>
              </c:ext>
            </c:extLst>
          </c:dPt>
          <c:dLbls>
            <c:dLbl>
              <c:idx val="0"/>
              <c:layout>
                <c:manualLayout>
                  <c:x val="-0.15619011082101991"/>
                  <c:y val="-9.798309092517493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A9-4E60-BED0-C88975A9DE0D}"/>
                </c:ext>
              </c:extLst>
            </c:dLbl>
            <c:dLbl>
              <c:idx val="1"/>
              <c:layout>
                <c:manualLayout>
                  <c:x val="0.11192231534459131"/>
                  <c:y val="-0.27525872340837071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A9-4E60-BED0-C88975A9DE0D}"/>
                </c:ext>
              </c:extLst>
            </c:dLbl>
            <c:dLbl>
              <c:idx val="2"/>
              <c:layout>
                <c:manualLayout>
                  <c:x val="5.8033193071140292E-2"/>
                  <c:y val="0.10790735194603977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A9-4E60-BED0-C88975A9D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čart!$AH$3:$AH$5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Можда</c:v>
                </c:pt>
              </c:strCache>
            </c:strRef>
          </c:cat>
          <c:val>
            <c:numRef>
              <c:f>čart!$AI$3:$AI$5</c:f>
              <c:numCache>
                <c:formatCode>General</c:formatCode>
                <c:ptCount val="3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A9-4E60-BED0-C88975A9DE0D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60473951968312"/>
          <c:y val="0.4552835098831588"/>
          <c:w val="0.12186189381735361"/>
          <c:h val="0.2483804453657911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148585593467484"/>
          <c:w val="0.88503393514719209"/>
          <c:h val="0.7585141440653250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11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4-4C5C-9755-CD145B9B9A51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4-4C5C-9755-CD145B9B9A51}"/>
              </c:ext>
            </c:extLst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C4-4C5C-9755-CD145B9B9A51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C4-4C5C-9755-CD145B9B9A51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C4-4C5C-9755-CD145B9B9A51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C4-4C5C-9755-CD145B9B9A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Sheet1!$N$32:$S$32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 65+</c:v>
                </c:pt>
              </c:strCache>
            </c:strRef>
          </c:cat>
          <c:val>
            <c:numRef>
              <c:f>Sheet1!$N$33:$S$33</c:f>
              <c:numCache>
                <c:formatCode>General</c:formatCode>
                <c:ptCount val="6"/>
                <c:pt idx="0">
                  <c:v>109</c:v>
                </c:pt>
                <c:pt idx="1">
                  <c:v>100</c:v>
                </c:pt>
                <c:pt idx="2">
                  <c:v>150</c:v>
                </c:pt>
                <c:pt idx="3">
                  <c:v>172</c:v>
                </c:pt>
                <c:pt idx="4">
                  <c:v>361</c:v>
                </c:pt>
                <c:pt idx="5">
                  <c:v>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C4-4C5C-9755-CD145B9B9A51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4322954705722"/>
          <c:y val="0.23609069699620883"/>
          <c:w val="9.9326709198775703E-2"/>
          <c:h val="0.636638232720909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rotY val="10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690139351095676E-2"/>
          <c:y val="0.12731481481481483"/>
          <c:w val="0.67527766534638378"/>
          <c:h val="0.7731481481481482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8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56-460C-8201-A57D5CB435C7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56-460C-8201-A57D5CB435C7}"/>
              </c:ext>
            </c:extLst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56-460C-8201-A57D5CB435C7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56-460C-8201-A57D5CB435C7}"/>
              </c:ext>
            </c:extLst>
          </c:dPt>
          <c:dLbls>
            <c:dLbl>
              <c:idx val="0"/>
              <c:layout>
                <c:manualLayout>
                  <c:x val="-7.8724751594954095E-2"/>
                  <c:y val="-0.17685112277631965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56-460C-8201-A57D5CB435C7}"/>
                </c:ext>
              </c:extLst>
            </c:dLbl>
            <c:dLbl>
              <c:idx val="1"/>
              <c:layout>
                <c:manualLayout>
                  <c:x val="-5.5359707061268783E-2"/>
                  <c:y val="-0.31246828521434838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56-460C-8201-A57D5CB435C7}"/>
                </c:ext>
              </c:extLst>
            </c:dLbl>
            <c:dLbl>
              <c:idx val="2"/>
              <c:layout>
                <c:manualLayout>
                  <c:x val="9.4225692425040752E-2"/>
                  <c:y val="-0.21557596967045786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56-460C-8201-A57D5CB435C7}"/>
                </c:ext>
              </c:extLst>
            </c:dLbl>
            <c:dLbl>
              <c:idx val="3"/>
              <c:layout>
                <c:manualLayout>
                  <c:x val="2.0398278707111487E-3"/>
                  <c:y val="0.14180008748906386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56-460C-8201-A57D5CB43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Sheet1!$K$32:$N$32</c:f>
              <c:strCache>
                <c:ptCount val="4"/>
                <c:pt idx="0">
                  <c:v>Студент</c:v>
                </c:pt>
                <c:pt idx="1">
                  <c:v>Незапослен</c:v>
                </c:pt>
                <c:pt idx="2">
                  <c:v>Запослен</c:v>
                </c:pt>
                <c:pt idx="3">
                  <c:v>Пензионер</c:v>
                </c:pt>
              </c:strCache>
            </c:strRef>
          </c:cat>
          <c:val>
            <c:numRef>
              <c:f>Sheet1!$K$33:$N$33</c:f>
              <c:numCache>
                <c:formatCode>General</c:formatCode>
                <c:ptCount val="4"/>
                <c:pt idx="0">
                  <c:v>109</c:v>
                </c:pt>
                <c:pt idx="1">
                  <c:v>250</c:v>
                </c:pt>
                <c:pt idx="2">
                  <c:v>172</c:v>
                </c:pt>
                <c:pt idx="3">
                  <c:v>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D56-460C-8201-A57D5CB435C7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24414377950191"/>
          <c:y val="0.2916462525517643"/>
          <c:w val="0.17101951019530456"/>
          <c:h val="0.3133143773694956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076801151349948E-3"/>
          <c:y val="5.0925925925925923E-2"/>
          <c:w val="0.70807064741907288"/>
          <c:h val="0.9490740740740742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25"/>
          <c:dPt>
            <c:idx val="0"/>
            <c:spPr>
              <a:solidFill>
                <a:schemeClr val="accent1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F0-49CF-8C82-2435410DD508}"/>
              </c:ext>
            </c:extLst>
          </c:dPt>
          <c:dPt>
            <c:idx val="1"/>
            <c:spPr>
              <a:solidFill>
                <a:schemeClr val="accent1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F0-49CF-8C82-2435410DD5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Sheet1!$L$35:$M$35</c:f>
              <c:strCache>
                <c:ptCount val="2"/>
                <c:pt idx="0">
                  <c:v>Градско</c:v>
                </c:pt>
                <c:pt idx="1">
                  <c:v>Ванградско</c:v>
                </c:pt>
              </c:strCache>
            </c:strRef>
          </c:cat>
          <c:val>
            <c:numRef>
              <c:f>Sheet1!$L$36:$M$36</c:f>
              <c:numCache>
                <c:formatCode>General</c:formatCode>
                <c:ptCount val="2"/>
                <c:pt idx="0">
                  <c:v>531</c:v>
                </c:pt>
                <c:pt idx="1">
                  <c:v>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F0-49CF-8C82-2435410DD508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07499184781486"/>
          <c:y val="0.36611585010207065"/>
          <c:w val="0.25347484689413829"/>
          <c:h val="0.1566571886847477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97314909117323"/>
          <c:y val="5.5124877379701891E-2"/>
          <c:w val="0.49626246789861345"/>
          <c:h val="0.85020981092601122"/>
        </c:manualLayout>
      </c:layout>
      <c:bar3D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čart!$AR$3:$AR$6</c:f>
              <c:strCache>
                <c:ptCount val="4"/>
                <c:pt idx="0">
                  <c:v>Кредити</c:v>
                </c:pt>
                <c:pt idx="1">
                  <c:v>Бољи систем наводњавања</c:v>
                </c:pt>
                <c:pt idx="2">
                  <c:v>Противградна заштита</c:v>
                </c:pt>
                <c:pt idx="3">
                  <c:v>Јефтиније ђубриво</c:v>
                </c:pt>
              </c:strCache>
            </c:strRef>
          </c:cat>
          <c:val>
            <c:numRef>
              <c:f>čart!$AS$3:$AS$6</c:f>
              <c:numCache>
                <c:formatCode>General</c:formatCode>
                <c:ptCount val="4"/>
                <c:pt idx="0">
                  <c:v>360</c:v>
                </c:pt>
                <c:pt idx="1">
                  <c:v>456</c:v>
                </c:pt>
                <c:pt idx="2">
                  <c:v>180</c:v>
                </c:pt>
                <c:pt idx="3">
                  <c:v>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96-42E4-9D7F-6E2E2C0A444F}"/>
            </c:ext>
          </c:extLst>
        </c:ser>
        <c:dLbls>
          <c:showVal val="1"/>
        </c:dLbls>
        <c:shape val="box"/>
        <c:axId val="106361600"/>
        <c:axId val="106363136"/>
        <c:axId val="0"/>
      </c:bar3DChart>
      <c:catAx>
        <c:axId val="1063616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63136"/>
        <c:crosses val="autoZero"/>
        <c:auto val="1"/>
        <c:lblAlgn val="ctr"/>
        <c:lblOffset val="100"/>
      </c:catAx>
      <c:valAx>
        <c:axId val="1063631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6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904165310856218"/>
          <c:w val="0.60762681461319146"/>
          <c:h val="0.83802820094819419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4D-4441-B373-0FBA721D1247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4D-4441-B373-0FBA721D1247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4D-4441-B373-0FBA721D1247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4D-4441-B373-0FBA721D1247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4D-4441-B373-0FBA721D1247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44D-4441-B373-0FBA721D1247}"/>
              </c:ext>
            </c:extLst>
          </c:dPt>
          <c:dLbls>
            <c:dLbl>
              <c:idx val="4"/>
              <c:layout>
                <c:manualLayout>
                  <c:x val="-3.3006749250083352E-2"/>
                  <c:y val="1.1692294960423887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4D-4441-B373-0FBA721D1247}"/>
                </c:ext>
              </c:extLst>
            </c:dLbl>
            <c:dLbl>
              <c:idx val="5"/>
              <c:layout>
                <c:manualLayout>
                  <c:x val="2.4530376254490241E-2"/>
                  <c:y val="-5.9699185051282293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4D-4441-B373-0FBA721D1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Sheet1!$B$4:$B$9</c:f>
              <c:strCache>
                <c:ptCount val="6"/>
                <c:pt idx="0">
                  <c:v>Више паркинг места</c:v>
                </c:pt>
                <c:pt idx="1">
                  <c:v>Више тротоара</c:v>
                </c:pt>
                <c:pt idx="2">
                  <c:v>Боља расвета</c:v>
                </c:pt>
                <c:pt idx="3">
                  <c:v>Асфалтирање локалних путева</c:v>
                </c:pt>
                <c:pt idx="4">
                  <c:v>Више дечијих игралишта</c:v>
                </c:pt>
                <c:pt idx="5">
                  <c:v>Уређење пијаце</c:v>
                </c:pt>
              </c:strCache>
            </c:strRef>
          </c:cat>
          <c:val>
            <c:numRef>
              <c:f>Sheet1!$C$4:$C$9</c:f>
              <c:numCache>
                <c:formatCode>General</c:formatCode>
                <c:ptCount val="6"/>
                <c:pt idx="0">
                  <c:v>262</c:v>
                </c:pt>
                <c:pt idx="1">
                  <c:v>215</c:v>
                </c:pt>
                <c:pt idx="2">
                  <c:v>101</c:v>
                </c:pt>
                <c:pt idx="3">
                  <c:v>528</c:v>
                </c:pt>
                <c:pt idx="4">
                  <c:v>58</c:v>
                </c:pt>
                <c:pt idx="5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44D-4441-B373-0FBA721D1247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293930304040287"/>
          <c:y val="0.17843000437593104"/>
          <c:w val="0.53559092849332535"/>
          <c:h val="0.6215437513745639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5550723122267479E-2"/>
          <c:y val="0.18663793851847876"/>
          <c:w val="0.9225501124411063"/>
          <c:h val="0.50026064495392575"/>
        </c:manualLayout>
      </c:layout>
      <c:barChart>
        <c:barDir val="col"/>
        <c:grouping val="clustered"/>
        <c:ser>
          <c:idx val="0"/>
          <c:order val="0"/>
          <c:tx>
            <c:strRef>
              <c:f>Sheet2!$J$31</c:f>
              <c:strCache>
                <c:ptCount val="1"/>
                <c:pt idx="0">
                  <c:v>1 - Добро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Sheet2!$I$32:$I$35</c:f>
              <c:strCache>
                <c:ptCount val="4"/>
                <c:pt idx="0">
                  <c:v>Прегледност портала е-управе и лакоћа сналажења на њему</c:v>
                </c:pt>
                <c:pt idx="1">
                  <c:v>Једноставност коришћења</c:v>
                </c:pt>
                <c:pt idx="2">
                  <c:v>Број доступних услуга намењених грађанима</c:v>
                </c:pt>
                <c:pt idx="3">
                  <c:v>Брзина решавања захтева</c:v>
                </c:pt>
              </c:strCache>
            </c:strRef>
          </c:cat>
          <c:val>
            <c:numRef>
              <c:f>Sheet2!$J$32:$J$35</c:f>
              <c:numCache>
                <c:formatCode>0%</c:formatCode>
                <c:ptCount val="4"/>
                <c:pt idx="0">
                  <c:v>0.37000000000000005</c:v>
                </c:pt>
                <c:pt idx="1">
                  <c:v>0.29000000000000004</c:v>
                </c:pt>
                <c:pt idx="2">
                  <c:v>0.23</c:v>
                </c:pt>
                <c:pt idx="3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8E-404C-9193-65E240A9115A}"/>
            </c:ext>
          </c:extLst>
        </c:ser>
        <c:ser>
          <c:idx val="1"/>
          <c:order val="1"/>
          <c:tx>
            <c:strRef>
              <c:f>Sheet2!$K$31</c:f>
              <c:strCache>
                <c:ptCount val="1"/>
                <c:pt idx="0">
                  <c:v>2 - Ни добро ни лоше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Sheet2!$I$32:$I$35</c:f>
              <c:strCache>
                <c:ptCount val="4"/>
                <c:pt idx="0">
                  <c:v>Прегледност портала е-управе и лакоћа сналажења на њему</c:v>
                </c:pt>
                <c:pt idx="1">
                  <c:v>Једноставност коришћења</c:v>
                </c:pt>
                <c:pt idx="2">
                  <c:v>Број доступних услуга намењених грађанима</c:v>
                </c:pt>
                <c:pt idx="3">
                  <c:v>Брзина решавања захтева</c:v>
                </c:pt>
              </c:strCache>
            </c:strRef>
          </c:cat>
          <c:val>
            <c:numRef>
              <c:f>Sheet2!$K$32:$K$35</c:f>
              <c:numCache>
                <c:formatCode>0%</c:formatCode>
                <c:ptCount val="4"/>
                <c:pt idx="0">
                  <c:v>0.41000000000000003</c:v>
                </c:pt>
                <c:pt idx="1">
                  <c:v>0.31000000000000005</c:v>
                </c:pt>
                <c:pt idx="2">
                  <c:v>0.39000000000000007</c:v>
                </c:pt>
                <c:pt idx="3">
                  <c:v>0.36000000000000004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8E-404C-9193-65E240A9115A}"/>
            </c:ext>
          </c:extLst>
        </c:ser>
        <c:ser>
          <c:idx val="2"/>
          <c:order val="2"/>
          <c:tx>
            <c:strRef>
              <c:f>Sheet2!$L$31</c:f>
              <c:strCache>
                <c:ptCount val="1"/>
                <c:pt idx="0">
                  <c:v>3 - Лоше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Sheet2!$I$32:$I$35</c:f>
              <c:strCache>
                <c:ptCount val="4"/>
                <c:pt idx="0">
                  <c:v>Прегледност портала е-управе и лакоћа сналажења на њему</c:v>
                </c:pt>
                <c:pt idx="1">
                  <c:v>Једноставност коришћења</c:v>
                </c:pt>
                <c:pt idx="2">
                  <c:v>Број доступних услуга намењених грађанима</c:v>
                </c:pt>
                <c:pt idx="3">
                  <c:v>Брзина решавања захтева</c:v>
                </c:pt>
              </c:strCache>
            </c:strRef>
          </c:cat>
          <c:val>
            <c:numRef>
              <c:f>Sheet2!$L$32:$L$35</c:f>
              <c:numCache>
                <c:formatCode>0%</c:formatCode>
                <c:ptCount val="4"/>
                <c:pt idx="0">
                  <c:v>9.0000000000000011E-2</c:v>
                </c:pt>
                <c:pt idx="1">
                  <c:v>7.0000000000000021E-2</c:v>
                </c:pt>
                <c:pt idx="2">
                  <c:v>0.11</c:v>
                </c:pt>
                <c:pt idx="3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8E-404C-9193-65E240A9115A}"/>
            </c:ext>
          </c:extLst>
        </c:ser>
        <c:ser>
          <c:idx val="3"/>
          <c:order val="3"/>
          <c:tx>
            <c:strRef>
              <c:f>Sheet2!$M$31</c:f>
              <c:strCache>
                <c:ptCount val="1"/>
                <c:pt idx="0">
                  <c:v>4 - Не знам / Немам мишљење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Sheet2!$I$32:$I$35</c:f>
              <c:strCache>
                <c:ptCount val="4"/>
                <c:pt idx="0">
                  <c:v>Прегледност портала е-управе и лакоћа сналажења на њему</c:v>
                </c:pt>
                <c:pt idx="1">
                  <c:v>Једноставност коришћења</c:v>
                </c:pt>
                <c:pt idx="2">
                  <c:v>Број доступних услуга намењених грађанима</c:v>
                </c:pt>
                <c:pt idx="3">
                  <c:v>Брзина решавања захтева</c:v>
                </c:pt>
              </c:strCache>
            </c:strRef>
          </c:cat>
          <c:val>
            <c:numRef>
              <c:f>Sheet2!$M$32:$M$35</c:f>
              <c:numCache>
                <c:formatCode>0%</c:formatCode>
                <c:ptCount val="4"/>
                <c:pt idx="0">
                  <c:v>0.13</c:v>
                </c:pt>
                <c:pt idx="1">
                  <c:v>0.33000000000000007</c:v>
                </c:pt>
                <c:pt idx="2">
                  <c:v>0.27</c:v>
                </c:pt>
                <c:pt idx="3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8E-404C-9193-65E240A9115A}"/>
            </c:ext>
          </c:extLst>
        </c:ser>
        <c:dLbls>
          <c:showVal val="1"/>
        </c:dLbls>
        <c:gapWidth val="100"/>
        <c:overlap val="-24"/>
        <c:axId val="149067648"/>
        <c:axId val="149069184"/>
      </c:barChart>
      <c:catAx>
        <c:axId val="149067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69184"/>
        <c:crosses val="autoZero"/>
        <c:auto val="1"/>
        <c:lblAlgn val="ctr"/>
        <c:lblOffset val="100"/>
      </c:catAx>
      <c:valAx>
        <c:axId val="149069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6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0023115934377553E-2"/>
          <c:y val="9.5495982849472097E-2"/>
          <c:w val="0.90231115084601399"/>
          <c:h val="0.33101480635531255"/>
        </c:manualLayout>
      </c:layout>
      <c:barChart>
        <c:barDir val="col"/>
        <c:grouping val="clustered"/>
        <c:ser>
          <c:idx val="0"/>
          <c:order val="0"/>
          <c:tx>
            <c:strRef>
              <c:f>Sheet2!$B$82</c:f>
              <c:strCache>
                <c:ptCount val="1"/>
                <c:pt idx="0">
                  <c:v>Брзина процесуирања захтева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Sheet2!$C$82</c:f>
              <c:numCache>
                <c:formatCode>0%</c:formatCode>
                <c:ptCount val="1"/>
                <c:pt idx="0">
                  <c:v>0.47000000000000003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46-494B-8297-6DDF27EAA701}"/>
            </c:ext>
          </c:extLst>
        </c:ser>
        <c:ser>
          <c:idx val="1"/>
          <c:order val="1"/>
          <c:tx>
            <c:strRef>
              <c:f>Sheet2!$B$83</c:f>
              <c:strCache>
                <c:ptCount val="1"/>
                <c:pt idx="0">
                  <c:v>Не знам / Немам мишљење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Sheet2!$C$83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46-494B-8297-6DDF27EAA701}"/>
            </c:ext>
          </c:extLst>
        </c:ser>
        <c:ser>
          <c:idx val="2"/>
          <c:order val="2"/>
          <c:tx>
            <c:strRef>
              <c:f>Sheet2!$B$84</c:f>
              <c:strCache>
                <c:ptCount val="1"/>
                <c:pt idx="0">
                  <c:v>Услужност према грађанима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Sheet2!$C$84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46-494B-8297-6DDF27EAA701}"/>
            </c:ext>
          </c:extLst>
        </c:ser>
        <c:ser>
          <c:idx val="3"/>
          <c:order val="3"/>
          <c:tx>
            <c:strRef>
              <c:f>Sheet2!$B$85</c:f>
              <c:strCache>
                <c:ptCount val="1"/>
                <c:pt idx="0">
                  <c:v>Стручност запослених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Sheet2!$C$85</c:f>
              <c:numCache>
                <c:formatCode>0%</c:formatCode>
                <c:ptCount val="1"/>
                <c:pt idx="0">
                  <c:v>9.0000000000000011E-2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46-494B-8297-6DDF27EAA701}"/>
            </c:ext>
          </c:extLst>
        </c:ser>
        <c:ser>
          <c:idx val="4"/>
          <c:order val="4"/>
          <c:tx>
            <c:strRef>
              <c:f>Sheet2!$B$86</c:f>
              <c:strCache>
                <c:ptCount val="1"/>
                <c:pt idx="0">
                  <c:v>Присутност корупције</c:v>
                </c:pt>
              </c:strCache>
            </c:strRef>
          </c:tx>
          <c:spPr>
            <a:solidFill>
              <a:srgbClr val="F15928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Sheet2!$C$86</c:f>
              <c:numCache>
                <c:formatCode>0%</c:formatCode>
                <c:ptCount val="1"/>
                <c:pt idx="0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46-494B-8297-6DDF27EAA701}"/>
            </c:ext>
          </c:extLst>
        </c:ser>
        <c:dLbls>
          <c:showVal val="1"/>
        </c:dLbls>
        <c:gapWidth val="80"/>
        <c:overlap val="25"/>
        <c:axId val="149238528"/>
        <c:axId val="149240064"/>
      </c:barChart>
      <c:catAx>
        <c:axId val="14923852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49240064"/>
        <c:crosses val="autoZero"/>
        <c:auto val="1"/>
        <c:lblAlgn val="ctr"/>
        <c:lblOffset val="100"/>
      </c:catAx>
      <c:valAx>
        <c:axId val="149240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5252449661593E-2"/>
          <c:y val="5.2189487363356935E-2"/>
          <c:w val="0.92047467440351338"/>
          <c:h val="0.57237537579999531"/>
        </c:manualLayout>
      </c:layout>
      <c:bar3DChart>
        <c:barDir val="col"/>
        <c:grouping val="clustered"/>
        <c:ser>
          <c:idx val="0"/>
          <c:order val="0"/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"/>
                  <c:y val="0.2900295028947402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63-4FA7-AA1B-CA4C9E82B388}"/>
                </c:ext>
              </c:extLst>
            </c:dLbl>
            <c:dLbl>
              <c:idx val="1"/>
              <c:layout>
                <c:manualLayout>
                  <c:x val="-8.7273167074514626E-3"/>
                  <c:y val="0.2743522324679973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63-4FA7-AA1B-CA4C9E82B388}"/>
                </c:ext>
              </c:extLst>
            </c:dLbl>
            <c:dLbl>
              <c:idx val="2"/>
              <c:layout>
                <c:manualLayout>
                  <c:x val="-4.3636583537257053E-3"/>
                  <c:y val="0.1881272451209125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63-4FA7-AA1B-CA4C9E82B388}"/>
                </c:ext>
              </c:extLst>
            </c:dLbl>
            <c:dLbl>
              <c:idx val="3"/>
              <c:layout>
                <c:manualLayout>
                  <c:x val="0"/>
                  <c:y val="0.145014751447370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63-4FA7-AA1B-CA4C9E82B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Sheet2!$B$51:$B$54</c:f>
              <c:strCache>
                <c:ptCount val="4"/>
                <c:pt idx="0">
                  <c:v>Делимично сам задовољан</c:v>
                </c:pt>
                <c:pt idx="1">
                  <c:v>Не знам / Немам мишљење</c:v>
                </c:pt>
                <c:pt idx="2">
                  <c:v>Задовољан сам</c:v>
                </c:pt>
                <c:pt idx="3">
                  <c:v>Нисам задовољан</c:v>
                </c:pt>
              </c:strCache>
            </c:strRef>
          </c:cat>
          <c:val>
            <c:numRef>
              <c:f>Sheet2!$C$51:$C$54</c:f>
              <c:numCache>
                <c:formatCode>General</c:formatCode>
                <c:ptCount val="4"/>
                <c:pt idx="0">
                  <c:v>412</c:v>
                </c:pt>
                <c:pt idx="1">
                  <c:v>366</c:v>
                </c:pt>
                <c:pt idx="2">
                  <c:v>235</c:v>
                </c:pt>
                <c:pt idx="3">
                  <c:v>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63-4FA7-AA1B-CA4C9E82B388}"/>
            </c:ext>
          </c:extLst>
        </c:ser>
        <c:dLbls>
          <c:showVal val="1"/>
        </c:dLbls>
        <c:gapDepth val="0"/>
        <c:shape val="box"/>
        <c:axId val="149721472"/>
        <c:axId val="149723008"/>
        <c:axId val="0"/>
      </c:bar3DChart>
      <c:catAx>
        <c:axId val="149721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23008"/>
        <c:crosses val="autoZero"/>
        <c:auto val="1"/>
        <c:lblAlgn val="ctr"/>
        <c:lblOffset val="100"/>
      </c:catAx>
      <c:valAx>
        <c:axId val="149723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4972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88292483047039E-2"/>
          <c:y val="0.2013888888888889"/>
          <c:w val="0.47543027102101298"/>
          <c:h val="0.6851851851851851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6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CA-4E13-8DA3-8B37A2422ACC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CA-4E13-8DA3-8B37A2422ACC}"/>
              </c:ext>
            </c:extLst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CA-4E13-8DA3-8B37A2422ACC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CA-4E13-8DA3-8B37A2422A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Sheet2!$B$60:$B$63</c:f>
              <c:strCache>
                <c:ptCount val="4"/>
                <c:pt idx="0">
                  <c:v>Подстиче довољно</c:v>
                </c:pt>
                <c:pt idx="1">
                  <c:v>Подстиче недовољно</c:v>
                </c:pt>
                <c:pt idx="2">
                  <c:v>Делимично подстиче</c:v>
                </c:pt>
                <c:pt idx="3">
                  <c:v>Не знам / Немам мишљење</c:v>
                </c:pt>
              </c:strCache>
            </c:strRef>
          </c:cat>
          <c:val>
            <c:numRef>
              <c:f>Sheet2!$C$60:$C$63</c:f>
              <c:numCache>
                <c:formatCode>0%</c:formatCode>
                <c:ptCount val="4"/>
                <c:pt idx="0">
                  <c:v>0.27</c:v>
                </c:pt>
                <c:pt idx="1">
                  <c:v>0.19</c:v>
                </c:pt>
                <c:pt idx="2">
                  <c:v>0.32000000000000006</c:v>
                </c:pt>
                <c:pt idx="3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CA-4E13-8DA3-8B37A2422ACC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4242664636958"/>
          <c:y val="0.39913677456984548"/>
          <c:w val="0.43233914492530934"/>
          <c:h val="0.3472586759988335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1"/>
</c:chartSpac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DFEC9-634F-41FB-9EBE-FD0BAD5DA72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46FD-5356-4E06-969E-4607D7A53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slovna novo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7097"/>
            <a:ext cx="9906000" cy="7005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4012" cy="6858000"/>
          </a:xfrm>
          <a:prstGeom prst="rect">
            <a:avLst/>
          </a:prstGeom>
        </p:spPr>
      </p:pic>
      <p:pic>
        <p:nvPicPr>
          <p:cNvPr id="5" name="Picture 2" descr="C:\Users\SOFIJA\Desktop\sombor02.jpg">
            <a:extLst>
              <a:ext uri="{FF2B5EF4-FFF2-40B4-BE49-F238E27FC236}">
                <a16:creationId xmlns:a16="http://schemas.microsoft.com/office/drawing/2014/main" xmlns="" id="{0EB0BB2B-3A24-4AB1-88A3-B90A0B26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02" y="620686"/>
            <a:ext cx="8927476" cy="5436606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E06F4D-53DB-45EF-B082-208F185A3B19}"/>
              </a:ext>
            </a:extLst>
          </p:cNvPr>
          <p:cNvSpPr/>
          <p:nvPr/>
        </p:nvSpPr>
        <p:spPr>
          <a:xfrm>
            <a:off x="311435" y="251061"/>
            <a:ext cx="6223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Закључци – 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2FC164-14AA-4D23-9A6A-0F273389A8AA}"/>
              </a:ext>
            </a:extLst>
          </p:cNvPr>
          <p:cNvSpPr txBox="1"/>
          <p:nvPr/>
        </p:nvSpPr>
        <p:spPr>
          <a:xfrm>
            <a:off x="235061" y="770151"/>
            <a:ext cx="91450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/>
              <a:t>Разноврсност и квалитет културног програма у Сомбору и околини, грађани оцењују као одлично 420 испитаника, док 190 њих сматра да може и боље.</a:t>
            </a:r>
            <a:endParaRPr lang="sr-Latn-RS" sz="1400" dirty="0"/>
          </a:p>
          <a:p>
            <a:r>
              <a:rPr lang="sr-Cyrl-RS" sz="1400" dirty="0"/>
              <a:t>За грађане Сомбора 36% су фијакери главни споменик културе.</a:t>
            </a:r>
            <a:endParaRPr lang="sr-Latn-RS" sz="1400" dirty="0"/>
          </a:p>
          <a:p>
            <a:r>
              <a:rPr lang="sr-Cyrl-RS" sz="1400" dirty="0"/>
              <a:t>35% је упознато са радом културних установа града Сомбора.</a:t>
            </a:r>
            <a:endParaRPr lang="sr-Latn-RS" sz="1400" dirty="0"/>
          </a:p>
          <a:p>
            <a:r>
              <a:rPr lang="sr-Cyrl-RS" sz="1400" dirty="0"/>
              <a:t>Најпосећенија установа културе је Културни центар Лаза Костић каже 612 испитаника</a:t>
            </a:r>
            <a:endParaRPr lang="sr-Latn-RS" sz="1400" dirty="0"/>
          </a:p>
          <a:p>
            <a:r>
              <a:rPr lang="sr-Cyrl-RS" sz="1400" dirty="0"/>
              <a:t>Културну понуду града Сомбора грађани оцењују као добру.</a:t>
            </a:r>
            <a:endParaRPr lang="sr-Latn-RS" sz="1400" dirty="0"/>
          </a:p>
          <a:p>
            <a:r>
              <a:rPr lang="sr-Cyrl-RS" sz="1400" dirty="0"/>
              <a:t>Сомборски котлић се издваја као најзначајнија манифестација каже 32% испитаника, док 23% испитаника издваја Сомборско лето.</a:t>
            </a:r>
            <a:endParaRPr lang="sr-Latn-RS" sz="1400" dirty="0"/>
          </a:p>
          <a:p>
            <a:r>
              <a:rPr lang="sr-Cyrl-RS" sz="1400" dirty="0"/>
              <a:t>Манифестација коју су посећивали грађани Сомбора је Сомборски котлић 37%, Дани града Сомбора су на другом месту према резултатима.</a:t>
            </a:r>
            <a:endParaRPr lang="sr-Latn-RS" sz="1400" dirty="0"/>
          </a:p>
          <a:p>
            <a:r>
              <a:rPr lang="sr-Cyrl-RS" sz="1400" dirty="0"/>
              <a:t>Чак 780 грађана се слаже да би формирање универзитета у Сомбору допринело културном,али и економском развоју.</a:t>
            </a:r>
            <a:endParaRPr lang="sr-Latn-RS" sz="1400" dirty="0"/>
          </a:p>
          <a:p>
            <a:r>
              <a:rPr lang="sr-Cyrl-RS" sz="1400" dirty="0"/>
              <a:t>924 испитаника сматра Сомбор престоницом културе Западнобачког округа.</a:t>
            </a:r>
            <a:endParaRPr lang="sr-Latn-RS" sz="1400" dirty="0"/>
          </a:p>
          <a:p>
            <a:r>
              <a:rPr lang="sr-Cyrl-RS" sz="1400" dirty="0"/>
              <a:t>Грађани су мишљења да је туристичка понуда града Сомбора развијена, одговор је више од половине испитаних.</a:t>
            </a:r>
            <a:endParaRPr lang="sr-Latn-RS" sz="1400" dirty="0"/>
          </a:p>
          <a:p>
            <a:r>
              <a:rPr lang="sr-Cyrl-RS" sz="1400" dirty="0"/>
              <a:t>Резултати истраживања показују да је Сомбор за више од половине испитаника атрактиван туристима према културним манифестацијама које се одржавају.</a:t>
            </a:r>
            <a:endParaRPr lang="sr-Latn-RS" sz="1400" dirty="0"/>
          </a:p>
          <a:p>
            <a:r>
              <a:rPr lang="sr-Cyrl-RS" sz="1400" dirty="0"/>
              <a:t>Најпожељнији туристи су Руси, на другом месту Грци, потом Јапанци и Французи.</a:t>
            </a:r>
            <a:endParaRPr lang="sr-Latn-RS" sz="1400" dirty="0"/>
          </a:p>
          <a:p>
            <a:r>
              <a:rPr lang="sr-Cyrl-RS" sz="1400" dirty="0"/>
              <a:t>У граду постоји довољан број угоститељских објеката, мишљење је више од половине испитаника.</a:t>
            </a:r>
            <a:endParaRPr lang="sr-Latn-RS" sz="1400" dirty="0"/>
          </a:p>
          <a:p>
            <a:r>
              <a:rPr lang="sr-Cyrl-RS" sz="1400" dirty="0"/>
              <a:t>Скоро половина испитаника сматра да град треба да уложи у изградњу хотела високе категорије.</a:t>
            </a:r>
            <a:endParaRPr lang="sr-Latn-RS" sz="1400" dirty="0"/>
          </a:p>
          <a:p>
            <a:r>
              <a:rPr lang="sr-Cyrl-RS" sz="1400" dirty="0"/>
              <a:t>Више од половине испитаника рад туристичке организације Сомбора оцењује одлично.</a:t>
            </a:r>
            <a:endParaRPr lang="sr-Latn-RS" sz="1400" dirty="0"/>
          </a:p>
          <a:p>
            <a:r>
              <a:rPr lang="sr-Cyrl-RS" sz="1400" dirty="0"/>
              <a:t>У туристичку промоцију града Сомбора треба улагати, сматра 78% испитаника.</a:t>
            </a:r>
            <a:endParaRPr lang="sr-Latn-RS" sz="1400" dirty="0"/>
          </a:p>
          <a:p>
            <a:r>
              <a:rPr lang="sr-Cyrl-RS" sz="1400" dirty="0"/>
              <a:t>Као предлози за побољшање туристичке понуде града Сомбора, издвајају се већа улагања 34%, а на другом месту је боља хигијена града 25%.</a:t>
            </a:r>
            <a:endParaRPr lang="sr-Latn-RS" sz="1400" dirty="0"/>
          </a:p>
          <a:p>
            <a:r>
              <a:rPr lang="sr-Cyrl-RS" sz="1400" dirty="0"/>
              <a:t>Скоро половина испитаника је задовољна квалитетом културног програма града Сомбора.</a:t>
            </a:r>
            <a:endParaRPr lang="sr-Latn-RS" sz="1400" dirty="0"/>
          </a:p>
          <a:p>
            <a:r>
              <a:rPr lang="sr-Cyrl-RS" sz="1400" dirty="0"/>
              <a:t>Већина испитаника има похвално мишљење о програмима Народног позоришта, Културног центра, Градске библиотеке, Градског музеја.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xmlns="" val="74242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4012" cy="6858000"/>
          </a:xfrm>
          <a:prstGeom prst="rect">
            <a:avLst/>
          </a:prstGeom>
        </p:spPr>
      </p:pic>
      <p:pic>
        <p:nvPicPr>
          <p:cNvPr id="5" name="Picture 2" descr="C:\Users\SOFIJA\Desktop\sombor02.jpg">
            <a:extLst>
              <a:ext uri="{FF2B5EF4-FFF2-40B4-BE49-F238E27FC236}">
                <a16:creationId xmlns:a16="http://schemas.microsoft.com/office/drawing/2014/main" xmlns="" id="{0EB0BB2B-3A24-4AB1-88A3-B90A0B26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02" y="620686"/>
            <a:ext cx="8927476" cy="5436606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E06F4D-53DB-45EF-B082-208F185A3B19}"/>
              </a:ext>
            </a:extLst>
          </p:cNvPr>
          <p:cNvSpPr/>
          <p:nvPr/>
        </p:nvSpPr>
        <p:spPr>
          <a:xfrm>
            <a:off x="488504" y="620687"/>
            <a:ext cx="6101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Закључци – Структура узорка 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617D05-8E83-44E2-AE63-8D8BAF59CF78}"/>
              </a:ext>
            </a:extLst>
          </p:cNvPr>
          <p:cNvSpPr/>
          <p:nvPr/>
        </p:nvSpPr>
        <p:spPr>
          <a:xfrm>
            <a:off x="482163" y="182614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Cyrl-R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Више од половине испитаника је женског пола, 35% је мушког пола.</a:t>
            </a:r>
          </a:p>
          <a:p>
            <a:pPr>
              <a:spcAft>
                <a:spcPts val="0"/>
              </a:spcAft>
            </a:pPr>
            <a:endParaRPr lang="sr-Latn-R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R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Највише испитаника има између 55 и 64 године, 30% , показује истраживање, док је најмање испитаника било између  25 и 34 година, 8 %</a:t>
            </a:r>
          </a:p>
          <a:p>
            <a:pPr>
              <a:spcAft>
                <a:spcPts val="0"/>
              </a:spcAft>
            </a:pPr>
            <a:endParaRPr lang="sr-Latn-R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R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Статистика показује да више од половине испитаника има статус пензионера, 21% је незапослених, 14% запослених и 9% особа кој</a:t>
            </a:r>
            <a:r>
              <a:rPr lang="sr-Latn-R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R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још увек школују.</a:t>
            </a:r>
          </a:p>
          <a:p>
            <a:pPr>
              <a:spcAft>
                <a:spcPts val="0"/>
              </a:spcAft>
            </a:pPr>
            <a:endParaRPr lang="sr-Latn-R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R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56% анкетираних је из ванградског подручја, док је 44% из градског подручја</a:t>
            </a:r>
            <a:endParaRPr lang="sr-Latn-R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BBFC28-6210-4735-9CDF-F86608F430A6}"/>
              </a:ext>
            </a:extLst>
          </p:cNvPr>
          <p:cNvSpPr txBox="1"/>
          <p:nvPr/>
        </p:nvSpPr>
        <p:spPr>
          <a:xfrm>
            <a:off x="776537" y="2492896"/>
            <a:ext cx="7992888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r-Cyrl-RS" sz="3200" dirty="0">
              <a:latin typeface="Book Antiqua" panose="02040602050305030304" pitchFamily="18" charset="0"/>
              <a:cs typeface="Aparajita" panose="020B0502040204020203" pitchFamily="18" charset="0"/>
            </a:endParaRPr>
          </a:p>
          <a:p>
            <a:pPr algn="ctr"/>
            <a:r>
              <a:rPr lang="sr-Cyrl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Главни налази</a:t>
            </a:r>
          </a:p>
          <a:p>
            <a:pPr algn="ctr"/>
            <a:endParaRPr lang="sr-Latn-RS" sz="3200" dirty="0">
              <a:latin typeface="Book Antiqua" panose="02040602050305030304" pitchFamily="18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12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Пољопривреда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431EC7-CECB-446E-8090-0289ADDA348E}"/>
              </a:ext>
            </a:extLst>
          </p:cNvPr>
          <p:cNvSpPr/>
          <p:nvPr/>
        </p:nvSpPr>
        <p:spPr>
          <a:xfrm>
            <a:off x="483993" y="222917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Већина испитаника сматра да је пољопривреда од значаја када је реч о граду Сомбору и да у пољопривреду треба улагати.</a:t>
            </a:r>
            <a:endParaRPr lang="sr-Latn-BA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Мали проценат сматра да није битна, док остали немају мишљење.</a:t>
            </a:r>
            <a:endParaRPr lang="sr-Latn-BA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AAD6D81-6F83-4195-9B33-DD3496D4A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8301234"/>
              </p:ext>
            </p:extLst>
          </p:nvPr>
        </p:nvGraphicFramePr>
        <p:xfrm>
          <a:off x="488504" y="4167158"/>
          <a:ext cx="8424936" cy="12285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409618312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14520096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26619609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78936382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52148853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97492933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0934673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177068061"/>
                    </a:ext>
                  </a:extLst>
                </a:gridCol>
                <a:gridCol w="697584">
                  <a:extLst>
                    <a:ext uri="{9D8B030D-6E8A-4147-A177-3AD203B41FA5}">
                      <a16:colId xmlns:a16="http://schemas.microsoft.com/office/drawing/2014/main" xmlns="" val="1512647143"/>
                    </a:ext>
                  </a:extLst>
                </a:gridCol>
                <a:gridCol w="454544">
                  <a:extLst>
                    <a:ext uri="{9D8B030D-6E8A-4147-A177-3AD203B41FA5}">
                      <a16:colId xmlns:a16="http://schemas.microsoft.com/office/drawing/2014/main" xmlns="" val="3085055315"/>
                    </a:ext>
                  </a:extLst>
                </a:gridCol>
              </a:tblGrid>
              <a:tr h="234395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 dirty="0">
                          <a:effectLst/>
                        </a:rPr>
                        <a:t> 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ctr"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effectLst/>
                        </a:rPr>
                        <a:t>Укупно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ctr"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effectLst/>
                        </a:rPr>
                        <a:t>Мушкарци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ctr"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effectLst/>
                        </a:rPr>
                        <a:t>Жене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ctr"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18-24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ctr"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25-34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ctr"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35-44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ctr"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>
                          <a:effectLst/>
                        </a:rPr>
                        <a:t>45-54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ctr"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55-64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ctr"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65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ctr"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2737397"/>
                  </a:ext>
                </a:extLst>
              </a:tr>
              <a:tr h="941551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600" b="0" u="none" strike="noStrike" dirty="0">
                          <a:effectLst/>
                        </a:rPr>
                        <a:t>База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sr-Cyrl-RS" sz="1600" b="0" u="none" strike="noStrike" dirty="0">
                          <a:effectLst/>
                        </a:rPr>
                        <a:t>Значајна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sr-Cyrl-RS" sz="1600" b="0" u="none" strike="noStrike" dirty="0">
                          <a:effectLst/>
                        </a:rPr>
                        <a:t>Није значајна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sr-Cyrl-RS" sz="1600" b="0" u="none" strike="noStrike" dirty="0">
                          <a:effectLst/>
                        </a:rPr>
                        <a:t>Не знам / Немам мишљење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92" marR="4692" marT="46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1200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667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86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447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426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273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33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120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774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394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53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327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109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63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34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100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72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150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96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22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32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172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116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39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361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236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112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308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84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11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r-Latn-RS" sz="1600" b="0" u="none" strike="noStrike" dirty="0">
                          <a:effectLst/>
                        </a:rPr>
                        <a:t>213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2" marR="4692" marT="469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294061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3DE321-8897-4EE3-BE85-6D8C33270DDF}"/>
              </a:ext>
            </a:extLst>
          </p:cNvPr>
          <p:cNvSpPr/>
          <p:nvPr/>
        </p:nvSpPr>
        <p:spPr>
          <a:xfrm>
            <a:off x="355410" y="1254314"/>
            <a:ext cx="7261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П01. Колико је по Вама пољопривреда значајна за град Сомбор?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96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49" y="46167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Пољопривреда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EB7F91-CE06-476F-8789-46CF2F1CBAAE}"/>
              </a:ext>
            </a:extLst>
          </p:cNvPr>
          <p:cNvSpPr/>
          <p:nvPr/>
        </p:nvSpPr>
        <p:spPr>
          <a:xfrm>
            <a:off x="344489" y="2397222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Развој и унапређење јединица за складиштење хране, као што су хладњаче, магацини, силоси, млинови,  од посебног је значаја и веома важно, сматра</a:t>
            </a:r>
            <a:r>
              <a:rPr lang="sr-Cyrl-R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90% </a:t>
            </a:r>
            <a:r>
              <a:rPr lang="sr-Cyrl-R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испитаника,</a:t>
            </a: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јер се тиме залихе хране максимално користе и на тај начин су сви капацитети употребљени. Само 10% испитаника сматра да овај развој није од  значаја.</a:t>
            </a:r>
            <a:endParaRPr lang="sr-Latn-B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1A15B0-B443-4F80-985A-4D7C959D85B2}"/>
              </a:ext>
            </a:extLst>
          </p:cNvPr>
          <p:cNvSpPr/>
          <p:nvPr/>
        </p:nvSpPr>
        <p:spPr>
          <a:xfrm>
            <a:off x="344488" y="1237926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>
                <a:solidFill>
                  <a:schemeClr val="accent6"/>
                </a:solidFill>
              </a:rPr>
              <a:t>П03. Колико важним сматрате развој и унапређење јединица за складиштење и чување хране, као што су хладњаче, магацини, силоси, млинови итд.?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5FF8671-449E-48D1-AD92-CA47F30F0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2915144"/>
              </p:ext>
            </p:extLst>
          </p:nvPr>
        </p:nvGraphicFramePr>
        <p:xfrm>
          <a:off x="776536" y="3933056"/>
          <a:ext cx="8280109" cy="1829752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558578">
                  <a:extLst>
                    <a:ext uri="{9D8B030D-6E8A-4147-A177-3AD203B41FA5}">
                      <a16:colId xmlns:a16="http://schemas.microsoft.com/office/drawing/2014/main" xmlns="" val="105724594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41613822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44899393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6422092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425948284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xmlns="" val="216199645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25523966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840951508"/>
                    </a:ext>
                  </a:extLst>
                </a:gridCol>
                <a:gridCol w="767301">
                  <a:extLst>
                    <a:ext uri="{9D8B030D-6E8A-4147-A177-3AD203B41FA5}">
                      <a16:colId xmlns:a16="http://schemas.microsoft.com/office/drawing/2014/main" xmlns="" val="2310968996"/>
                    </a:ext>
                  </a:extLst>
                </a:gridCol>
                <a:gridCol w="600851">
                  <a:extLst>
                    <a:ext uri="{9D8B030D-6E8A-4147-A177-3AD203B41FA5}">
                      <a16:colId xmlns:a16="http://schemas.microsoft.com/office/drawing/2014/main" xmlns="" val="361743409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</a:rPr>
                        <a:t> 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effectLst/>
                        </a:rPr>
                        <a:t>Укупно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effectLst/>
                        </a:rPr>
                        <a:t>Мушкарци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effectLst/>
                        </a:rPr>
                        <a:t>Жене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18-24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25-34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35-44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45-54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55-64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65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328969"/>
                  </a:ext>
                </a:extLst>
              </a:tr>
              <a:tr h="56127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>
                          <a:effectLst/>
                        </a:rPr>
                        <a:t>База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1200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426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774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109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100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150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172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361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308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70178155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>
                          <a:effectLst/>
                        </a:rPr>
                        <a:t>Веома значајна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1080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373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707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73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79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133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151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344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300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74171498"/>
                  </a:ext>
                </a:extLst>
              </a:tr>
              <a:tr h="51106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>
                          <a:effectLst/>
                        </a:rPr>
                        <a:t>Није значајна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120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53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67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21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21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6224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100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Пољопривреда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0AC5E4-B355-4E5B-AFFA-C2DA36B738C2}"/>
              </a:ext>
            </a:extLst>
          </p:cNvPr>
          <p:cNvSpPr/>
          <p:nvPr/>
        </p:nvSpPr>
        <p:spPr>
          <a:xfrm>
            <a:off x="227356" y="1205463"/>
            <a:ext cx="8758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>
                <a:solidFill>
                  <a:schemeClr val="accent6"/>
                </a:solidFill>
              </a:rPr>
              <a:t>П05.Како бисте оценили тренутну ситуацију у области откупа пољопривредних производа у Сомбору?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384925-BAA6-4167-97D9-AA676D5B2ED0}"/>
              </a:ext>
            </a:extLst>
          </p:cNvPr>
          <p:cNvSpPr/>
          <p:nvPr/>
        </p:nvSpPr>
        <p:spPr>
          <a:xfrm>
            <a:off x="229565" y="2214586"/>
            <a:ext cx="7893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Чак 35% испитаника сматра да је тренутна ситуација у области откупа пољопривреднх производа добра у односу на раније године, 25 % сматра да је лоша и нижа. Један део њих 28 % не види знатно побољшање у томе, док 12% њих нема став о томе</a:t>
            </a:r>
            <a:endParaRPr lang="sr-Latn-B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1FB5B8F-39AD-46AB-8B4A-6E3A533D10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0372074"/>
              </p:ext>
            </p:extLst>
          </p:nvPr>
        </p:nvGraphicFramePr>
        <p:xfrm>
          <a:off x="310522" y="3140968"/>
          <a:ext cx="8450981" cy="280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01942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Пољопривреда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1DAF95-2291-4D48-BFF5-41F898CCFB50}"/>
              </a:ext>
            </a:extLst>
          </p:cNvPr>
          <p:cNvSpPr/>
          <p:nvPr/>
        </p:nvSpPr>
        <p:spPr>
          <a:xfrm>
            <a:off x="200212" y="1178797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>
                <a:solidFill>
                  <a:schemeClr val="accent6"/>
                </a:solidFill>
              </a:rPr>
              <a:t>П06. Да ли мислите да ће долазак великих иностраних компанија из области пољопривреде, допринети развоју пољопривреде града Сомбора?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9FD9BC0-C610-484C-9B35-3CFA6900D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8305097"/>
              </p:ext>
            </p:extLst>
          </p:nvPr>
        </p:nvGraphicFramePr>
        <p:xfrm>
          <a:off x="344488" y="3284984"/>
          <a:ext cx="8523827" cy="2777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805">
                  <a:extLst>
                    <a:ext uri="{9D8B030D-6E8A-4147-A177-3AD203B41FA5}">
                      <a16:colId xmlns:a16="http://schemas.microsoft.com/office/drawing/2014/main" xmlns="" val="4208085414"/>
                    </a:ext>
                  </a:extLst>
                </a:gridCol>
                <a:gridCol w="1094804">
                  <a:extLst>
                    <a:ext uri="{9D8B030D-6E8A-4147-A177-3AD203B41FA5}">
                      <a16:colId xmlns:a16="http://schemas.microsoft.com/office/drawing/2014/main" xmlns="" val="1271674996"/>
                    </a:ext>
                  </a:extLst>
                </a:gridCol>
                <a:gridCol w="1094804">
                  <a:extLst>
                    <a:ext uri="{9D8B030D-6E8A-4147-A177-3AD203B41FA5}">
                      <a16:colId xmlns:a16="http://schemas.microsoft.com/office/drawing/2014/main" xmlns="" val="3613588629"/>
                    </a:ext>
                  </a:extLst>
                </a:gridCol>
                <a:gridCol w="625602">
                  <a:extLst>
                    <a:ext uri="{9D8B030D-6E8A-4147-A177-3AD203B41FA5}">
                      <a16:colId xmlns:a16="http://schemas.microsoft.com/office/drawing/2014/main" xmlns="" val="402963134"/>
                    </a:ext>
                  </a:extLst>
                </a:gridCol>
                <a:gridCol w="860202">
                  <a:extLst>
                    <a:ext uri="{9D8B030D-6E8A-4147-A177-3AD203B41FA5}">
                      <a16:colId xmlns:a16="http://schemas.microsoft.com/office/drawing/2014/main" xmlns="" val="4028718103"/>
                    </a:ext>
                  </a:extLst>
                </a:gridCol>
                <a:gridCol w="625602">
                  <a:extLst>
                    <a:ext uri="{9D8B030D-6E8A-4147-A177-3AD203B41FA5}">
                      <a16:colId xmlns:a16="http://schemas.microsoft.com/office/drawing/2014/main" xmlns="" val="849764391"/>
                    </a:ext>
                  </a:extLst>
                </a:gridCol>
                <a:gridCol w="860202">
                  <a:extLst>
                    <a:ext uri="{9D8B030D-6E8A-4147-A177-3AD203B41FA5}">
                      <a16:colId xmlns:a16="http://schemas.microsoft.com/office/drawing/2014/main" xmlns="" val="2018274847"/>
                    </a:ext>
                  </a:extLst>
                </a:gridCol>
                <a:gridCol w="625602">
                  <a:extLst>
                    <a:ext uri="{9D8B030D-6E8A-4147-A177-3AD203B41FA5}">
                      <a16:colId xmlns:a16="http://schemas.microsoft.com/office/drawing/2014/main" xmlns="" val="2920523372"/>
                    </a:ext>
                  </a:extLst>
                </a:gridCol>
                <a:gridCol w="625602">
                  <a:extLst>
                    <a:ext uri="{9D8B030D-6E8A-4147-A177-3AD203B41FA5}">
                      <a16:colId xmlns:a16="http://schemas.microsoft.com/office/drawing/2014/main" xmlns="" val="2121487793"/>
                    </a:ext>
                  </a:extLst>
                </a:gridCol>
                <a:gridCol w="625602">
                  <a:extLst>
                    <a:ext uri="{9D8B030D-6E8A-4147-A177-3AD203B41FA5}">
                      <a16:colId xmlns:a16="http://schemas.microsoft.com/office/drawing/2014/main" xmlns="" val="1035106732"/>
                    </a:ext>
                  </a:extLst>
                </a:gridCol>
              </a:tblGrid>
              <a:tr h="28719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Мушкарци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Жене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18-24</a:t>
                      </a:r>
                      <a:endParaRPr lang="sr-Latn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25-34</a:t>
                      </a:r>
                      <a:endParaRPr lang="sr-Latn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35-44</a:t>
                      </a:r>
                      <a:endParaRPr lang="sr-Latn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45-54</a:t>
                      </a:r>
                      <a:endParaRPr lang="sr-Latn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55-64</a:t>
                      </a:r>
                      <a:endParaRPr lang="sr-Latn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sr-Latn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459560"/>
                  </a:ext>
                </a:extLst>
              </a:tr>
              <a:tr h="24538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База</a:t>
                      </a:r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426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774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361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308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8729542"/>
                  </a:ext>
                </a:extLst>
              </a:tr>
              <a:tr h="51122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660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293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367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219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916187"/>
                  </a:ext>
                </a:extLst>
              </a:tr>
              <a:tr h="664858">
                <a:tc>
                  <a:txBody>
                    <a:bodyPr/>
                    <a:lstStyle/>
                    <a:p>
                      <a:pPr algn="ctr" fontAlgn="b"/>
                      <a:endParaRPr lang="sr-Cyrl-RS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endParaRPr lang="sr-Cyrl-RS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3478827"/>
                  </a:ext>
                </a:extLst>
              </a:tr>
              <a:tr h="883629">
                <a:tc>
                  <a:txBody>
                    <a:bodyPr/>
                    <a:lstStyle/>
                    <a:p>
                      <a:pPr algn="ctr" fontAlgn="ctr"/>
                      <a:endParaRPr lang="sr-Cyrl-RS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endParaRPr lang="sr-Cyrl-RS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Делимично</a:t>
                      </a:r>
                    </a:p>
                    <a:p>
                      <a:pPr algn="ctr" fontAlgn="ctr"/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204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548971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AC5D1CB-B83F-4F07-82DB-A11AC7996DB8}"/>
              </a:ext>
            </a:extLst>
          </p:cNvPr>
          <p:cNvSpPr/>
          <p:nvPr/>
        </p:nvSpPr>
        <p:spPr>
          <a:xfrm>
            <a:off x="328209" y="2017754"/>
            <a:ext cx="8996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Највећи проценат испитаника 55%, сматра да б</a:t>
            </a:r>
            <a:r>
              <a:rPr lang="sr-Cyrl-R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</a:t>
            </a: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долазак страних компанија </a:t>
            </a:r>
            <a:endParaRPr lang="sr-Latn-B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поспешио развој пољопривредне области града Сомбора, нешто мањи проценат грађана 17%  каже да би делимично позитивно утицало на развој , док 28 % њих сматра да би то био погрешан потез. </a:t>
            </a:r>
            <a:endParaRPr lang="sr-Latn-B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8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27384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Пољопривреда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94770E-CD12-4C77-A60D-799F559E7015}"/>
              </a:ext>
            </a:extLst>
          </p:cNvPr>
          <p:cNvSpPr/>
          <p:nvPr/>
        </p:nvSpPr>
        <p:spPr>
          <a:xfrm>
            <a:off x="344488" y="121216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>
                <a:solidFill>
                  <a:schemeClr val="accent6"/>
                </a:solidFill>
              </a:rPr>
              <a:t>П07. Колико се слажете да би следећи пројекти / активности унапредили производњу и пласман пољопривредних производа?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2B705F-8900-4662-ADD2-29C2D81D5AD5}"/>
              </a:ext>
            </a:extLst>
          </p:cNvPr>
          <p:cNvSpPr/>
          <p:nvPr/>
        </p:nvSpPr>
        <p:spPr>
          <a:xfrm>
            <a:off x="344488" y="2172049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Грађани имају позитиван став према наведеним активностима, али предност дају  изградњ</a:t>
            </a:r>
            <a:r>
              <a:rPr lang="sr-Cyrl-R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</a:t>
            </a: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робно транспортних центара и активирању речног Коридора и мреже канала, а затим системском унапређењу пластеничке производње</a:t>
            </a:r>
            <a:endParaRPr lang="sr-Latn-B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46E6D41-1892-43AF-9D4C-93BDBDF38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2737388"/>
              </p:ext>
            </p:extLst>
          </p:nvPr>
        </p:nvGraphicFramePr>
        <p:xfrm>
          <a:off x="200472" y="3429000"/>
          <a:ext cx="86409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1397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401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B24BDC-0EA7-4746-9361-EBC3FA5C47E3}"/>
              </a:ext>
            </a:extLst>
          </p:cNvPr>
          <p:cNvSpPr txBox="1"/>
          <p:nvPr/>
        </p:nvSpPr>
        <p:spPr>
          <a:xfrm>
            <a:off x="775020" y="2644170"/>
            <a:ext cx="7992888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r-Cyrl-RS" sz="3200" dirty="0">
              <a:latin typeface="Book Antiqua" panose="02040602050305030304" pitchFamily="18" charset="0"/>
              <a:cs typeface="Aparajita" panose="020B0502040204020203" pitchFamily="18" charset="0"/>
            </a:endParaRPr>
          </a:p>
          <a:p>
            <a:pPr algn="ctr"/>
            <a:r>
              <a:rPr lang="sr-Cyrl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Задовољство грађана града Сомбора</a:t>
            </a:r>
          </a:p>
          <a:p>
            <a:pPr algn="ctr"/>
            <a:endParaRPr lang="sr-Latn-RS" sz="3200" dirty="0">
              <a:latin typeface="Book Antiqua" panose="02040602050305030304" pitchFamily="18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773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Пољопривреда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6E6577-5360-43AC-930E-5761CEB4F80A}"/>
              </a:ext>
            </a:extLst>
          </p:cNvPr>
          <p:cNvSpPr/>
          <p:nvPr/>
        </p:nvSpPr>
        <p:spPr>
          <a:xfrm>
            <a:off x="372986" y="1205463"/>
            <a:ext cx="5660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П0</a:t>
            </a:r>
            <a:r>
              <a:rPr lang="en-US" sz="2000" dirty="0">
                <a:solidFill>
                  <a:schemeClr val="accent6"/>
                </a:solidFill>
              </a:rPr>
              <a:t>8</a:t>
            </a:r>
            <a:r>
              <a:rPr lang="sr-Cyrl-RS" sz="2000" dirty="0">
                <a:solidFill>
                  <a:schemeClr val="accent6"/>
                </a:solidFill>
              </a:rPr>
              <a:t>. Да ли бисте се бавили услужним товом?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3ADFC2-516B-4B1F-9D1E-9AA6BA50CBDE}"/>
              </a:ext>
            </a:extLst>
          </p:cNvPr>
          <p:cNvSpPr/>
          <p:nvPr/>
        </p:nvSpPr>
        <p:spPr>
          <a:xfrm>
            <a:off x="372987" y="22768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Latn-B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Трећина испитаника наводи да би се бавила услужним товом, друга трећина наводи да не би, док трећа трећина наводи да би се можда бавила тиме.</a:t>
            </a:r>
            <a:endParaRPr lang="sr-Latn-B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B21687A-7A41-4648-A13C-732EA6106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3082299"/>
              </p:ext>
            </p:extLst>
          </p:nvPr>
        </p:nvGraphicFramePr>
        <p:xfrm>
          <a:off x="920552" y="2564904"/>
          <a:ext cx="6912768" cy="351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401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Пољопривреда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5FD1F0-737F-496C-9512-D980214ED07F}"/>
              </a:ext>
            </a:extLst>
          </p:cNvPr>
          <p:cNvSpPr/>
          <p:nvPr/>
        </p:nvSpPr>
        <p:spPr>
          <a:xfrm>
            <a:off x="344488" y="122504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>
                <a:solidFill>
                  <a:schemeClr val="accent6"/>
                </a:solidFill>
              </a:rPr>
              <a:t>П09. Да ли имате предлог за унапређење пољопривредне производње и пласмана пољопривредних производа на тржиште?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9C4020D-45F2-46E9-A21D-D4E0263AD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0742468"/>
              </p:ext>
            </p:extLst>
          </p:nvPr>
        </p:nvGraphicFramePr>
        <p:xfrm>
          <a:off x="352955" y="4005064"/>
          <a:ext cx="7704856" cy="20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B19504-7D06-4467-A95F-A93414710A4A}"/>
              </a:ext>
            </a:extLst>
          </p:cNvPr>
          <p:cNvSpPr txBox="1"/>
          <p:nvPr/>
        </p:nvSpPr>
        <p:spPr>
          <a:xfrm>
            <a:off x="362141" y="2272785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Kao </a:t>
            </a:r>
            <a:r>
              <a:rPr lang="sr-Cyrl-RS" dirty="0"/>
              <a:t>предлог за унапређење пољопривредне производње и пласмана пољопривредних</a:t>
            </a:r>
          </a:p>
          <a:p>
            <a:r>
              <a:rPr lang="sr-Cyrl-RS" dirty="0"/>
              <a:t>производа на тржиште, највећи број грађана њих 456 је навело да треба</a:t>
            </a:r>
          </a:p>
          <a:p>
            <a:r>
              <a:rPr lang="sr-Cyrl-RS" dirty="0"/>
              <a:t>унапредити систем наводњавања, затим њих 360 сматра да су потребни повољнији</a:t>
            </a:r>
          </a:p>
          <a:p>
            <a:r>
              <a:rPr lang="sr-Cyrl-RS" dirty="0"/>
              <a:t>кредити, док 204 испитаника сматра да ђубриво треба да буде јефтиније, а најмањи број </a:t>
            </a:r>
          </a:p>
          <a:p>
            <a:r>
              <a:rPr lang="sr-Cyrl-RS" dirty="0"/>
              <a:t>њих сматра да треба унапредити противградну заштиту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58007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504" y="1166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31967CF-C913-4E49-98AB-4DA863E22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027425"/>
              </p:ext>
            </p:extLst>
          </p:nvPr>
        </p:nvGraphicFramePr>
        <p:xfrm>
          <a:off x="317418" y="3545632"/>
          <a:ext cx="8784975" cy="2003992"/>
        </p:xfrm>
        <a:graphic>
          <a:graphicData uri="http://schemas.openxmlformats.org/drawingml/2006/table">
            <a:tbl>
              <a:tblPr/>
              <a:tblGrid>
                <a:gridCol w="2451749">
                  <a:extLst>
                    <a:ext uri="{9D8B030D-6E8A-4147-A177-3AD203B41FA5}">
                      <a16:colId xmlns:a16="http://schemas.microsoft.com/office/drawing/2014/main" xmlns="" val="3823479346"/>
                    </a:ext>
                  </a:extLst>
                </a:gridCol>
                <a:gridCol w="691764">
                  <a:extLst>
                    <a:ext uri="{9D8B030D-6E8A-4147-A177-3AD203B41FA5}">
                      <a16:colId xmlns:a16="http://schemas.microsoft.com/office/drawing/2014/main" xmlns="" val="3673137089"/>
                    </a:ext>
                  </a:extLst>
                </a:gridCol>
                <a:gridCol w="952455">
                  <a:extLst>
                    <a:ext uri="{9D8B030D-6E8A-4147-A177-3AD203B41FA5}">
                      <a16:colId xmlns:a16="http://schemas.microsoft.com/office/drawing/2014/main" xmlns="" val="3055723120"/>
                    </a:ext>
                  </a:extLst>
                </a:gridCol>
                <a:gridCol w="584552">
                  <a:extLst>
                    <a:ext uri="{9D8B030D-6E8A-4147-A177-3AD203B41FA5}">
                      <a16:colId xmlns:a16="http://schemas.microsoft.com/office/drawing/2014/main" xmlns="" val="3571968657"/>
                    </a:ext>
                  </a:extLst>
                </a:gridCol>
                <a:gridCol w="560935">
                  <a:extLst>
                    <a:ext uri="{9D8B030D-6E8A-4147-A177-3AD203B41FA5}">
                      <a16:colId xmlns:a16="http://schemas.microsoft.com/office/drawing/2014/main" xmlns="" val="3810136180"/>
                    </a:ext>
                  </a:extLst>
                </a:gridCol>
                <a:gridCol w="708704">
                  <a:extLst>
                    <a:ext uri="{9D8B030D-6E8A-4147-A177-3AD203B41FA5}">
                      <a16:colId xmlns:a16="http://schemas.microsoft.com/office/drawing/2014/main" xmlns="" val="709856269"/>
                    </a:ext>
                  </a:extLst>
                </a:gridCol>
                <a:gridCol w="708704">
                  <a:extLst>
                    <a:ext uri="{9D8B030D-6E8A-4147-A177-3AD203B41FA5}">
                      <a16:colId xmlns:a16="http://schemas.microsoft.com/office/drawing/2014/main" xmlns="" val="3572501669"/>
                    </a:ext>
                  </a:extLst>
                </a:gridCol>
                <a:gridCol w="708704">
                  <a:extLst>
                    <a:ext uri="{9D8B030D-6E8A-4147-A177-3AD203B41FA5}">
                      <a16:colId xmlns:a16="http://schemas.microsoft.com/office/drawing/2014/main" xmlns="" val="9349939"/>
                    </a:ext>
                  </a:extLst>
                </a:gridCol>
                <a:gridCol w="708704">
                  <a:extLst>
                    <a:ext uri="{9D8B030D-6E8A-4147-A177-3AD203B41FA5}">
                      <a16:colId xmlns:a16="http://schemas.microsoft.com/office/drawing/2014/main" xmlns="" val="3138406535"/>
                    </a:ext>
                  </a:extLst>
                </a:gridCol>
                <a:gridCol w="708704">
                  <a:extLst>
                    <a:ext uri="{9D8B030D-6E8A-4147-A177-3AD203B41FA5}">
                      <a16:colId xmlns:a16="http://schemas.microsoft.com/office/drawing/2014/main" xmlns="" val="4285329933"/>
                    </a:ext>
                  </a:extLst>
                </a:gridCol>
              </a:tblGrid>
              <a:tr h="140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59" marR="6659" marT="6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Укупно</a:t>
                      </a:r>
                    </a:p>
                  </a:txBody>
                  <a:tcPr marL="6659" marR="6659" marT="6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Мушкарци</a:t>
                      </a:r>
                    </a:p>
                  </a:txBody>
                  <a:tcPr marL="6659" marR="6659" marT="6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Жене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18-24</a:t>
                      </a:r>
                    </a:p>
                  </a:txBody>
                  <a:tcPr marL="6659" marR="6659" marT="6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25-34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35-44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45-54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55-64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65+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6590869"/>
                  </a:ext>
                </a:extLst>
              </a:tr>
              <a:tr h="127447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База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774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1585590"/>
                  </a:ext>
                </a:extLst>
              </a:tr>
              <a:tr h="127447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Веома лоше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3615552"/>
                  </a:ext>
                </a:extLst>
              </a:tr>
              <a:tr h="127447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Лоше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583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8486182"/>
                  </a:ext>
                </a:extLst>
              </a:tr>
              <a:tr h="127447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 добро ни лоше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4117775"/>
                  </a:ext>
                </a:extLst>
              </a:tr>
              <a:tr h="127447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Добро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25911"/>
                  </a:ext>
                </a:extLst>
              </a:tr>
              <a:tr h="127447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Веома добро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3365006"/>
                  </a:ext>
                </a:extLst>
              </a:tr>
              <a:tr h="20308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 знам / Немам мишљење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59" marR="6659" marT="6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659" marR="6659" marT="6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186063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2A085C-404E-4460-B6D0-CA7EF499D9B3}"/>
              </a:ext>
            </a:extLst>
          </p:cNvPr>
          <p:cNvSpPr/>
          <p:nvPr/>
        </p:nvSpPr>
        <p:spPr>
          <a:xfrm>
            <a:off x="344488" y="2204864"/>
            <a:ext cx="8757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49 % испитаника сматра да је стање путева лоше , док 23 % испитаника наводи да стање није ни добро ни лоше.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9B5BA8-1C4A-4DBD-9039-E72A2A42A943}"/>
              </a:ext>
            </a:extLst>
          </p:cNvPr>
          <p:cNvSpPr/>
          <p:nvPr/>
        </p:nvSpPr>
        <p:spPr>
          <a:xfrm>
            <a:off x="317418" y="1257642"/>
            <a:ext cx="9345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П01. Како оцењујете мрежу и квалитет државних путева </a:t>
            </a:r>
            <a:r>
              <a:rPr lang="sr-Latn-ME" sz="2000" dirty="0">
                <a:solidFill>
                  <a:schemeClr val="accent6"/>
                </a:solidFill>
              </a:rPr>
              <a:t>I </a:t>
            </a:r>
            <a:r>
              <a:rPr lang="sr-Cyrl-RS" sz="2000" dirty="0">
                <a:solidFill>
                  <a:schemeClr val="accent6"/>
                </a:solidFill>
              </a:rPr>
              <a:t>и </a:t>
            </a:r>
            <a:r>
              <a:rPr lang="sr-Latn-ME" sz="2000" dirty="0">
                <a:solidFill>
                  <a:schemeClr val="accent6"/>
                </a:solidFill>
              </a:rPr>
              <a:t>II</a:t>
            </a:r>
            <a:r>
              <a:rPr lang="sr-Cyrl-RS" sz="2000" dirty="0">
                <a:solidFill>
                  <a:schemeClr val="accent6"/>
                </a:solidFill>
              </a:rPr>
              <a:t> реда ( регионалних и магистралних путева )?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52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7195171-4450-42DA-9924-BA0D4FC1F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6237387"/>
              </p:ext>
            </p:extLst>
          </p:nvPr>
        </p:nvGraphicFramePr>
        <p:xfrm>
          <a:off x="196027" y="3789040"/>
          <a:ext cx="8974115" cy="1792812"/>
        </p:xfrm>
        <a:graphic>
          <a:graphicData uri="http://schemas.openxmlformats.org/drawingml/2006/table">
            <a:tbl>
              <a:tblPr/>
              <a:tblGrid>
                <a:gridCol w="2565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6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Укупно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Мушкарци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Жене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18-24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25-34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35-44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45-54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55-64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65+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709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База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774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709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709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Делимично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503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709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988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 знам / Немам мишљење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D36B55-B63F-4717-A0B8-AEBB1C63ABE7}"/>
              </a:ext>
            </a:extLst>
          </p:cNvPr>
          <p:cNvSpPr/>
          <p:nvPr/>
        </p:nvSpPr>
        <p:spPr>
          <a:xfrm>
            <a:off x="313160" y="2590259"/>
            <a:ext cx="8856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42 % испитаника сматра да је проблем паркирања у Сомбору , делимично решен , док 27 % грађана мисли да на територији града Сомбора има довољно места за паркирање.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D367F7-E6E6-43D2-8460-2C0FAB3AC43B}"/>
              </a:ext>
            </a:extLst>
          </p:cNvPr>
          <p:cNvSpPr/>
          <p:nvPr/>
        </p:nvSpPr>
        <p:spPr>
          <a:xfrm>
            <a:off x="411310" y="1449560"/>
            <a:ext cx="8574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>
                <a:solidFill>
                  <a:schemeClr val="accent6"/>
                </a:solidFill>
              </a:rPr>
              <a:t>П03. Да ли мислите да на територији града Сомбора има довољно места за паркирање ?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30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227357" y="36867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930B2D6-5CBD-4F4E-920C-318AF81C31BE}"/>
              </a:ext>
            </a:extLst>
          </p:cNvPr>
          <p:cNvSpPr/>
          <p:nvPr/>
        </p:nvSpPr>
        <p:spPr>
          <a:xfrm>
            <a:off x="394429" y="2168030"/>
            <a:ext cx="8325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Више од половине испитаника , 60 % , задовољно је радом служби за депоновање и одвоз смећа , док је само 7% испитаника одговорило негативно.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3CD687E-F302-4218-9FE3-38FB416A9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2474017"/>
              </p:ext>
            </p:extLst>
          </p:nvPr>
        </p:nvGraphicFramePr>
        <p:xfrm>
          <a:off x="394428" y="3289894"/>
          <a:ext cx="8807044" cy="1800200"/>
        </p:xfrm>
        <a:graphic>
          <a:graphicData uri="http://schemas.openxmlformats.org/drawingml/2006/table">
            <a:tbl>
              <a:tblPr/>
              <a:tblGrid>
                <a:gridCol w="2470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1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63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8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Укупно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Мушкарци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Жене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18-24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25-34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35-44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45-54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55-64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65+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23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База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774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923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718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512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923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Делимично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923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25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 знам / Немам мишљење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E800DFC-4503-4854-952A-22533BDE74C7}"/>
              </a:ext>
            </a:extLst>
          </p:cNvPr>
          <p:cNvSpPr/>
          <p:nvPr/>
        </p:nvSpPr>
        <p:spPr>
          <a:xfrm>
            <a:off x="394429" y="1283320"/>
            <a:ext cx="8158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П05.  Да ли сте задовољни радом служби за депоновање и одвоз смећа ?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984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BA74B-9895-44C2-A3F8-AA711C1B7357}"/>
              </a:ext>
            </a:extLst>
          </p:cNvPr>
          <p:cNvSpPr/>
          <p:nvPr/>
        </p:nvSpPr>
        <p:spPr>
          <a:xfrm>
            <a:off x="344488" y="227687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Истраживање је показало да већина грађана сматра да депонија у Ранчеву задовољава капацитете за депоновање смећа на територији града Сомбора.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CD91B7A-3A54-4643-AC23-223F3815D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3314983"/>
              </p:ext>
            </p:extLst>
          </p:nvPr>
        </p:nvGraphicFramePr>
        <p:xfrm>
          <a:off x="344486" y="3422046"/>
          <a:ext cx="8778180" cy="2016224"/>
        </p:xfrm>
        <a:graphic>
          <a:graphicData uri="http://schemas.openxmlformats.org/drawingml/2006/table">
            <a:tbl>
              <a:tblPr/>
              <a:tblGrid>
                <a:gridCol w="2448274">
                  <a:extLst>
                    <a:ext uri="{9D8B030D-6E8A-4147-A177-3AD203B41FA5}">
                      <a16:colId xmlns:a16="http://schemas.microsoft.com/office/drawing/2014/main" xmlns="" val="30753659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315403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93997513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6929665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90734819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74958278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02104642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9355089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727565549"/>
                    </a:ext>
                  </a:extLst>
                </a:gridCol>
                <a:gridCol w="641274">
                  <a:extLst>
                    <a:ext uri="{9D8B030D-6E8A-4147-A177-3AD203B41FA5}">
                      <a16:colId xmlns:a16="http://schemas.microsoft.com/office/drawing/2014/main" xmlns="" val="1511241457"/>
                    </a:ext>
                  </a:extLst>
                </a:gridCol>
              </a:tblGrid>
              <a:tr h="345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Укупно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Мушкарци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Жене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18-24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25-34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35-44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45-54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55-64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65+</a:t>
                      </a:r>
                    </a:p>
                  </a:txBody>
                  <a:tcPr marL="4838" marR="4838" marT="483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317282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База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774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3192635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790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346694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Делимично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7259165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5038211"/>
                  </a:ext>
                </a:extLst>
              </a:tr>
              <a:tr h="34524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 знам / Немам мишљење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194712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B048B5-2D98-428B-A40D-CBCC8A08149A}"/>
              </a:ext>
            </a:extLst>
          </p:cNvPr>
          <p:cNvSpPr/>
          <p:nvPr/>
        </p:nvSpPr>
        <p:spPr>
          <a:xfrm>
            <a:off x="344488" y="1240014"/>
            <a:ext cx="877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П06. Да ли мислите да градска депонија у  Ранчеву  задовољава капацитете  за депоновање смећа града Сомбора ?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037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0276" y="-5031"/>
            <a:ext cx="9808143" cy="6858000"/>
          </a:xfrm>
          <a:prstGeom prst="rect">
            <a:avLst/>
          </a:prstGeom>
        </p:spPr>
      </p:pic>
      <p:pic>
        <p:nvPicPr>
          <p:cNvPr id="4" name="Picture 2" descr="C:\Users\SOFIJA\Desktop\sombor02.jpg">
            <a:extLst>
              <a:ext uri="{FF2B5EF4-FFF2-40B4-BE49-F238E27FC236}">
                <a16:creationId xmlns:a16="http://schemas.microsoft.com/office/drawing/2014/main" xmlns="" id="{8EE1874A-85BB-439B-91A7-64F29854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79" y="791295"/>
            <a:ext cx="9025347" cy="5256584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910314-C6BC-4D12-B700-5ADFE7260FA0}"/>
              </a:ext>
            </a:extLst>
          </p:cNvPr>
          <p:cNvSpPr/>
          <p:nvPr/>
        </p:nvSpPr>
        <p:spPr>
          <a:xfrm>
            <a:off x="488503" y="115423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Садржај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Методологија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Закључци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Главни налази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Пољопривреда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Култура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и т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уризам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Структура узорка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27179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D9A8FD-A5A9-44B8-9846-7E793294DE71}"/>
              </a:ext>
            </a:extLst>
          </p:cNvPr>
          <p:cNvSpPr/>
          <p:nvPr/>
        </p:nvSpPr>
        <p:spPr>
          <a:xfrm>
            <a:off x="344489" y="121978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П10. Колико сте задовољни  снабдевањем електричном енергијом на територији града Сомбора 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88B7586-8D46-4711-9CB8-8E5E712CF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5757125"/>
              </p:ext>
            </p:extLst>
          </p:nvPr>
        </p:nvGraphicFramePr>
        <p:xfrm>
          <a:off x="113678" y="3137275"/>
          <a:ext cx="9129462" cy="2016224"/>
        </p:xfrm>
        <a:graphic>
          <a:graphicData uri="http://schemas.openxmlformats.org/drawingml/2006/table">
            <a:tbl>
              <a:tblPr/>
              <a:tblGrid>
                <a:gridCol w="2814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8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1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3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3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32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32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32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46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45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35" marR="4335" marT="4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Укупно</a:t>
                      </a:r>
                    </a:p>
                  </a:txBody>
                  <a:tcPr marL="4335" marR="4335" marT="4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Мушкарци</a:t>
                      </a:r>
                    </a:p>
                  </a:txBody>
                  <a:tcPr marL="4335" marR="4335" marT="4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Жене</a:t>
                      </a:r>
                    </a:p>
                  </a:txBody>
                  <a:tcPr marL="4335" marR="4335" marT="4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18-24</a:t>
                      </a:r>
                    </a:p>
                  </a:txBody>
                  <a:tcPr marL="4335" marR="4335" marT="4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25-34</a:t>
                      </a:r>
                    </a:p>
                  </a:txBody>
                  <a:tcPr marL="4335" marR="4335" marT="4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35-44</a:t>
                      </a:r>
                    </a:p>
                  </a:txBody>
                  <a:tcPr marL="4335" marR="4335" marT="4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45-54</a:t>
                      </a:r>
                    </a:p>
                  </a:txBody>
                  <a:tcPr marL="4335" marR="4335" marT="4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55-64</a:t>
                      </a:r>
                    </a:p>
                  </a:txBody>
                  <a:tcPr marL="4335" marR="4335" marT="4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65+</a:t>
                      </a:r>
                    </a:p>
                  </a:txBody>
                  <a:tcPr marL="4335" marR="4335" marT="4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База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774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Задовољан сам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748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  <a:r>
                        <a:rPr lang="sr-Cyrl-R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</a:t>
                      </a:r>
                      <a:r>
                        <a:rPr lang="sr-Cyrl-R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335" marR="4335" marT="43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284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Нисам задовољан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Делимично сам задовољан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24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Не знам / Немам мишљење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335" marR="4335" marT="43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335" marR="4335" marT="43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63143F-CBF6-4FAB-B9DF-B2B221CFD926}"/>
              </a:ext>
            </a:extLst>
          </p:cNvPr>
          <p:cNvSpPr/>
          <p:nvPr/>
        </p:nvSpPr>
        <p:spPr>
          <a:xfrm>
            <a:off x="320472" y="2094047"/>
            <a:ext cx="8808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62 % испитаника је задовољно снабдевањем електричном енергијом, док је 9 % испитаника одговорило негативно.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093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0" y="1166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EBD7C1-2AFD-46B3-9C8E-24C446F9D452}"/>
              </a:ext>
            </a:extLst>
          </p:cNvPr>
          <p:cNvSpPr/>
          <p:nvPr/>
        </p:nvSpPr>
        <p:spPr>
          <a:xfrm>
            <a:off x="344488" y="1268760"/>
            <a:ext cx="8619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</a:t>
            </a:r>
            <a:r>
              <a:rPr lang="en-US" sz="2000" dirty="0">
                <a:solidFill>
                  <a:schemeClr val="accent6"/>
                </a:solidFill>
              </a:rPr>
              <a:t>2</a:t>
            </a:r>
            <a:r>
              <a:rPr lang="sr-Cyrl-RS" sz="2000" dirty="0">
                <a:solidFill>
                  <a:schemeClr val="accent6"/>
                </a:solidFill>
              </a:rPr>
              <a:t>. Да ли имате предлог за унапређење инфраструктуре града Сомбора?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C06A01-405D-4782-85B9-1BB7F2FEC9A7}"/>
              </a:ext>
            </a:extLst>
          </p:cNvPr>
          <p:cNvSpPr/>
          <p:nvPr/>
        </p:nvSpPr>
        <p:spPr>
          <a:xfrm>
            <a:off x="322536" y="203994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Међу предлозима за унапређење инфраструктуре града Сомбора истичу се асфалтирање локалних путева (44 % )и више паркинг места (22 %).</a:t>
            </a:r>
            <a:endParaRPr lang="sr-Latn-R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562F734-43FA-400C-812F-490852B7B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2021546"/>
              </p:ext>
            </p:extLst>
          </p:nvPr>
        </p:nvGraphicFramePr>
        <p:xfrm>
          <a:off x="488504" y="2852936"/>
          <a:ext cx="8640960" cy="38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99388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050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C9354C5-2503-4287-91C6-BA01F283853B}"/>
              </a:ext>
            </a:extLst>
          </p:cNvPr>
          <p:cNvSpPr/>
          <p:nvPr/>
        </p:nvSpPr>
        <p:spPr>
          <a:xfrm>
            <a:off x="343668" y="1205463"/>
            <a:ext cx="8857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П1. Да ли користите електронске услуге ( е – управу) локалне самоуправе Сомбор?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6AF3372-A967-4C7C-B5D3-F3550F68E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2987362"/>
              </p:ext>
            </p:extLst>
          </p:nvPr>
        </p:nvGraphicFramePr>
        <p:xfrm>
          <a:off x="704528" y="3212976"/>
          <a:ext cx="7255753" cy="3264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575">
                  <a:extLst>
                    <a:ext uri="{9D8B030D-6E8A-4147-A177-3AD203B41FA5}">
                      <a16:colId xmlns:a16="http://schemas.microsoft.com/office/drawing/2014/main" xmlns="" val="2955088647"/>
                    </a:ext>
                  </a:extLst>
                </a:gridCol>
                <a:gridCol w="725575">
                  <a:extLst>
                    <a:ext uri="{9D8B030D-6E8A-4147-A177-3AD203B41FA5}">
                      <a16:colId xmlns:a16="http://schemas.microsoft.com/office/drawing/2014/main" xmlns="" val="4117684753"/>
                    </a:ext>
                  </a:extLst>
                </a:gridCol>
                <a:gridCol w="1060582">
                  <a:extLst>
                    <a:ext uri="{9D8B030D-6E8A-4147-A177-3AD203B41FA5}">
                      <a16:colId xmlns:a16="http://schemas.microsoft.com/office/drawing/2014/main" xmlns="" val="2133283524"/>
                    </a:ext>
                  </a:extLst>
                </a:gridCol>
                <a:gridCol w="608905">
                  <a:extLst>
                    <a:ext uri="{9D8B030D-6E8A-4147-A177-3AD203B41FA5}">
                      <a16:colId xmlns:a16="http://schemas.microsoft.com/office/drawing/2014/main" xmlns="" val="925406068"/>
                    </a:ext>
                  </a:extLst>
                </a:gridCol>
                <a:gridCol w="761131">
                  <a:extLst>
                    <a:ext uri="{9D8B030D-6E8A-4147-A177-3AD203B41FA5}">
                      <a16:colId xmlns:a16="http://schemas.microsoft.com/office/drawing/2014/main" xmlns="" val="661418837"/>
                    </a:ext>
                  </a:extLst>
                </a:gridCol>
                <a:gridCol w="608905">
                  <a:extLst>
                    <a:ext uri="{9D8B030D-6E8A-4147-A177-3AD203B41FA5}">
                      <a16:colId xmlns:a16="http://schemas.microsoft.com/office/drawing/2014/main" xmlns="" val="3101802239"/>
                    </a:ext>
                  </a:extLst>
                </a:gridCol>
                <a:gridCol w="761131">
                  <a:extLst>
                    <a:ext uri="{9D8B030D-6E8A-4147-A177-3AD203B41FA5}">
                      <a16:colId xmlns:a16="http://schemas.microsoft.com/office/drawing/2014/main" xmlns="" val="1118825270"/>
                    </a:ext>
                  </a:extLst>
                </a:gridCol>
                <a:gridCol w="685018">
                  <a:extLst>
                    <a:ext uri="{9D8B030D-6E8A-4147-A177-3AD203B41FA5}">
                      <a16:colId xmlns:a16="http://schemas.microsoft.com/office/drawing/2014/main" xmlns="" val="3196916469"/>
                    </a:ext>
                  </a:extLst>
                </a:gridCol>
                <a:gridCol w="837244">
                  <a:extLst>
                    <a:ext uri="{9D8B030D-6E8A-4147-A177-3AD203B41FA5}">
                      <a16:colId xmlns:a16="http://schemas.microsoft.com/office/drawing/2014/main" xmlns="" val="448662504"/>
                    </a:ext>
                  </a:extLst>
                </a:gridCol>
                <a:gridCol w="481687">
                  <a:extLst>
                    <a:ext uri="{9D8B030D-6E8A-4147-A177-3AD203B41FA5}">
                      <a16:colId xmlns:a16="http://schemas.microsoft.com/office/drawing/2014/main" xmlns="" val="1931092373"/>
                    </a:ext>
                  </a:extLst>
                </a:gridCol>
              </a:tblGrid>
              <a:tr h="63457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 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effectLst/>
                        </a:rPr>
                        <a:t>Укупно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effectLst/>
                        </a:rPr>
                        <a:t>Мушкарци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effectLst/>
                        </a:rPr>
                        <a:t>Жене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>
                          <a:effectLst/>
                        </a:rPr>
                        <a:t>18-24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>
                          <a:effectLst/>
                        </a:rPr>
                        <a:t>25-34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>
                          <a:effectLst/>
                        </a:rPr>
                        <a:t>35-44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>
                          <a:effectLst/>
                        </a:rPr>
                        <a:t>45-54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>
                          <a:effectLst/>
                        </a:rPr>
                        <a:t>55-64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65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7076161"/>
                  </a:ext>
                </a:extLst>
              </a:tr>
              <a:tr h="876531">
                <a:tc>
                  <a:txBody>
                    <a:bodyPr/>
                    <a:lstStyle/>
                    <a:p>
                      <a:pPr algn="ctr" fontAlgn="ctr"/>
                      <a:endParaRPr lang="sr-Cyrl-RS" sz="1600" u="none" strike="noStrike" dirty="0">
                        <a:effectLst/>
                      </a:endParaRPr>
                    </a:p>
                    <a:p>
                      <a:pPr algn="ctr" fontAlgn="ctr"/>
                      <a:endParaRPr lang="sr-Cyrl-RS" sz="16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sr-Cyrl-RS" sz="1600" u="none" strike="noStrike" dirty="0">
                          <a:effectLst/>
                        </a:rPr>
                        <a:t>База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1200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426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774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109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100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150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172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361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308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8390236"/>
                  </a:ext>
                </a:extLst>
              </a:tr>
              <a:tr h="876531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600" u="none" strike="noStrike" dirty="0">
                          <a:effectLst/>
                        </a:rPr>
                        <a:t>     </a:t>
                      </a:r>
                    </a:p>
                    <a:p>
                      <a:pPr algn="l" fontAlgn="ctr"/>
                      <a:endParaRPr lang="sr-Cyrl-RS" sz="16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sr-Cyrl-RS" sz="1600" u="none" strike="noStrike" dirty="0">
                          <a:effectLst/>
                        </a:rPr>
                        <a:t>     Да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467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210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257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63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80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98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92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87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47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7763393"/>
                  </a:ext>
                </a:extLst>
              </a:tr>
              <a:tr h="876531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600" u="none" strike="noStrike" dirty="0">
                          <a:effectLst/>
                        </a:rPr>
                        <a:t>       </a:t>
                      </a:r>
                    </a:p>
                    <a:p>
                      <a:pPr algn="l" fontAlgn="ctr"/>
                      <a:endParaRPr lang="sr-Cyrl-RS" sz="16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sr-Cyrl-RS" sz="1600" u="none" strike="noStrike" dirty="0">
                          <a:effectLst/>
                        </a:rPr>
                        <a:t>     Не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733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216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517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46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20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52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80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274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261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03672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1FDFA3-E7A8-415B-9380-3D7F74C7B35C}"/>
              </a:ext>
            </a:extLst>
          </p:cNvPr>
          <p:cNvSpPr txBox="1"/>
          <p:nvPr/>
        </p:nvSpPr>
        <p:spPr>
          <a:xfrm>
            <a:off x="200472" y="7740297"/>
            <a:ext cx="845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/>
          </a:p>
          <a:p>
            <a:endParaRPr lang="sr-Latn-R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AEC23F-37B2-4329-B006-280574E5597B}"/>
              </a:ext>
            </a:extLst>
          </p:cNvPr>
          <p:cNvSpPr txBox="1"/>
          <p:nvPr/>
        </p:nvSpPr>
        <p:spPr>
          <a:xfrm>
            <a:off x="343668" y="20877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Када је реч о коришћењу електронске услуге локалне самоуправе, њено коришћење је потврдило 467 испитаника, док је 733 испитаника рекло да не користи електронске услуге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290337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340B81-9A7A-407A-9B60-8C02574C2892}"/>
              </a:ext>
            </a:extLst>
          </p:cNvPr>
          <p:cNvSpPr/>
          <p:nvPr/>
        </p:nvSpPr>
        <p:spPr>
          <a:xfrm>
            <a:off x="366378" y="1205463"/>
            <a:ext cx="7085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П2. Како оцењујете следеће аспекте е - управе?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DFAA9DB-BF59-43AD-A154-70FF495A0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1558954"/>
              </p:ext>
            </p:extLst>
          </p:nvPr>
        </p:nvGraphicFramePr>
        <p:xfrm>
          <a:off x="377115" y="2223636"/>
          <a:ext cx="8208912" cy="398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B0FF05-70A3-405E-AFF9-7ADE86558459}"/>
              </a:ext>
            </a:extLst>
          </p:cNvPr>
          <p:cNvSpPr txBox="1"/>
          <p:nvPr/>
        </p:nvSpPr>
        <p:spPr>
          <a:xfrm>
            <a:off x="366378" y="1728683"/>
            <a:ext cx="8969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Прегледност портала е- управе грађани сматрају добром, 37% испитаника, 29% сматра</a:t>
            </a:r>
          </a:p>
          <a:p>
            <a:r>
              <a:rPr lang="sr-Cyrl-RS" dirty="0"/>
              <a:t>је једноставном за коришћење, 23% испитаника наводи да постоји добар број доступних</a:t>
            </a:r>
          </a:p>
          <a:p>
            <a:r>
              <a:rPr lang="sr-Cyrl-RS" dirty="0"/>
              <a:t>услуга, док је брзина решавања захтева добра према одговору 17% испитаника 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109191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7B78A1-FA99-47CE-9784-9AE11F0CEF3F}"/>
              </a:ext>
            </a:extLst>
          </p:cNvPr>
          <p:cNvSpPr/>
          <p:nvPr/>
        </p:nvSpPr>
        <p:spPr>
          <a:xfrm>
            <a:off x="322114" y="1205463"/>
            <a:ext cx="8735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П3. Шта је, према Вашем мишљењу, тренутно највећи проблем локалне самоуправе и градских служби Сомбора?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1F8770D-5579-42EA-878B-13991D4B7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2363626"/>
              </p:ext>
            </p:extLst>
          </p:nvPr>
        </p:nvGraphicFramePr>
        <p:xfrm>
          <a:off x="704528" y="2780928"/>
          <a:ext cx="7907965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7573CB-2A44-4771-937F-D3C2E4470CB6}"/>
              </a:ext>
            </a:extLst>
          </p:cNvPr>
          <p:cNvSpPr txBox="1"/>
          <p:nvPr/>
        </p:nvSpPr>
        <p:spPr>
          <a:xfrm>
            <a:off x="322114" y="2036459"/>
            <a:ext cx="8896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Као највећи проблем локалне самоуправе наводи се брзина процесуирања захтева, </a:t>
            </a:r>
          </a:p>
          <a:p>
            <a:pPr algn="just"/>
            <a:r>
              <a:rPr lang="sr-Cyrl-RS" dirty="0"/>
              <a:t>23% испитаника не зна да издвоји проблеме, док 19% сматра да је то услужност према</a:t>
            </a:r>
          </a:p>
          <a:p>
            <a:r>
              <a:rPr lang="sr-Cyrl-RS" dirty="0"/>
              <a:t>грађанима. Охрабрује податак да је присутност корупције рангирана као последња 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851719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8641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8BAA8AA-4580-4D5A-8F01-462B127E8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0421305"/>
              </p:ext>
            </p:extLst>
          </p:nvPr>
        </p:nvGraphicFramePr>
        <p:xfrm>
          <a:off x="327231" y="3789040"/>
          <a:ext cx="8749721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7373">
                  <a:extLst>
                    <a:ext uri="{9D8B030D-6E8A-4147-A177-3AD203B41FA5}">
                      <a16:colId xmlns:a16="http://schemas.microsoft.com/office/drawing/2014/main" xmlns="" val="311507406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53400172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34949589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40014407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73830506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95723287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23429679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88093655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4182424985"/>
                    </a:ext>
                  </a:extLst>
                </a:gridCol>
                <a:gridCol w="521708">
                  <a:extLst>
                    <a:ext uri="{9D8B030D-6E8A-4147-A177-3AD203B41FA5}">
                      <a16:colId xmlns:a16="http://schemas.microsoft.com/office/drawing/2014/main" xmlns="" val="12705113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Мушкарци</a:t>
                      </a:r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Жене</a:t>
                      </a:r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18-24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25-34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35-44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45-54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55-64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684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База</a:t>
                      </a:r>
                      <a:endParaRPr lang="sr-Cyrl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426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774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361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308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24379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Боље</a:t>
                      </a:r>
                      <a:endParaRPr lang="sr-Cyrl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260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68600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Исто</a:t>
                      </a:r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273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54736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Лошије</a:t>
                      </a:r>
                      <a:endParaRPr lang="sr-Cyrl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157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519839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 знам / Немам мишљење</a:t>
                      </a:r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327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307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29821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268B3-EDBD-4386-B16F-5BA969531973}"/>
              </a:ext>
            </a:extLst>
          </p:cNvPr>
          <p:cNvSpPr/>
          <p:nvPr/>
        </p:nvSpPr>
        <p:spPr>
          <a:xfrm>
            <a:off x="397395" y="1205463"/>
            <a:ext cx="8636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П4. Да ли, према Вашем мишљењу, локална самоуправа и градске службе</a:t>
            </a:r>
            <a:endParaRPr lang="sr-Latn-RS" sz="2000" dirty="0">
              <a:solidFill>
                <a:schemeClr val="accent6"/>
              </a:solidFill>
            </a:endParaRPr>
          </a:p>
          <a:p>
            <a:r>
              <a:rPr lang="sr-Cyrl-RS" sz="2000" dirty="0">
                <a:solidFill>
                  <a:schemeClr val="accent6"/>
                </a:solidFill>
              </a:rPr>
              <a:t> функционишу боље, исто или лошије у односу на период од пре три године?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C09F50-9F4F-472B-915A-EBD00B6D2452}"/>
              </a:ext>
            </a:extLst>
          </p:cNvPr>
          <p:cNvSpPr txBox="1"/>
          <p:nvPr/>
        </p:nvSpPr>
        <p:spPr>
          <a:xfrm>
            <a:off x="355907" y="2201917"/>
            <a:ext cx="8749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Охрабрује податак да чак њих 420 сматра да локална самоуправа и градске службе</a:t>
            </a:r>
          </a:p>
          <a:p>
            <a:r>
              <a:rPr lang="sr-Cyrl-RS" dirty="0"/>
              <a:t>функционишу боље у односу на период од пре три године, да је ситуација иста наводи</a:t>
            </a:r>
          </a:p>
          <a:p>
            <a:r>
              <a:rPr lang="sr-Cyrl-RS" dirty="0"/>
              <a:t>273 испитаника, мишљење о томе нема 327 испитаника, док 180 грађана сматра да је </a:t>
            </a:r>
          </a:p>
          <a:p>
            <a:r>
              <a:rPr lang="sr-Cyrl-RS" dirty="0"/>
              <a:t>лошије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673417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3039B7-0A4B-4A4A-A32C-DAF2D9BA3E63}"/>
              </a:ext>
            </a:extLst>
          </p:cNvPr>
          <p:cNvSpPr/>
          <p:nvPr/>
        </p:nvSpPr>
        <p:spPr>
          <a:xfrm>
            <a:off x="344488" y="1205463"/>
            <a:ext cx="8614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П5. Колико сте задовољни радом локалне самоуправе Сомбора и њеним односом према грађанима?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A4AAA9E-E8AD-4436-9F31-72E4569AF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39528266"/>
              </p:ext>
            </p:extLst>
          </p:nvPr>
        </p:nvGraphicFramePr>
        <p:xfrm>
          <a:off x="227357" y="2996952"/>
          <a:ext cx="873120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11F9B6-56AC-4812-BFCC-6820025002DE}"/>
              </a:ext>
            </a:extLst>
          </p:cNvPr>
          <p:cNvSpPr txBox="1"/>
          <p:nvPr/>
        </p:nvSpPr>
        <p:spPr>
          <a:xfrm>
            <a:off x="361008" y="2187450"/>
            <a:ext cx="9062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Резултати истраживања показују да је 412 испитаника делимично задовољно радом</a:t>
            </a:r>
          </a:p>
          <a:p>
            <a:r>
              <a:rPr lang="sr-Cyrl-RS" dirty="0"/>
              <a:t>локалне самоуправе Сомбора и њеним односом према грађанима, 366 испитаника нема </a:t>
            </a:r>
          </a:p>
          <a:p>
            <a:r>
              <a:rPr lang="sr-Cyrl-RS" dirty="0"/>
              <a:t>став, 235 грађана је задовољно, док је 187 испитаника незадовољно.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43119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40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CF8926-A9A1-4B56-8D12-A48664AADAF9}"/>
              </a:ext>
            </a:extLst>
          </p:cNvPr>
          <p:cNvSpPr txBox="1"/>
          <p:nvPr/>
        </p:nvSpPr>
        <p:spPr>
          <a:xfrm>
            <a:off x="776537" y="2492896"/>
            <a:ext cx="7992888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r-Cyrl-RS" sz="3200" dirty="0">
              <a:latin typeface="Book Antiqua" panose="02040602050305030304" pitchFamily="18" charset="0"/>
              <a:cs typeface="Aparajita" panose="020B0502040204020203" pitchFamily="18" charset="0"/>
            </a:endParaRPr>
          </a:p>
          <a:p>
            <a:pPr algn="ctr"/>
            <a:r>
              <a:rPr lang="sr-Cyrl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Методологија</a:t>
            </a:r>
          </a:p>
          <a:p>
            <a:pPr algn="ctr"/>
            <a:endParaRPr lang="sr-Latn-RS" sz="3200" dirty="0">
              <a:latin typeface="Book Antiqua" panose="02040602050305030304" pitchFamily="18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672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0D28E3-9469-4BCE-A42B-C5C908ABCBAE}"/>
              </a:ext>
            </a:extLst>
          </p:cNvPr>
          <p:cNvSpPr/>
          <p:nvPr/>
        </p:nvSpPr>
        <p:spPr>
          <a:xfrm>
            <a:off x="344488" y="120546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П6. Колико по Вама локална самоуправа подстиче развој предузетника и малих и средњих предузећа на територији града Сомбора?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32E51C4-1560-401C-8D3C-1F67EBDAE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9840992"/>
              </p:ext>
            </p:extLst>
          </p:nvPr>
        </p:nvGraphicFramePr>
        <p:xfrm>
          <a:off x="1162836" y="3573016"/>
          <a:ext cx="67162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E9CB35-6C34-4C0E-899E-E8C3C2BCB9BF}"/>
              </a:ext>
            </a:extLst>
          </p:cNvPr>
          <p:cNvSpPr txBox="1"/>
          <p:nvPr/>
        </p:nvSpPr>
        <p:spPr>
          <a:xfrm>
            <a:off x="256874" y="2236585"/>
            <a:ext cx="9240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r-Cyrl-RS" dirty="0"/>
              <a:t>Према резултатима истраживања 27% испитаника истиче да локална самоуправа подстиче</a:t>
            </a:r>
          </a:p>
          <a:p>
            <a:pPr algn="just"/>
            <a:r>
              <a:rPr lang="sr-Cyrl-RS" dirty="0"/>
              <a:t> довољно развој предузетника и малих и средњих предузећа на територији града Сомбора,</a:t>
            </a:r>
          </a:p>
          <a:p>
            <a:pPr algn="just"/>
            <a:r>
              <a:rPr lang="sr-Cyrl-RS" dirty="0"/>
              <a:t>да постоји делимични подстицај сматра 32% испитаника, 22% анкетираних грађана нема </a:t>
            </a:r>
          </a:p>
          <a:p>
            <a:pPr algn="just"/>
            <a:r>
              <a:rPr lang="sr-Cyrl-RS" dirty="0"/>
              <a:t>мишљење, док 19% грађана сматра да се развој недовољно подстиче 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029199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85B6EBB-E45E-40C7-A60D-7A1DF6A3B776}"/>
              </a:ext>
            </a:extLst>
          </p:cNvPr>
          <p:cNvSpPr/>
          <p:nvPr/>
        </p:nvSpPr>
        <p:spPr>
          <a:xfrm>
            <a:off x="336624" y="1225047"/>
            <a:ext cx="8720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П7. Да ли сте упознати са мерама које град Сомбор предузима за подстицај локалног економског развоја?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C75328A-BB70-4080-ACFB-C3014DF22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851662"/>
              </p:ext>
            </p:extLst>
          </p:nvPr>
        </p:nvGraphicFramePr>
        <p:xfrm>
          <a:off x="344488" y="3212976"/>
          <a:ext cx="8720830" cy="282882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87984">
                  <a:extLst>
                    <a:ext uri="{9D8B030D-6E8A-4147-A177-3AD203B41FA5}">
                      <a16:colId xmlns:a16="http://schemas.microsoft.com/office/drawing/2014/main" xmlns="" val="2172060114"/>
                    </a:ext>
                  </a:extLst>
                </a:gridCol>
                <a:gridCol w="656182">
                  <a:extLst>
                    <a:ext uri="{9D8B030D-6E8A-4147-A177-3AD203B41FA5}">
                      <a16:colId xmlns:a16="http://schemas.microsoft.com/office/drawing/2014/main" xmlns="" val="1406073755"/>
                    </a:ext>
                  </a:extLst>
                </a:gridCol>
                <a:gridCol w="1072010">
                  <a:extLst>
                    <a:ext uri="{9D8B030D-6E8A-4147-A177-3AD203B41FA5}">
                      <a16:colId xmlns:a16="http://schemas.microsoft.com/office/drawing/2014/main" xmlns="" val="2726731722"/>
                    </a:ext>
                  </a:extLst>
                </a:gridCol>
                <a:gridCol w="672156">
                  <a:extLst>
                    <a:ext uri="{9D8B030D-6E8A-4147-A177-3AD203B41FA5}">
                      <a16:colId xmlns:a16="http://schemas.microsoft.com/office/drawing/2014/main" xmlns="" val="1162835003"/>
                    </a:ext>
                  </a:extLst>
                </a:gridCol>
                <a:gridCol w="872083">
                  <a:extLst>
                    <a:ext uri="{9D8B030D-6E8A-4147-A177-3AD203B41FA5}">
                      <a16:colId xmlns:a16="http://schemas.microsoft.com/office/drawing/2014/main" xmlns="" val="4294170641"/>
                    </a:ext>
                  </a:extLst>
                </a:gridCol>
                <a:gridCol w="872083">
                  <a:extLst>
                    <a:ext uri="{9D8B030D-6E8A-4147-A177-3AD203B41FA5}">
                      <a16:colId xmlns:a16="http://schemas.microsoft.com/office/drawing/2014/main" xmlns="" val="2487997298"/>
                    </a:ext>
                  </a:extLst>
                </a:gridCol>
                <a:gridCol w="872083">
                  <a:extLst>
                    <a:ext uri="{9D8B030D-6E8A-4147-A177-3AD203B41FA5}">
                      <a16:colId xmlns:a16="http://schemas.microsoft.com/office/drawing/2014/main" xmlns="" val="3664368741"/>
                    </a:ext>
                  </a:extLst>
                </a:gridCol>
                <a:gridCol w="872083">
                  <a:extLst>
                    <a:ext uri="{9D8B030D-6E8A-4147-A177-3AD203B41FA5}">
                      <a16:colId xmlns:a16="http://schemas.microsoft.com/office/drawing/2014/main" xmlns="" val="79244130"/>
                    </a:ext>
                  </a:extLst>
                </a:gridCol>
                <a:gridCol w="872083">
                  <a:extLst>
                    <a:ext uri="{9D8B030D-6E8A-4147-A177-3AD203B41FA5}">
                      <a16:colId xmlns:a16="http://schemas.microsoft.com/office/drawing/2014/main" xmlns="" val="1840456793"/>
                    </a:ext>
                  </a:extLst>
                </a:gridCol>
                <a:gridCol w="872083">
                  <a:extLst>
                    <a:ext uri="{9D8B030D-6E8A-4147-A177-3AD203B41FA5}">
                      <a16:colId xmlns:a16="http://schemas.microsoft.com/office/drawing/2014/main" xmlns="" val="20989508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effectLst/>
                        </a:rPr>
                        <a:t>Укупно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>
                          <a:effectLst/>
                        </a:rPr>
                        <a:t>Мушкарци</a:t>
                      </a:r>
                      <a:endParaRPr lang="sr-Cyrl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>
                          <a:effectLst/>
                        </a:rPr>
                        <a:t>Жене</a:t>
                      </a:r>
                      <a:endParaRPr lang="sr-Cyrl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>
                          <a:effectLst/>
                        </a:rPr>
                        <a:t>18-24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>
                          <a:effectLst/>
                        </a:rPr>
                        <a:t>25-34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>
                          <a:effectLst/>
                        </a:rPr>
                        <a:t>35-44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>
                          <a:effectLst/>
                        </a:rPr>
                        <a:t>45-54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>
                          <a:effectLst/>
                        </a:rPr>
                        <a:t>55-64</a:t>
                      </a:r>
                      <a:endParaRPr lang="sr-Latn-R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u="none" strike="noStrike" dirty="0">
                          <a:effectLst/>
                        </a:rPr>
                        <a:t>65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4612214"/>
                  </a:ext>
                </a:extLst>
              </a:tr>
              <a:tr h="519073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>
                          <a:effectLst/>
                        </a:rPr>
                        <a:t>База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1200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426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774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109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100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150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172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361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308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867085538"/>
                  </a:ext>
                </a:extLst>
              </a:tr>
              <a:tr h="638929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>
                          <a:effectLst/>
                        </a:rPr>
                        <a:t>Делимично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660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293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367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51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59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102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123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219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106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983525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sr-Cyrl-RS" sz="16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sr-Cyrl-RS" sz="1600" u="none" strike="noStrike" dirty="0">
                          <a:effectLst/>
                        </a:rPr>
                        <a:t>Не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336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96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240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23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25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33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83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136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084358496"/>
                  </a:ext>
                </a:extLst>
              </a:tr>
              <a:tr h="920249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u="none" strike="noStrike" dirty="0">
                          <a:effectLst/>
                        </a:rPr>
                        <a:t>Да</a:t>
                      </a:r>
                      <a:endParaRPr lang="sr-Cyrl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</a:rPr>
                        <a:t>204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</a:rPr>
                        <a:t>37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</a:rPr>
                        <a:t>167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22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18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23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16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>
                          <a:effectLst/>
                        </a:rPr>
                        <a:t>59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</a:rPr>
                        <a:t>66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17157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863CE7-9E67-41F7-B109-8E05681452F0}"/>
              </a:ext>
            </a:extLst>
          </p:cNvPr>
          <p:cNvSpPr txBox="1"/>
          <p:nvPr/>
        </p:nvSpPr>
        <p:spPr>
          <a:xfrm>
            <a:off x="344488" y="2204864"/>
            <a:ext cx="9029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Са мерама које град Сомбор предузима за подстицај економског развоја делимично или </a:t>
            </a:r>
          </a:p>
          <a:p>
            <a:r>
              <a:rPr lang="sr-Cyrl-RS" dirty="0"/>
              <a:t>потпуно је упознато више од 70% испитаника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009435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333D1F-1083-4AD8-882D-4461197DF40E}"/>
              </a:ext>
            </a:extLst>
          </p:cNvPr>
          <p:cNvSpPr/>
          <p:nvPr/>
        </p:nvSpPr>
        <p:spPr>
          <a:xfrm>
            <a:off x="344488" y="118002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</a:t>
            </a:r>
            <a:r>
              <a:rPr lang="sr-Latn-RS" sz="2000" dirty="0">
                <a:solidFill>
                  <a:schemeClr val="accent6"/>
                </a:solidFill>
              </a:rPr>
              <a:t>2</a:t>
            </a:r>
            <a:r>
              <a:rPr lang="sr-Cyrl-RS" sz="2000" dirty="0">
                <a:solidFill>
                  <a:schemeClr val="accent6"/>
                </a:solidFill>
              </a:rPr>
              <a:t>. Да ли сте упознати да на сајту града Сомбора можете поставити питање градоначелници или упутити сугестију или похвалу?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218C871-BB95-4EAD-8443-A0A1A14FE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1047143"/>
              </p:ext>
            </p:extLst>
          </p:nvPr>
        </p:nvGraphicFramePr>
        <p:xfrm>
          <a:off x="902201" y="3800950"/>
          <a:ext cx="7848872" cy="1897692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149466717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76529249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962966441"/>
                    </a:ext>
                  </a:extLst>
                </a:gridCol>
                <a:gridCol w="586889">
                  <a:extLst>
                    <a:ext uri="{9D8B030D-6E8A-4147-A177-3AD203B41FA5}">
                      <a16:colId xmlns:a16="http://schemas.microsoft.com/office/drawing/2014/main" xmlns="" val="781297709"/>
                    </a:ext>
                  </a:extLst>
                </a:gridCol>
                <a:gridCol w="684589">
                  <a:extLst>
                    <a:ext uri="{9D8B030D-6E8A-4147-A177-3AD203B41FA5}">
                      <a16:colId xmlns:a16="http://schemas.microsoft.com/office/drawing/2014/main" xmlns="" val="381541097"/>
                    </a:ext>
                  </a:extLst>
                </a:gridCol>
                <a:gridCol w="684589">
                  <a:extLst>
                    <a:ext uri="{9D8B030D-6E8A-4147-A177-3AD203B41FA5}">
                      <a16:colId xmlns:a16="http://schemas.microsoft.com/office/drawing/2014/main" xmlns="" val="3678531732"/>
                    </a:ext>
                  </a:extLst>
                </a:gridCol>
                <a:gridCol w="684589">
                  <a:extLst>
                    <a:ext uri="{9D8B030D-6E8A-4147-A177-3AD203B41FA5}">
                      <a16:colId xmlns:a16="http://schemas.microsoft.com/office/drawing/2014/main" xmlns="" val="1230165960"/>
                    </a:ext>
                  </a:extLst>
                </a:gridCol>
                <a:gridCol w="884262">
                  <a:extLst>
                    <a:ext uri="{9D8B030D-6E8A-4147-A177-3AD203B41FA5}">
                      <a16:colId xmlns:a16="http://schemas.microsoft.com/office/drawing/2014/main" xmlns="" val="4018659319"/>
                    </a:ext>
                  </a:extLst>
                </a:gridCol>
                <a:gridCol w="684589">
                  <a:extLst>
                    <a:ext uri="{9D8B030D-6E8A-4147-A177-3AD203B41FA5}">
                      <a16:colId xmlns:a16="http://schemas.microsoft.com/office/drawing/2014/main" xmlns="" val="2370584473"/>
                    </a:ext>
                  </a:extLst>
                </a:gridCol>
                <a:gridCol w="543021">
                  <a:extLst>
                    <a:ext uri="{9D8B030D-6E8A-4147-A177-3AD203B41FA5}">
                      <a16:colId xmlns:a16="http://schemas.microsoft.com/office/drawing/2014/main" xmlns="" val="3811476049"/>
                    </a:ext>
                  </a:extLst>
                </a:gridCol>
              </a:tblGrid>
              <a:tr h="34400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Укупно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Мушкарци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56666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База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4604991"/>
                  </a:ext>
                </a:extLst>
              </a:tr>
              <a:tr h="38556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Делимично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6549856"/>
                  </a:ext>
                </a:extLst>
              </a:tr>
              <a:tr h="369183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9173033"/>
                  </a:ext>
                </a:extLst>
              </a:tr>
              <a:tr h="545574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89845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1116E2-29E2-4CF8-921A-CB25D21E5EA3}"/>
              </a:ext>
            </a:extLst>
          </p:cNvPr>
          <p:cNvSpPr txBox="1"/>
          <p:nvPr/>
        </p:nvSpPr>
        <p:spPr>
          <a:xfrm>
            <a:off x="344488" y="2309528"/>
            <a:ext cx="8238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На питање да ли грађани знају да на сајту града Сомбора могу поставити питање </a:t>
            </a:r>
          </a:p>
          <a:p>
            <a:r>
              <a:rPr lang="sr-Cyrl-RS" dirty="0"/>
              <a:t>градоначелници, да упуте сугестију или похвалу испитаници су се изјаснили као</a:t>
            </a:r>
          </a:p>
          <a:p>
            <a:r>
              <a:rPr lang="sr-Cyrl-RS" dirty="0"/>
              <a:t>делимично упућени у највећем броју резултата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6453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140216" y="57616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527162-BADF-4BA2-92C9-E379990B9839}"/>
              </a:ext>
            </a:extLst>
          </p:cNvPr>
          <p:cNvSpPr/>
          <p:nvPr/>
        </p:nvSpPr>
        <p:spPr>
          <a:xfrm>
            <a:off x="117131" y="1160942"/>
            <a:ext cx="956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Задовољство испитаника радом градоначелника и јавних комуналних предузећа</a:t>
            </a:r>
          </a:p>
          <a:p>
            <a:r>
              <a:rPr lang="sr-Cyrl-RS" sz="2000" dirty="0">
                <a:solidFill>
                  <a:schemeClr val="accent6"/>
                </a:solidFill>
              </a:rPr>
              <a:t>П2. Шта би по Вама требало побољшати у раду јавних комуналних предузећа града Сомбора?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5A05C9F-2C29-4C78-AF2F-F09BFB523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5670016"/>
              </p:ext>
            </p:extLst>
          </p:nvPr>
        </p:nvGraphicFramePr>
        <p:xfrm>
          <a:off x="1365126" y="3576711"/>
          <a:ext cx="67437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0C694A3-9074-4116-B5B7-74CAB5780F4F}"/>
              </a:ext>
            </a:extLst>
          </p:cNvPr>
          <p:cNvSpPr/>
          <p:nvPr/>
        </p:nvSpPr>
        <p:spPr>
          <a:xfrm>
            <a:off x="344488" y="237995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У раду јавних комуналних предузећа града Сомбора по мишљењу 37 % испитаника треба побољшати стање локалних путева, док побољшање уличне расвете наводи 21% испитаника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8335744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27384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224277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16C2E6-83DA-4016-8105-6A7833BEE127}"/>
              </a:ext>
            </a:extLst>
          </p:cNvPr>
          <p:cNvSpPr/>
          <p:nvPr/>
        </p:nvSpPr>
        <p:spPr>
          <a:xfrm>
            <a:off x="218125" y="1205463"/>
            <a:ext cx="9217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Задовољство испитаника радом градоначелника и јавних комуналних предузећа</a:t>
            </a:r>
          </a:p>
          <a:p>
            <a:r>
              <a:rPr lang="sr-Cyrl-RS" sz="2000" dirty="0">
                <a:solidFill>
                  <a:schemeClr val="accent6"/>
                </a:solidFill>
              </a:rPr>
              <a:t>П3. По Вашем мишљењу, шта се евидентно променило за време мандата актуелног градског руководства ( од 2014. године) ?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125" y="3271718"/>
            <a:ext cx="876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5AB673A-F178-4CBF-81A5-EFE0294091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5681244"/>
              </p:ext>
            </p:extLst>
          </p:nvPr>
        </p:nvGraphicFramePr>
        <p:xfrm>
          <a:off x="1187073" y="3641050"/>
          <a:ext cx="7438335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202783-568B-4A3C-A2BE-A1DDD9955D9C}"/>
              </a:ext>
            </a:extLst>
          </p:cNvPr>
          <p:cNvSpPr txBox="1"/>
          <p:nvPr/>
        </p:nvSpPr>
        <p:spPr>
          <a:xfrm>
            <a:off x="470851" y="2492896"/>
            <a:ext cx="815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Испитаници су препознали као евидентне промене побољшања инфраструктуре града од 27% , а 10% није изнело своје мишљење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798461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886" y="-909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16C2E6-83DA-4016-8105-6A7833BEE127}"/>
              </a:ext>
            </a:extLst>
          </p:cNvPr>
          <p:cNvSpPr/>
          <p:nvPr/>
        </p:nvSpPr>
        <p:spPr>
          <a:xfrm>
            <a:off x="344488" y="1180026"/>
            <a:ext cx="928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Задовољство испитаника радом градоначелника и јавних комуналних предузећа</a:t>
            </a:r>
          </a:p>
          <a:p>
            <a:r>
              <a:rPr lang="sr-Cyrl-RS" sz="2000" dirty="0">
                <a:solidFill>
                  <a:schemeClr val="accent6"/>
                </a:solidFill>
              </a:rPr>
              <a:t>П4. У којим областима је рад градске управе највише побољшао живот у граду?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F75245B-EB8F-4A21-9020-981DFE45C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3520621"/>
              </p:ext>
            </p:extLst>
          </p:nvPr>
        </p:nvGraphicFramePr>
        <p:xfrm>
          <a:off x="848544" y="3717032"/>
          <a:ext cx="72056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0F4E4F-BEA2-4235-A083-27876E4F1B04}"/>
              </a:ext>
            </a:extLst>
          </p:cNvPr>
          <p:cNvSpPr txBox="1"/>
          <p:nvPr/>
        </p:nvSpPr>
        <p:spPr>
          <a:xfrm flipH="1">
            <a:off x="346364" y="2305057"/>
            <a:ext cx="928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Рад градске управе , по мишљењу 47 % испитаника, највише је  допринео побољшању у области инфраструктуре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257324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180920" y="69161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16C2E6-83DA-4016-8105-6A7833BEE127}"/>
              </a:ext>
            </a:extLst>
          </p:cNvPr>
          <p:cNvSpPr/>
          <p:nvPr/>
        </p:nvSpPr>
        <p:spPr>
          <a:xfrm>
            <a:off x="98650" y="1276393"/>
            <a:ext cx="9174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Задовољство испитаника радом градоначелника и јавних комуналних предузећа</a:t>
            </a:r>
          </a:p>
          <a:p>
            <a:r>
              <a:rPr lang="sr-Cyrl-RS" sz="2000" dirty="0">
                <a:solidFill>
                  <a:schemeClr val="accent6"/>
                </a:solidFill>
              </a:rPr>
              <a:t>П5. Шта је по Вашем мишљењу највише занемарено од стране градске управе?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F1F9068-E8FC-4CA0-8E51-56F3F8253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3935113"/>
              </p:ext>
            </p:extLst>
          </p:nvPr>
        </p:nvGraphicFramePr>
        <p:xfrm>
          <a:off x="227357" y="3284984"/>
          <a:ext cx="82010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CB7F6D-95E9-478E-A061-E9C9DD6624A7}"/>
              </a:ext>
            </a:extLst>
          </p:cNvPr>
          <p:cNvSpPr txBox="1"/>
          <p:nvPr/>
        </p:nvSpPr>
        <p:spPr>
          <a:xfrm>
            <a:off x="94790" y="2599832"/>
            <a:ext cx="837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37% грађана сматра да је занемарен проблем незапослености, 23% испитаника </a:t>
            </a:r>
          </a:p>
          <a:p>
            <a:r>
              <a:rPr lang="sr-Cyrl-RS" dirty="0"/>
              <a:t>наводи  уређење зелених површина, док 17 % испитаника издваја уређење путева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1318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4012" cy="6858000"/>
          </a:xfrm>
          <a:prstGeom prst="rect">
            <a:avLst/>
          </a:prstGeom>
        </p:spPr>
      </p:pic>
      <p:pic>
        <p:nvPicPr>
          <p:cNvPr id="4" name="Picture 2" descr="C:\Users\SOFIJA\Desktop\sombor02.jpg">
            <a:extLst>
              <a:ext uri="{FF2B5EF4-FFF2-40B4-BE49-F238E27FC236}">
                <a16:creationId xmlns:a16="http://schemas.microsoft.com/office/drawing/2014/main" xmlns="" id="{BCBE340F-F634-4CD4-B8F8-82808815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358199"/>
            <a:ext cx="9001000" cy="5663089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8A22F8F-4CA2-40D1-AAD8-8F636CC4A683}"/>
              </a:ext>
            </a:extLst>
          </p:cNvPr>
          <p:cNvSpPr/>
          <p:nvPr/>
        </p:nvSpPr>
        <p:spPr>
          <a:xfrm>
            <a:off x="125448" y="476672"/>
            <a:ext cx="9001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Методологија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Узорак: Случајан репрезентативан узорак пунолетног становништва Републике Србије од 1.200 испитаника 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Тип истраживања: Квантитативно истраживање 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Метод/техника : Телефонски интервју ; </a:t>
            </a:r>
          </a:p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CATI (Computer Assisted Telephone Interviewing)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техника 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Територија: Сомбор;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Упитник : Структурисани упитник 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Период : Децембар 2017. године 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977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16C2E6-83DA-4016-8105-6A7833BEE127}"/>
              </a:ext>
            </a:extLst>
          </p:cNvPr>
          <p:cNvSpPr/>
          <p:nvPr/>
        </p:nvSpPr>
        <p:spPr>
          <a:xfrm>
            <a:off x="344487" y="1180026"/>
            <a:ext cx="9334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Задовољство испитаника радом градоначелника и јавних комуналних предузећа</a:t>
            </a:r>
          </a:p>
          <a:p>
            <a:r>
              <a:rPr lang="sr-Cyrl-RS" sz="2000" dirty="0">
                <a:solidFill>
                  <a:schemeClr val="accent6"/>
                </a:solidFill>
              </a:rPr>
              <a:t>П6. Шта је то што је, по Вашем мишљењу, занемарено од стране локалне самоуправе?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18FF2E5-D8C9-4D1A-A051-840EB9945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3414844"/>
              </p:ext>
            </p:extLst>
          </p:nvPr>
        </p:nvGraphicFramePr>
        <p:xfrm>
          <a:off x="776536" y="3933056"/>
          <a:ext cx="68865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96C01C-57B5-4DBB-AE43-04FD7DB525FF}"/>
              </a:ext>
            </a:extLst>
          </p:cNvPr>
          <p:cNvSpPr txBox="1"/>
          <p:nvPr/>
        </p:nvSpPr>
        <p:spPr>
          <a:xfrm>
            <a:off x="344487" y="2431861"/>
            <a:ext cx="685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31 % испитаника сматра да су највише занемарени локални путеви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462191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4" y="1205463"/>
            <a:ext cx="8525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П1. Како оцењујете разноврсност и квалитет културног програма у Сомбору и околини?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1BB7EE8-6F0B-40DC-98F3-392767FAA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4236981"/>
              </p:ext>
            </p:extLst>
          </p:nvPr>
        </p:nvGraphicFramePr>
        <p:xfrm>
          <a:off x="416496" y="3789040"/>
          <a:ext cx="8660456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8108">
                  <a:extLst>
                    <a:ext uri="{9D8B030D-6E8A-4147-A177-3AD203B41FA5}">
                      <a16:colId xmlns:a16="http://schemas.microsoft.com/office/drawing/2014/main" xmlns="" val="311507406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53400172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34949589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40014407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73830506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95723287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23429679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88093655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4182424985"/>
                    </a:ext>
                  </a:extLst>
                </a:gridCol>
                <a:gridCol w="521708">
                  <a:extLst>
                    <a:ext uri="{9D8B030D-6E8A-4147-A177-3AD203B41FA5}">
                      <a16:colId xmlns:a16="http://schemas.microsoft.com/office/drawing/2014/main" xmlns="" val="12705113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Мушкарци</a:t>
                      </a:r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Жене</a:t>
                      </a:r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18-24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25-34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35-44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45-54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55-64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684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База</a:t>
                      </a:r>
                      <a:endParaRPr lang="sr-Cyrl-R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426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774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361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308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24379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sr-Cyrl-R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Одлично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68600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sr-Cyrl-R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 добро ни лоше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273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54736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sr-Cyrl-R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 боље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157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sr-Latn-R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519839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sr-Cyrl-R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sr-Latn-R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29821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1201DE-EFF6-4E8A-965B-2A7E52D40B71}"/>
              </a:ext>
            </a:extLst>
          </p:cNvPr>
          <p:cNvSpPr txBox="1"/>
          <p:nvPr/>
        </p:nvSpPr>
        <p:spPr>
          <a:xfrm>
            <a:off x="337845" y="2079728"/>
            <a:ext cx="852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Разноврсност и квалитет културног програма у Сомбору и околини, грађани оцењују</a:t>
            </a:r>
          </a:p>
          <a:p>
            <a:r>
              <a:rPr lang="sr-Cyrl-RS" dirty="0"/>
              <a:t>као одлично (420 испитаника), док 190 њих сматра да може и боље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615805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5" y="1205463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П2. Шта бисте издвојили као главни споменик културе града Сомбора?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CBE89AF-4F06-4992-BD46-E82F8AF9A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0517629"/>
              </p:ext>
            </p:extLst>
          </p:nvPr>
        </p:nvGraphicFramePr>
        <p:xfrm>
          <a:off x="561974" y="2852936"/>
          <a:ext cx="8782051" cy="34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CFD72D-FF6B-46E4-9943-25E7698BF45F}"/>
              </a:ext>
            </a:extLst>
          </p:cNvPr>
          <p:cNvSpPr txBox="1"/>
          <p:nvPr/>
        </p:nvSpPr>
        <p:spPr>
          <a:xfrm>
            <a:off x="331504" y="2190348"/>
            <a:ext cx="637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За грађане Сомбора 36% су фијакери главни споменик културе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142609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006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5" y="1205463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П3. Да ли сте упознати са радом културних установа града Сомбора?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16462FF-1712-4EFF-8209-3C0B3DACA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8325405"/>
              </p:ext>
            </p:extLst>
          </p:nvPr>
        </p:nvGraphicFramePr>
        <p:xfrm>
          <a:off x="2360712" y="34941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0ED94B-2B0F-4E97-981E-EEC98B440B7E}"/>
              </a:ext>
            </a:extLst>
          </p:cNvPr>
          <p:cNvSpPr txBox="1"/>
          <p:nvPr/>
        </p:nvSpPr>
        <p:spPr>
          <a:xfrm>
            <a:off x="344488" y="2218228"/>
            <a:ext cx="737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35% испитаника  је упознато са радом културних установа града Сомбора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4730921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88" y="21983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5" y="1205463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П4. Коју установу културе најчешће посећујете?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3C5BB091-DE0C-4E69-92DF-B96DE16F7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8573093"/>
              </p:ext>
            </p:extLst>
          </p:nvPr>
        </p:nvGraphicFramePr>
        <p:xfrm>
          <a:off x="-231576" y="2797685"/>
          <a:ext cx="8280920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F9FCE5-2DEA-43FF-A00A-811DFBA3E938}"/>
              </a:ext>
            </a:extLst>
          </p:cNvPr>
          <p:cNvSpPr txBox="1"/>
          <p:nvPr/>
        </p:nvSpPr>
        <p:spPr>
          <a:xfrm>
            <a:off x="359520" y="2005682"/>
            <a:ext cx="648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Најпосећенија установа културе је Културни центар Лаза Костић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4597709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4" y="1205463"/>
            <a:ext cx="9007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П5. Како оцењујете разноврсност и квалитет културне понуде града Сомбора?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0DA513A-5464-4AD2-8274-082107DCC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9713997"/>
              </p:ext>
            </p:extLst>
          </p:nvPr>
        </p:nvGraphicFramePr>
        <p:xfrm>
          <a:off x="488504" y="3331354"/>
          <a:ext cx="8295872" cy="2578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5192">
                  <a:extLst>
                    <a:ext uri="{9D8B030D-6E8A-4147-A177-3AD203B41FA5}">
                      <a16:colId xmlns:a16="http://schemas.microsoft.com/office/drawing/2014/main" xmlns="" val="4401831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4216258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39701042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722222466"/>
                    </a:ext>
                  </a:extLst>
                </a:gridCol>
                <a:gridCol w="562851">
                  <a:extLst>
                    <a:ext uri="{9D8B030D-6E8A-4147-A177-3AD203B41FA5}">
                      <a16:colId xmlns:a16="http://schemas.microsoft.com/office/drawing/2014/main" xmlns="" val="1093966761"/>
                    </a:ext>
                  </a:extLst>
                </a:gridCol>
                <a:gridCol w="775979">
                  <a:extLst>
                    <a:ext uri="{9D8B030D-6E8A-4147-A177-3AD203B41FA5}">
                      <a16:colId xmlns:a16="http://schemas.microsoft.com/office/drawing/2014/main" xmlns="" val="1501436869"/>
                    </a:ext>
                  </a:extLst>
                </a:gridCol>
                <a:gridCol w="775979">
                  <a:extLst>
                    <a:ext uri="{9D8B030D-6E8A-4147-A177-3AD203B41FA5}">
                      <a16:colId xmlns:a16="http://schemas.microsoft.com/office/drawing/2014/main" xmlns="" val="4193799999"/>
                    </a:ext>
                  </a:extLst>
                </a:gridCol>
                <a:gridCol w="775979">
                  <a:extLst>
                    <a:ext uri="{9D8B030D-6E8A-4147-A177-3AD203B41FA5}">
                      <a16:colId xmlns:a16="http://schemas.microsoft.com/office/drawing/2014/main" xmlns="" val="953770357"/>
                    </a:ext>
                  </a:extLst>
                </a:gridCol>
                <a:gridCol w="543849">
                  <a:extLst>
                    <a:ext uri="{9D8B030D-6E8A-4147-A177-3AD203B41FA5}">
                      <a16:colId xmlns:a16="http://schemas.microsoft.com/office/drawing/2014/main" xmlns="" val="4135922346"/>
                    </a:ext>
                  </a:extLst>
                </a:gridCol>
                <a:gridCol w="597811">
                  <a:extLst>
                    <a:ext uri="{9D8B030D-6E8A-4147-A177-3AD203B41FA5}">
                      <a16:colId xmlns:a16="http://schemas.microsoft.com/office/drawing/2014/main" xmlns="" val="1532448723"/>
                    </a:ext>
                  </a:extLst>
                </a:gridCol>
              </a:tblGrid>
              <a:tr h="451818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sr-Cyrl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Мушкарци</a:t>
                      </a:r>
                      <a:endParaRPr lang="sr-Cyrl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Жене</a:t>
                      </a:r>
                      <a:endParaRPr lang="sr-Cyrl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18-24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25-34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35-44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45-54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55-64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65+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5622291"/>
                  </a:ext>
                </a:extLst>
              </a:tr>
              <a:tr h="412278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База</a:t>
                      </a:r>
                      <a:endParaRPr lang="sr-Cyrl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426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774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361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308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7447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Не знам / Немам мишљење </a:t>
                      </a:r>
                      <a:endParaRPr lang="sr-Cyrl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8775273"/>
                  </a:ext>
                </a:extLst>
              </a:tr>
              <a:tr h="31706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Добро</a:t>
                      </a:r>
                      <a:endParaRPr lang="sr-Cyrl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583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205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378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215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192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892013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Веома добро</a:t>
                      </a:r>
                      <a:endParaRPr lang="sr-Cyrl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456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304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8667609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Лоше </a:t>
                      </a:r>
                      <a:endParaRPr lang="sr-Cyrl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4826137"/>
                  </a:ext>
                </a:extLst>
              </a:tr>
              <a:tr h="289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Веома лоше </a:t>
                      </a:r>
                      <a:endParaRPr lang="sr-Cyrl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76869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77E339-92C9-4813-8AB5-5A82A2743245}"/>
              </a:ext>
            </a:extLst>
          </p:cNvPr>
          <p:cNvSpPr txBox="1"/>
          <p:nvPr/>
        </p:nvSpPr>
        <p:spPr>
          <a:xfrm>
            <a:off x="376949" y="2005682"/>
            <a:ext cx="607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Културну понуду града Сомбора грађани оцењују као добру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6020958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5" y="1205463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П6. Која манифестација је, по Вашем мишљењу, најзначајнија?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0FFC936-39F5-4AA2-B7CF-99E24178A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6192041"/>
              </p:ext>
            </p:extLst>
          </p:nvPr>
        </p:nvGraphicFramePr>
        <p:xfrm>
          <a:off x="848544" y="2679893"/>
          <a:ext cx="8280920" cy="361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97A5C2-AB2C-4310-B4E7-1AC11A3F9CF9}"/>
              </a:ext>
            </a:extLst>
          </p:cNvPr>
          <p:cNvSpPr txBox="1"/>
          <p:nvPr/>
        </p:nvSpPr>
        <p:spPr>
          <a:xfrm>
            <a:off x="463742" y="1867182"/>
            <a:ext cx="783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Сомборски котлић се издваја као најзначајнија манифестација по мишљењу</a:t>
            </a:r>
          </a:p>
          <a:p>
            <a:r>
              <a:rPr lang="sr-Cyrl-RS" dirty="0"/>
              <a:t>32% испитаника, док 23% испитаника издваја манифестацију Сомборско лето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8074977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5" y="1205463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П7. Које манифестације сте посећивали током ове и прошле године?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9154D85-BE59-4201-B28B-4D1B6D189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42480324"/>
              </p:ext>
            </p:extLst>
          </p:nvPr>
        </p:nvGraphicFramePr>
        <p:xfrm>
          <a:off x="776537" y="3573016"/>
          <a:ext cx="7554196" cy="289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D3B177-A1BD-4963-846F-F5EE11B397CA}"/>
              </a:ext>
            </a:extLst>
          </p:cNvPr>
          <p:cNvSpPr txBox="1"/>
          <p:nvPr/>
        </p:nvSpPr>
        <p:spPr>
          <a:xfrm>
            <a:off x="344488" y="2079728"/>
            <a:ext cx="912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Најпосећеније манифестације, према одговорима наших испитаника, су Сомборски котлић</a:t>
            </a:r>
          </a:p>
          <a:p>
            <a:r>
              <a:rPr lang="sr-Cyrl-RS" dirty="0"/>
              <a:t>и Дани града Сомбора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9328573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44488" y="1243498"/>
            <a:ext cx="8806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П8. Колико се слажете да би формирање универзитета у Сомбору допринело културном, али и економском развоју Вашег краја?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E056FA4-A875-46FF-9879-CA01B3E93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4766224"/>
              </p:ext>
            </p:extLst>
          </p:nvPr>
        </p:nvGraphicFramePr>
        <p:xfrm>
          <a:off x="632520" y="4797152"/>
          <a:ext cx="8518026" cy="1161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1145617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060113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68775027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89160269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4968456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426033812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5889074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4530606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53655726"/>
                    </a:ext>
                  </a:extLst>
                </a:gridCol>
                <a:gridCol w="597146">
                  <a:extLst>
                    <a:ext uri="{9D8B030D-6E8A-4147-A177-3AD203B41FA5}">
                      <a16:colId xmlns:a16="http://schemas.microsoft.com/office/drawing/2014/main" xmlns="" val="2361094174"/>
                    </a:ext>
                  </a:extLst>
                </a:gridCol>
              </a:tblGrid>
              <a:tr h="276090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sr-Cyrl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Мушкарци</a:t>
                      </a:r>
                      <a:endParaRPr lang="sr-Cyrl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Жене</a:t>
                      </a:r>
                      <a:endParaRPr lang="sr-Cyrl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18-24</a:t>
                      </a:r>
                      <a:endParaRPr lang="sr-Latn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25-34</a:t>
                      </a:r>
                      <a:endParaRPr lang="sr-Latn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35-44</a:t>
                      </a:r>
                      <a:endParaRPr lang="sr-Latn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45-54</a:t>
                      </a:r>
                      <a:endParaRPr lang="sr-Latn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55-64</a:t>
                      </a:r>
                      <a:endParaRPr lang="sr-Latn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sr-Latn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052036"/>
                  </a:ext>
                </a:extLst>
              </a:tr>
              <a:tr h="16112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База</a:t>
                      </a:r>
                      <a:endParaRPr lang="sr-Cyrl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426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774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361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308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6179771"/>
                  </a:ext>
                </a:extLst>
              </a:tr>
              <a:tr h="16112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Слажем се</a:t>
                      </a:r>
                      <a:endParaRPr lang="sr-Cyrl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780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256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524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296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7894471"/>
                  </a:ext>
                </a:extLst>
              </a:tr>
              <a:tr h="16112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Немам мишљење</a:t>
                      </a:r>
                      <a:endParaRPr lang="sr-Cyrl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2356717"/>
                  </a:ext>
                </a:extLst>
              </a:tr>
              <a:tr h="169178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 слажем се</a:t>
                      </a:r>
                      <a:endParaRPr lang="sr-Cyrl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70882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B0ADFB-F382-41D3-9763-296EC5D32AD4}"/>
              </a:ext>
            </a:extLst>
          </p:cNvPr>
          <p:cNvSpPr txBox="1"/>
          <p:nvPr/>
        </p:nvSpPr>
        <p:spPr>
          <a:xfrm>
            <a:off x="227358" y="2204864"/>
            <a:ext cx="892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Чак 780 грађана се слаже да би формирање универзитета у Сомбору допринело културном, али и економском развоју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9285812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4" y="1205463"/>
            <a:ext cx="8863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П9. Колико се слажете с тврдњом да је Сомбор престоница културе Западнобачког округа?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A6453A0-5F00-4E61-9433-9728DA068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9442678"/>
              </p:ext>
            </p:extLst>
          </p:nvPr>
        </p:nvGraphicFramePr>
        <p:xfrm>
          <a:off x="284332" y="3437032"/>
          <a:ext cx="8915403" cy="1230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317">
                  <a:extLst>
                    <a:ext uri="{9D8B030D-6E8A-4147-A177-3AD203B41FA5}">
                      <a16:colId xmlns:a16="http://schemas.microsoft.com/office/drawing/2014/main" xmlns="" val="31119298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87724624"/>
                    </a:ext>
                  </a:extLst>
                </a:gridCol>
                <a:gridCol w="1055546">
                  <a:extLst>
                    <a:ext uri="{9D8B030D-6E8A-4147-A177-3AD203B41FA5}">
                      <a16:colId xmlns:a16="http://schemas.microsoft.com/office/drawing/2014/main" xmlns="" val="1505507189"/>
                    </a:ext>
                  </a:extLst>
                </a:gridCol>
                <a:gridCol w="794628">
                  <a:extLst>
                    <a:ext uri="{9D8B030D-6E8A-4147-A177-3AD203B41FA5}">
                      <a16:colId xmlns:a16="http://schemas.microsoft.com/office/drawing/2014/main" xmlns="" val="109141701"/>
                    </a:ext>
                  </a:extLst>
                </a:gridCol>
                <a:gridCol w="794628">
                  <a:extLst>
                    <a:ext uri="{9D8B030D-6E8A-4147-A177-3AD203B41FA5}">
                      <a16:colId xmlns:a16="http://schemas.microsoft.com/office/drawing/2014/main" xmlns="" val="785012578"/>
                    </a:ext>
                  </a:extLst>
                </a:gridCol>
                <a:gridCol w="794628">
                  <a:extLst>
                    <a:ext uri="{9D8B030D-6E8A-4147-A177-3AD203B41FA5}">
                      <a16:colId xmlns:a16="http://schemas.microsoft.com/office/drawing/2014/main" xmlns="" val="1098793890"/>
                    </a:ext>
                  </a:extLst>
                </a:gridCol>
                <a:gridCol w="794628">
                  <a:extLst>
                    <a:ext uri="{9D8B030D-6E8A-4147-A177-3AD203B41FA5}">
                      <a16:colId xmlns:a16="http://schemas.microsoft.com/office/drawing/2014/main" xmlns="" val="2576937071"/>
                    </a:ext>
                  </a:extLst>
                </a:gridCol>
                <a:gridCol w="794628">
                  <a:extLst>
                    <a:ext uri="{9D8B030D-6E8A-4147-A177-3AD203B41FA5}">
                      <a16:colId xmlns:a16="http://schemas.microsoft.com/office/drawing/2014/main" xmlns="" val="1363411161"/>
                    </a:ext>
                  </a:extLst>
                </a:gridCol>
                <a:gridCol w="794628">
                  <a:extLst>
                    <a:ext uri="{9D8B030D-6E8A-4147-A177-3AD203B41FA5}">
                      <a16:colId xmlns:a16="http://schemas.microsoft.com/office/drawing/2014/main" xmlns="" val="443658802"/>
                    </a:ext>
                  </a:extLst>
                </a:gridCol>
                <a:gridCol w="794628">
                  <a:extLst>
                    <a:ext uri="{9D8B030D-6E8A-4147-A177-3AD203B41FA5}">
                      <a16:colId xmlns:a16="http://schemas.microsoft.com/office/drawing/2014/main" xmlns="" val="2577497745"/>
                    </a:ext>
                  </a:extLst>
                </a:gridCol>
              </a:tblGrid>
              <a:tr h="344406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sr-Cyrl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Мушкарци</a:t>
                      </a:r>
                      <a:endParaRPr lang="sr-Cyrl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Жене</a:t>
                      </a:r>
                      <a:endParaRPr lang="sr-Cyrl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18-24</a:t>
                      </a:r>
                      <a:endParaRPr lang="sr-Latn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25-34</a:t>
                      </a:r>
                      <a:endParaRPr lang="sr-Latn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35-44</a:t>
                      </a:r>
                      <a:endParaRPr lang="sr-Latn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45-54</a:t>
                      </a:r>
                      <a:endParaRPr lang="sr-Latn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55-64</a:t>
                      </a:r>
                      <a:endParaRPr lang="sr-Latn-R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sr-Latn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849559"/>
                  </a:ext>
                </a:extLst>
              </a:tr>
              <a:tr h="161122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База</a:t>
                      </a:r>
                      <a:endParaRPr lang="sr-Cyrl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426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774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361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308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4584817"/>
                  </a:ext>
                </a:extLst>
              </a:tr>
              <a:tr h="161122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Да </a:t>
                      </a:r>
                      <a:endParaRPr lang="sr-Cyrl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924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613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293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764790"/>
                  </a:ext>
                </a:extLst>
              </a:tr>
              <a:tr h="161122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Можда </a:t>
                      </a:r>
                      <a:endParaRPr lang="sr-Cyrl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7117867"/>
                  </a:ext>
                </a:extLst>
              </a:tr>
              <a:tr h="169178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 </a:t>
                      </a:r>
                      <a:endParaRPr lang="sr-Cyrl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sr-Latn-R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sr-Latn-R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22838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5B9B9F-7CBA-46EF-8D52-3472D88EADE3}"/>
              </a:ext>
            </a:extLst>
          </p:cNvPr>
          <p:cNvSpPr txBox="1"/>
          <p:nvPr/>
        </p:nvSpPr>
        <p:spPr>
          <a:xfrm>
            <a:off x="364787" y="2313458"/>
            <a:ext cx="767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924 испитаника сматра Сомбор престоницом културе Западнобачког округа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65055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799" y="0"/>
            <a:ext cx="97040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4892B8-9BFB-4480-A32D-B2250F332F2F}"/>
              </a:ext>
            </a:extLst>
          </p:cNvPr>
          <p:cNvSpPr txBox="1"/>
          <p:nvPr/>
        </p:nvSpPr>
        <p:spPr>
          <a:xfrm>
            <a:off x="776537" y="2492896"/>
            <a:ext cx="7992888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r-Cyrl-RS" sz="3200" dirty="0">
              <a:latin typeface="Book Antiqua" panose="02040602050305030304" pitchFamily="18" charset="0"/>
              <a:cs typeface="Aparajita" panose="020B0502040204020203" pitchFamily="18" charset="0"/>
            </a:endParaRPr>
          </a:p>
          <a:p>
            <a:pPr algn="ctr"/>
            <a:r>
              <a:rPr lang="sr-Cyrl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Закључци</a:t>
            </a:r>
          </a:p>
          <a:p>
            <a:pPr algn="ctr"/>
            <a:endParaRPr lang="sr-Latn-RS" sz="3200" dirty="0">
              <a:latin typeface="Book Antiqua" panose="02040602050305030304" pitchFamily="18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3857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4" y="1205463"/>
            <a:ext cx="9079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П10. Да ли мислите да је туристичка понуда града Сомбора довољно развијена?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A9D899D-5152-4E79-8411-23C5F23EDA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5238721"/>
              </p:ext>
            </p:extLst>
          </p:nvPr>
        </p:nvGraphicFramePr>
        <p:xfrm>
          <a:off x="2072680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6679E2-4216-4356-B882-740A66E32CC3}"/>
              </a:ext>
            </a:extLst>
          </p:cNvPr>
          <p:cNvSpPr txBox="1"/>
          <p:nvPr/>
        </p:nvSpPr>
        <p:spPr>
          <a:xfrm>
            <a:off x="344488" y="2156673"/>
            <a:ext cx="8821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Више од половине испитаника сматра да је туристичка понуда града Сомбора довољно</a:t>
            </a:r>
          </a:p>
          <a:p>
            <a:r>
              <a:rPr lang="sr-Cyrl-RS" dirty="0"/>
              <a:t>развијена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7413893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4" y="1205463"/>
            <a:ext cx="8863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П11. Колико је, по Вама, Сомбор атрактиван туристима, према следећим аспектима? Оцена од 1 до 5.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128384-6C6A-444F-941B-F75446794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95" y="2510104"/>
            <a:ext cx="7562793" cy="3960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818B9B-F1BF-42E1-A5E8-324A5F949B03}"/>
              </a:ext>
            </a:extLst>
          </p:cNvPr>
          <p:cNvSpPr txBox="1"/>
          <p:nvPr/>
        </p:nvSpPr>
        <p:spPr>
          <a:xfrm>
            <a:off x="344488" y="1997898"/>
            <a:ext cx="805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Резултати истраживања показују да је Сомбор за више од половине испитаника</a:t>
            </a:r>
          </a:p>
          <a:p>
            <a:r>
              <a:rPr lang="sr-Cyrl-RS" dirty="0"/>
              <a:t>атрактиван због великог броја културних манифестација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789869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5" y="1205463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П12. Које туристе бисте волели да видите у посети Вашем крају?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84875C0-1BA4-4FF9-9E02-917533314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4425455"/>
              </p:ext>
            </p:extLst>
          </p:nvPr>
        </p:nvGraphicFramePr>
        <p:xfrm>
          <a:off x="128464" y="2814198"/>
          <a:ext cx="799288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F4E81E-1E6C-447D-A01D-748B864CF81B}"/>
              </a:ext>
            </a:extLst>
          </p:cNvPr>
          <p:cNvSpPr txBox="1"/>
          <p:nvPr/>
        </p:nvSpPr>
        <p:spPr>
          <a:xfrm>
            <a:off x="337845" y="2033562"/>
            <a:ext cx="814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Најпожељнији туристи су Руси, на другом месту Грци, потом Јапанци и Французи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781216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4" y="1205463"/>
            <a:ext cx="9007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П13. Да ли мислите да град Сомбор располаже довољним бројем угоститељских објеката?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125EC49-E839-48DD-9768-5881C0030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7624165"/>
              </p:ext>
            </p:extLst>
          </p:nvPr>
        </p:nvGraphicFramePr>
        <p:xfrm>
          <a:off x="1682672" y="2971049"/>
          <a:ext cx="49911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3D6C31-6506-471E-912F-F85C20D387BC}"/>
              </a:ext>
            </a:extLst>
          </p:cNvPr>
          <p:cNvSpPr txBox="1"/>
          <p:nvPr/>
        </p:nvSpPr>
        <p:spPr>
          <a:xfrm>
            <a:off x="337844" y="2174958"/>
            <a:ext cx="768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У граду постоји довољан број угоститељских објеката, мишљење је више од</a:t>
            </a:r>
          </a:p>
          <a:p>
            <a:r>
              <a:rPr lang="sr-Cyrl-RS" dirty="0"/>
              <a:t>половине испитаника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480665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4" y="1205463"/>
            <a:ext cx="8791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П14. Колико се слажете да град треба да уложи у изградњу хотела високе категорије и великог смештајног капацитета?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82E6893-78AB-4670-B056-880E1FC6B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4630837"/>
              </p:ext>
            </p:extLst>
          </p:nvPr>
        </p:nvGraphicFramePr>
        <p:xfrm>
          <a:off x="1784648" y="3212976"/>
          <a:ext cx="5505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43C90A-1F38-4613-AA69-A4864F9C0801}"/>
              </a:ext>
            </a:extLst>
          </p:cNvPr>
          <p:cNvSpPr txBox="1"/>
          <p:nvPr/>
        </p:nvSpPr>
        <p:spPr>
          <a:xfrm>
            <a:off x="425868" y="2079728"/>
            <a:ext cx="7906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Скоро половина испитаника сматра да град треба да уложи у изградњу хотела</a:t>
            </a:r>
          </a:p>
          <a:p>
            <a:r>
              <a:rPr lang="sr-Cyrl-RS" dirty="0"/>
              <a:t>високе категорије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2386493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5" y="1205463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П15. Како оцењујете рад Туристичке организације Сомбора?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370550B-29B4-4F85-AD68-31D8B972E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8518307"/>
              </p:ext>
            </p:extLst>
          </p:nvPr>
        </p:nvGraphicFramePr>
        <p:xfrm>
          <a:off x="2048289" y="27517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2AC9CE-695D-4A59-AE6D-B4BDF5DF7B48}"/>
              </a:ext>
            </a:extLst>
          </p:cNvPr>
          <p:cNvSpPr txBox="1"/>
          <p:nvPr/>
        </p:nvSpPr>
        <p:spPr>
          <a:xfrm>
            <a:off x="337845" y="2402894"/>
            <a:ext cx="7906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Више од половине испитаника рад туристичке организације Сомбора оцењује</a:t>
            </a:r>
          </a:p>
          <a:p>
            <a:r>
              <a:rPr lang="sr-Cyrl-RS" dirty="0"/>
              <a:t>одлично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7000230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4" y="1205463"/>
            <a:ext cx="8791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П16. Да ли мислите да треба више улагати у туристичку промоцију града Сомбора?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7586767-461B-4025-A2E2-B83934F23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8617185"/>
              </p:ext>
            </p:extLst>
          </p:nvPr>
        </p:nvGraphicFramePr>
        <p:xfrm>
          <a:off x="1411040" y="3110780"/>
          <a:ext cx="6048672" cy="209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B5C721-7187-489D-829F-2E33A33506AB}"/>
              </a:ext>
            </a:extLst>
          </p:cNvPr>
          <p:cNvSpPr txBox="1"/>
          <p:nvPr/>
        </p:nvSpPr>
        <p:spPr>
          <a:xfrm>
            <a:off x="337844" y="2218228"/>
            <a:ext cx="847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У туристичку промоцију града Сомбора треба више улагати, сматра 78% испитаника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7578691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4" y="1205463"/>
            <a:ext cx="8863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П17. Да ли имате неки предлог за побољшање туристичке понуде града Сомбора?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7915CB8-9B06-416C-86E4-38579973A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7456625"/>
              </p:ext>
            </p:extLst>
          </p:nvPr>
        </p:nvGraphicFramePr>
        <p:xfrm>
          <a:off x="-226637" y="2564904"/>
          <a:ext cx="97040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F083BD-F8BE-45C8-95AD-2AEE4237B61B}"/>
              </a:ext>
            </a:extLst>
          </p:cNvPr>
          <p:cNvSpPr txBox="1"/>
          <p:nvPr/>
        </p:nvSpPr>
        <p:spPr>
          <a:xfrm>
            <a:off x="337844" y="2079728"/>
            <a:ext cx="777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Као предлози за побољшање туристичке понуде града Сомбора, издвајају се</a:t>
            </a:r>
          </a:p>
          <a:p>
            <a:r>
              <a:rPr lang="sr-Cyrl-RS" dirty="0"/>
              <a:t>већа улагања 34%, а на другом месту је боља хигијена града 25%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6802924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5" y="1205463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П18. Како сте задовољни квалитетом културног програма у Сомбору?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A3DCF1D-D287-4652-9E37-56E542F23B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7371645"/>
              </p:ext>
            </p:extLst>
          </p:nvPr>
        </p:nvGraphicFramePr>
        <p:xfrm>
          <a:off x="776536" y="2636912"/>
          <a:ext cx="7267575" cy="311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337E23-474F-4440-88E0-C55E3709DEEC}"/>
              </a:ext>
            </a:extLst>
          </p:cNvPr>
          <p:cNvSpPr txBox="1"/>
          <p:nvPr/>
        </p:nvSpPr>
        <p:spPr>
          <a:xfrm>
            <a:off x="344488" y="1628800"/>
            <a:ext cx="8133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Скоро половина испитаника је задовољна квалитетом културног програма града</a:t>
            </a:r>
          </a:p>
          <a:p>
            <a:r>
              <a:rPr lang="sr-Cyrl-RS" dirty="0"/>
              <a:t>Сомбора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9177486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Култура и туризам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24EF2B-921D-4309-A31B-26AB51189CBD}"/>
              </a:ext>
            </a:extLst>
          </p:cNvPr>
          <p:cNvSpPr/>
          <p:nvPr/>
        </p:nvSpPr>
        <p:spPr>
          <a:xfrm>
            <a:off x="337844" y="1205463"/>
            <a:ext cx="8863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chemeClr val="accent6"/>
                </a:solidFill>
              </a:rPr>
              <a:t>П19. Да ли сте задовољни програмима Народног позоришта, Културног центра, Градске библиотеке, Градског музеја?</a:t>
            </a:r>
            <a:endParaRPr 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F8E8976-65E8-4503-8457-8EE7BEAC6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7337598"/>
              </p:ext>
            </p:extLst>
          </p:nvPr>
        </p:nvGraphicFramePr>
        <p:xfrm>
          <a:off x="1459289" y="3422326"/>
          <a:ext cx="6734695" cy="275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9A1A1B-B346-49F2-ADB3-70392B82B96E}"/>
              </a:ext>
            </a:extLst>
          </p:cNvPr>
          <p:cNvSpPr txBox="1"/>
          <p:nvPr/>
        </p:nvSpPr>
        <p:spPr>
          <a:xfrm>
            <a:off x="344488" y="2174958"/>
            <a:ext cx="8231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Већина испитаника има похвално мишљење о програмима Народног позоришта,</a:t>
            </a:r>
          </a:p>
          <a:p>
            <a:r>
              <a:rPr lang="sr-Cyrl-RS" dirty="0"/>
              <a:t>Културног центра, Градске библиотеке, Градског музеја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95617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350" y="0"/>
            <a:ext cx="9704012" cy="6858000"/>
          </a:xfrm>
          <a:prstGeom prst="rect">
            <a:avLst/>
          </a:prstGeom>
        </p:spPr>
      </p:pic>
      <p:pic>
        <p:nvPicPr>
          <p:cNvPr id="5" name="Picture 2" descr="C:\Users\SOFIJA\Desktop\sombor02.jpg">
            <a:extLst>
              <a:ext uri="{FF2B5EF4-FFF2-40B4-BE49-F238E27FC236}">
                <a16:creationId xmlns:a16="http://schemas.microsoft.com/office/drawing/2014/main" xmlns="" id="{0EB0BB2B-3A24-4AB1-88A3-B90A0B26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752" y="503962"/>
            <a:ext cx="8927476" cy="5436606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E06F4D-53DB-45EF-B082-208F185A3B19}"/>
              </a:ext>
            </a:extLst>
          </p:cNvPr>
          <p:cNvSpPr/>
          <p:nvPr/>
        </p:nvSpPr>
        <p:spPr>
          <a:xfrm>
            <a:off x="484802" y="146789"/>
            <a:ext cx="540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Закључци - Пољопривреда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EA5F83-4195-4F3F-93C7-6B17A5DC5676}"/>
              </a:ext>
            </a:extLst>
          </p:cNvPr>
          <p:cNvSpPr/>
          <p:nvPr/>
        </p:nvSpPr>
        <p:spPr>
          <a:xfrm>
            <a:off x="464554" y="699170"/>
            <a:ext cx="8658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Већина испитаника сматра да је пољопривреда  од значаја када је реч о граду Сомбору и да у пољопривреду треба улагати.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Мали проценат сматра да није битна, док остали немају мишљење.</a:t>
            </a:r>
            <a:endParaRPr lang="sr-Latn-B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A9D89E-8F44-4950-8A73-931A897DE78B}"/>
              </a:ext>
            </a:extLst>
          </p:cNvPr>
          <p:cNvSpPr/>
          <p:nvPr/>
        </p:nvSpPr>
        <p:spPr>
          <a:xfrm>
            <a:off x="478055" y="1186261"/>
            <a:ext cx="86586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тање у прехрамбеној индустрији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по мишљењу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30%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испитаника није ни добро ни лоше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,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док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25% испитаника  сматра да је лоше. Један део њих 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,18%,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сматра  да је веома добро и  да је потребно веће улагање у перспективу и будућност прехрамбене индустрије. Чак 27% испитаника нема мишљење о томе и нема став.</a:t>
            </a:r>
            <a:endParaRPr lang="sr-Latn-B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0FC170-3228-48A7-94C0-B83AEBD2E0DB}"/>
              </a:ext>
            </a:extLst>
          </p:cNvPr>
          <p:cNvSpPr/>
          <p:nvPr/>
        </p:nvSpPr>
        <p:spPr>
          <a:xfrm>
            <a:off x="487476" y="1856593"/>
            <a:ext cx="87793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Развој и унапређење јединица за складиштење хране, као што су хладњаче, магацини, силоси, млинови, од посебног је значаја и веома важно, 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по мишљењу 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90% 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испитаника ,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јер се тиме залихе хране максимално користе и на тај начин су сви капацитети употребљени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док 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10% испитаника сматра да овај развој није од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значаја.</a:t>
            </a:r>
            <a:endParaRPr lang="sr-Latn-B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B6C03C-70B4-44F9-B93A-1372BC66F8C5}"/>
              </a:ext>
            </a:extLst>
          </p:cNvPr>
          <p:cNvSpPr/>
          <p:nvPr/>
        </p:nvSpPr>
        <p:spPr>
          <a:xfrm>
            <a:off x="478117" y="2573533"/>
            <a:ext cx="86278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Већина житеља Сомбора 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50 %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сматра да ратарство може допринети развоју града Сомбора и то виде као добру перспективу за развој, на другом месту је повртарство са 20 %, док у сточарство верује 18% испитаника, а у воћарство 12 %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испитаних грађана.</a:t>
            </a:r>
            <a:endParaRPr lang="sr-Latn-B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5522988-6963-439E-B0B1-61575D8A12A9}"/>
              </a:ext>
            </a:extLst>
          </p:cNvPr>
          <p:cNvSpPr/>
          <p:nvPr/>
        </p:nvSpPr>
        <p:spPr>
          <a:xfrm>
            <a:off x="488999" y="3251654"/>
            <a:ext cx="8734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Чак 35% испитаника сматра да је тренутна ситуација у области откупа пољопривредн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х производа добра у односу на раније године, 25 % сматра да је лоша и нижа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него у претходном периоду,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28 %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испитаника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не види знатно побољшање , док 12%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грађана Сомбора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нема став о томе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sr-Latn-B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F65560C-BD05-40A6-9362-20CF2750B2D4}"/>
              </a:ext>
            </a:extLst>
          </p:cNvPr>
          <p:cNvSpPr/>
          <p:nvPr/>
        </p:nvSpPr>
        <p:spPr>
          <a:xfrm>
            <a:off x="496499" y="3960805"/>
            <a:ext cx="9030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Највећи проценат испитаника 55%, сматра да б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долазак страних компанија поспешио развој пољопривредне области града Сомбора, нешто мањи проценат грађана 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17% 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каже да би делимично позитивно утицало на развој , док 28 % њих сматра да би то био погрешан потез. </a:t>
            </a:r>
            <a:endParaRPr lang="sr-Latn-B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824F22C-FD83-40D4-93C5-AF9DF4C791F3}"/>
              </a:ext>
            </a:extLst>
          </p:cNvPr>
          <p:cNvSpPr/>
          <p:nvPr/>
        </p:nvSpPr>
        <p:spPr>
          <a:xfrm>
            <a:off x="490386" y="4623790"/>
            <a:ext cx="9045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Грађани имају позитиван став према наведеним активностима, али предност дају  изградњ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робно транспортних центара и активирању речног Коридора и мреже канала, а затим системском унапређењу пластеничке производњ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е.</a:t>
            </a:r>
            <a:endParaRPr lang="sr-Latn-B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67E61C-62F1-456A-82C2-2AAA287F1E49}"/>
              </a:ext>
            </a:extLst>
          </p:cNvPr>
          <p:cNvSpPr/>
          <p:nvPr/>
        </p:nvSpPr>
        <p:spPr>
          <a:xfrm>
            <a:off x="496499" y="5159831"/>
            <a:ext cx="9030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Услужним товом би се бавила т</a:t>
            </a:r>
            <a:r>
              <a:rPr lang="sr-Latn-B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рећина испитаника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, што је такође област где је могуће остварити значајан развој.</a:t>
            </a:r>
            <a:endParaRPr lang="sr-Latn-B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ACA3007-4990-4774-A910-1C78C15BAB55}"/>
              </a:ext>
            </a:extLst>
          </p:cNvPr>
          <p:cNvSpPr/>
          <p:nvPr/>
        </p:nvSpPr>
        <p:spPr>
          <a:xfrm>
            <a:off x="502836" y="5420552"/>
            <a:ext cx="8927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Kao </a:t>
            </a: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предлог за унапређење пољопривредне производње и пласмана пољопривредних производа на тржиште, највећи број грађана, 456 њих, је навело да треба унапредити систем наводњавања, </a:t>
            </a:r>
          </a:p>
          <a:p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360 испитаника сматра да су потребни повољнији кредити, док 204 испитаника сматра да ђубриво</a:t>
            </a:r>
          </a:p>
          <a:p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треба да буде јефтиније, а најмањи број њих да треба унапредити противградну заштиту .</a:t>
            </a:r>
          </a:p>
        </p:txBody>
      </p:sp>
    </p:spTree>
    <p:extLst>
      <p:ext uri="{BB962C8B-B14F-4D97-AF65-F5344CB8AC3E}">
        <p14:creationId xmlns:p14="http://schemas.microsoft.com/office/powerpoint/2010/main" xmlns="" val="26369777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40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CF8926-A9A1-4B56-8D12-A48664AADAF9}"/>
              </a:ext>
            </a:extLst>
          </p:cNvPr>
          <p:cNvSpPr txBox="1"/>
          <p:nvPr/>
        </p:nvSpPr>
        <p:spPr>
          <a:xfrm>
            <a:off x="855562" y="2420888"/>
            <a:ext cx="7992888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r-Cyrl-RS" sz="3200" dirty="0">
              <a:latin typeface="Book Antiqua" panose="02040602050305030304" pitchFamily="18" charset="0"/>
              <a:cs typeface="Aparajita" panose="020B0502040204020203" pitchFamily="18" charset="0"/>
            </a:endParaRPr>
          </a:p>
          <a:p>
            <a:pPr algn="ctr"/>
            <a:r>
              <a:rPr lang="sr-Cyrl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узорка</a:t>
            </a:r>
          </a:p>
          <a:p>
            <a:pPr algn="ctr"/>
            <a:endParaRPr lang="sr-Latn-RS" sz="3200" dirty="0">
              <a:latin typeface="Book Antiqua" panose="02040602050305030304" pitchFamily="18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8430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узорка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1E4D4721-298C-47E2-AB31-0F4524556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9462996"/>
              </p:ext>
            </p:extLst>
          </p:nvPr>
        </p:nvGraphicFramePr>
        <p:xfrm>
          <a:off x="1937792" y="2852936"/>
          <a:ext cx="6030416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23ACD6-2965-4333-9E67-12CF8A12A13D}"/>
              </a:ext>
            </a:extLst>
          </p:cNvPr>
          <p:cNvSpPr txBox="1"/>
          <p:nvPr/>
        </p:nvSpPr>
        <p:spPr>
          <a:xfrm>
            <a:off x="346696" y="19888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Више од половине испитаника је женског пола, 35% је мушког пола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9236659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узорка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B44E696-F663-4F31-9102-330F53804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8758612"/>
              </p:ext>
            </p:extLst>
          </p:nvPr>
        </p:nvGraphicFramePr>
        <p:xfrm>
          <a:off x="1424608" y="3068960"/>
          <a:ext cx="69103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AD5A05-0E6D-462B-8328-CF014D969B7E}"/>
              </a:ext>
            </a:extLst>
          </p:cNvPr>
          <p:cNvSpPr txBox="1"/>
          <p:nvPr/>
        </p:nvSpPr>
        <p:spPr>
          <a:xfrm>
            <a:off x="344488" y="181811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Највише испитаника има између 55 и 64 године, 30% , показује истраживање, док је најмање испитаника било у категорији између 25 и 34 година, 8 %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1698847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97" y="0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узорка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6F015C9-1645-4D4B-8F06-017CE2D424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0625374"/>
              </p:ext>
            </p:extLst>
          </p:nvPr>
        </p:nvGraphicFramePr>
        <p:xfrm>
          <a:off x="1173770" y="2887945"/>
          <a:ext cx="69103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E5AED9-2400-4D89-A84B-5C4EAAAF8E3C}"/>
              </a:ext>
            </a:extLst>
          </p:cNvPr>
          <p:cNvSpPr txBox="1"/>
          <p:nvPr/>
        </p:nvSpPr>
        <p:spPr>
          <a:xfrm>
            <a:off x="344488" y="1494953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Статистика показује да више од половине испитаника има статус пензионера, 21% је незапослених, 14% запослених и 9% особа које се још увек школују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1356316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69" y="8032"/>
            <a:ext cx="9704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D3B3-2084-41BB-8C19-274D2488011E}"/>
              </a:ext>
            </a:extLst>
          </p:cNvPr>
          <p:cNvSpPr txBox="1"/>
          <p:nvPr/>
        </p:nvSpPr>
        <p:spPr>
          <a:xfrm>
            <a:off x="344488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узорка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E475171-7D87-4743-A58E-6EAE3BBEBD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8827190"/>
              </p:ext>
            </p:extLst>
          </p:nvPr>
        </p:nvGraphicFramePr>
        <p:xfrm>
          <a:off x="1658888" y="2754223"/>
          <a:ext cx="5814392" cy="339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6DD0EF-BE65-4083-B7B8-8A6D91C45683}"/>
              </a:ext>
            </a:extLst>
          </p:cNvPr>
          <p:cNvSpPr txBox="1"/>
          <p:nvPr/>
        </p:nvSpPr>
        <p:spPr>
          <a:xfrm>
            <a:off x="344488" y="1818119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56% анкетираних је из ванградског подручја, док је 44% из градског подручја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6462715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lovna novo 2017 b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4012" cy="6858000"/>
          </a:xfrm>
          <a:prstGeom prst="rect">
            <a:avLst/>
          </a:prstGeom>
        </p:spPr>
      </p:pic>
      <p:pic>
        <p:nvPicPr>
          <p:cNvPr id="5" name="Picture 2" descr="C:\Users\SOFIJA\Desktop\sombor02.jpg">
            <a:extLst>
              <a:ext uri="{FF2B5EF4-FFF2-40B4-BE49-F238E27FC236}">
                <a16:creationId xmlns:a16="http://schemas.microsoft.com/office/drawing/2014/main" xmlns="" id="{0EB0BB2B-3A24-4AB1-88A3-B90A0B26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86" y="1281999"/>
            <a:ext cx="8927476" cy="4735664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E06F4D-53DB-45EF-B082-208F185A3B19}"/>
              </a:ext>
            </a:extLst>
          </p:cNvPr>
          <p:cNvSpPr/>
          <p:nvPr/>
        </p:nvSpPr>
        <p:spPr>
          <a:xfrm>
            <a:off x="445835" y="278417"/>
            <a:ext cx="5817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Закључци - Инфраструктура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4928AE-7268-4DDF-92EE-A17EF2652F3F}"/>
              </a:ext>
            </a:extLst>
          </p:cNvPr>
          <p:cNvSpPr/>
          <p:nvPr/>
        </p:nvSpPr>
        <p:spPr>
          <a:xfrm>
            <a:off x="191822" y="1241057"/>
            <a:ext cx="8944440" cy="428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49 % испитаника сматра да је стање путева лоше , док 23 % испитаника наводи да стање није ни добро ни лоше. </a:t>
            </a: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Већина испитаника , 76 % , сматра да би изградња обилазнице и проширење путева у области повећаног саобраћајног оптерећења допринело бољем стању путева. </a:t>
            </a: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42 % испитаника сматра да је проблем паркирања у Сомбору , делимично решен , док 27 % грађана мисли да на територији града Сомбора има довољно места за паркирање.</a:t>
            </a: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Грађани Сомбора изразили су задовољство услугом водоснабдевања, 62% испитаника изразило се позитивно о овој значајној инфраструктурној области . </a:t>
            </a: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Више од половине испитаника , 60 % , задовољно је радом служби за депоновање и одвоз смећа , док је само 7% испитаника одговорило негативно.</a:t>
            </a: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Истраживање је показало да већина грађана сматра да депонија у Ранчеву задовољава капацитете за депоновање смећа на територији града Сомбора.</a:t>
            </a: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23 % грађана истиче да област санације и изградње путева захтева највећа улагања.</a:t>
            </a: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80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Већина испитаника (43%) сматра да су паркови добро уређени, док за уређеност шеталишта позитивну оцену даје 36% грађана. 30 % испитаника сматра да су дечија игралишта добро уређена, а за купалишта наводи 31% грађана . Грађани Сомбора су изразили умерено задовољство радом локалне самоуправе и њеним службама. </a:t>
            </a:r>
          </a:p>
          <a:p>
            <a:pPr>
              <a:spcAft>
                <a:spcPts val="80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62 % испитаника је задовољно снабдевањем електричном енергијом, док је 9 % испитаника одговорило негативно.  64 % испитаника изразило је задовољство функционисањем система јавне расвете, док је 7% испитаника незадовољно .Међу предлозима за унапређење инфраструктуре града Сомбора истичу се асфалтирање локалних путева (44 % )и више паркинг места (22 %).</a:t>
            </a: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43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ictus unutrasnja 2017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04012" cy="6858000"/>
          </a:xfrm>
          <a:prstGeom prst="rect">
            <a:avLst/>
          </a:prstGeom>
        </p:spPr>
      </p:pic>
      <p:pic>
        <p:nvPicPr>
          <p:cNvPr id="5" name="Picture 2" descr="C:\Users\SOFIJA\Desktop\sombor02.jpg">
            <a:extLst>
              <a:ext uri="{FF2B5EF4-FFF2-40B4-BE49-F238E27FC236}">
                <a16:creationId xmlns:a16="http://schemas.microsoft.com/office/drawing/2014/main" xmlns="" id="{0EB0BB2B-3A24-4AB1-88A3-B90A0B26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422" y="620687"/>
            <a:ext cx="8927476" cy="5436606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E06F4D-53DB-45EF-B082-208F185A3B19}"/>
              </a:ext>
            </a:extLst>
          </p:cNvPr>
          <p:cNvSpPr/>
          <p:nvPr/>
        </p:nvSpPr>
        <p:spPr>
          <a:xfrm>
            <a:off x="201988" y="14827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Закључци – Локална самоуправа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FF374D-9162-4B48-BB18-909F3A3C5E9E}"/>
              </a:ext>
            </a:extLst>
          </p:cNvPr>
          <p:cNvSpPr/>
          <p:nvPr/>
        </p:nvSpPr>
        <p:spPr>
          <a:xfrm>
            <a:off x="188422" y="880407"/>
            <a:ext cx="8927476" cy="5708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Када је реч о коришћењу електронске услуге локалне самоуправе, њено коришћење је потврдило 467 испитаника, док је 733 испитаника рекло да не користи електронске услуге. Прегледност портала е- управе грађани сматрају добром, 37% испитаника, 29% сматра је једноставном за коришћење, 23% испитаника наводи да постоји довољан број доступних услуга, док је брзина решавања захтева добра према одговору 17% испитаника . </a:t>
            </a: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Као највећи проблем локалне самоуправе наводи се брзина процесуирања захтева,  23% испитаника не зна да издвоји проблеме, док 19% сматра да је то услужност према грађанима. Охрабрује податак да је присутност корупције рангирана као последња. 420 испитаника сматра да локална самоуправа и градске службе функционишу боље у односу на период од пре три године, да је ситуација иста наводи 273 испитаника, мишљење о томе нема 327 испитаника, док 180 грађана сматра да је лошије.</a:t>
            </a: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Резултати истраживања показују да је 412 испитаника делимично задовољно радом локалне самоуправе Сомбора и њеним односом према грађанима, 366 испитаника нема мишљење о томе, 235 њих је задовољно, а 187 није задовољно.</a:t>
            </a: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Према резултатима истраживања 27% истиче да локална самоуправа подстиче довољно развој предузетника и малих и средњих предузећа на територији града Сомбора, да постоји делимични подстицај сматра 32%, а 22% каже да нема мишљење, да се развој недовољно подстиче истиче 19% грађана. Са мерама које град Сомбор предузима за подстицај економског развоја делимично или потпуно је упознато више од 70% испитаника. </a:t>
            </a: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Грађани су изразили умерен степен задовољства функционисањем локалних администрација.</a:t>
            </a: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На питање да ли грађани знају да на сајту града Сомбора могу поставити питање градоначелници, да упуте сугестију или похвалу испитаници су се изјаснили као делимично упућени. </a:t>
            </a:r>
          </a:p>
          <a:p>
            <a:pPr>
              <a:spcAft>
                <a:spcPts val="0"/>
              </a:spcAft>
            </a:pPr>
            <a:r>
              <a:rPr lang="sr-Cyrl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Грађани су у највећем проценту дали позитивну оцену за рад јавних комуналних предузећа, на територији града Сомбора. </a:t>
            </a:r>
          </a:p>
          <a:p>
            <a:pPr>
              <a:spcAft>
                <a:spcPts val="0"/>
              </a:spcAft>
            </a:pPr>
            <a:r>
              <a:rPr lang="sr-Cyrl-RS" sz="1400" dirty="0"/>
              <a:t>Као највеће проблеме у раду локалне самоуправе грађани наводе брзину у процесуирању захтева ( 23%) и услужност према грађанима (19%) , док у областима рада комуналних предузећа града Сомбора 37 % испитаника наводи потребу за побољшањем локалних путева , а 21 % испитаника побољшање уличне расвете.</a:t>
            </a:r>
            <a:endParaRPr lang="sr-Latn-RS" sz="1400" dirty="0"/>
          </a:p>
          <a:p>
            <a:pPr>
              <a:spcAft>
                <a:spcPts val="0"/>
              </a:spcAft>
            </a:pPr>
            <a:endParaRPr lang="sr-Latn-R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39651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4563</Words>
  <Application>Microsoft Office PowerPoint</Application>
  <PresentationFormat>A4 Paper (210x297 mm)</PresentationFormat>
  <Paragraphs>1183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Marija Riznic</dc:creator>
  <cp:lastModifiedBy>mplac</cp:lastModifiedBy>
  <cp:revision>220</cp:revision>
  <cp:lastPrinted>2018-01-24T14:48:10Z</cp:lastPrinted>
  <dcterms:created xsi:type="dcterms:W3CDTF">2015-12-14T15:17:09Z</dcterms:created>
  <dcterms:modified xsi:type="dcterms:W3CDTF">2018-11-26T09:47:37Z</dcterms:modified>
</cp:coreProperties>
</file>