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67" r:id="rId2"/>
    <p:sldId id="293" r:id="rId3"/>
    <p:sldId id="299" r:id="rId4"/>
    <p:sldId id="295" r:id="rId5"/>
    <p:sldId id="296" r:id="rId6"/>
    <p:sldId id="259" r:id="rId7"/>
    <p:sldId id="269" r:id="rId8"/>
    <p:sldId id="268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7" r:id="rId33"/>
    <p:sldId id="294" r:id="rId34"/>
    <p:sldId id="298" r:id="rId35"/>
    <p:sldId id="300" r:id="rId3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383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086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IJA\Downloads\&#1089;&#1086;&#1084;&#1073;&#1086;&#108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776-470E-BE98-0C6D5C9AD9D4}"/>
              </c:ext>
            </c:extLst>
          </c:dPt>
          <c:dPt>
            <c:idx val="1"/>
            <c:spPr>
              <a:solidFill>
                <a:srgbClr val="FF9900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776-470E-BE98-0C6D5C9AD9D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Sheet1!$B$1:$B$2</c:f>
              <c:numCache>
                <c:formatCode>0%</c:formatCode>
                <c:ptCount val="2"/>
                <c:pt idx="0">
                  <c:v>0.4</c:v>
                </c:pt>
                <c:pt idx="1">
                  <c:v>0.60000000000000009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F4-4388-8C38-1A0C61DCFBDA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196264554516927"/>
          <c:y val="0.43081629141477518"/>
          <c:w val="7.482236009449092E-2"/>
          <c:h val="0.1555741773949236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  <a:scene3d>
      <a:camera prst="orthographicFront"/>
      <a:lightRig rig="threePt" dir="t"/>
    </a:scene3d>
    <a:sp3d>
      <a:bevelT prst="angle"/>
      <a:bevelB/>
    </a:sp3d>
  </c:spPr>
  <c:txPr>
    <a:bodyPr/>
    <a:lstStyle/>
    <a:p>
      <a:pPr>
        <a:defRPr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explosion val="4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98-4917-9F34-C71B989A428C}"/>
              </c:ext>
            </c:extLst>
          </c:dPt>
          <c:dPt>
            <c:idx val="1"/>
            <c:explosion val="9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298-4917-9F34-C71B989A428C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Sheet10!$A$1:$A$2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Sheet10!$B$1:$B$2</c:f>
              <c:numCache>
                <c:formatCode>0%</c:formatCode>
                <c:ptCount val="2"/>
                <c:pt idx="0">
                  <c:v>0.29000000000000004</c:v>
                </c:pt>
                <c:pt idx="1">
                  <c:v>0.71000000000000008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98-4917-9F34-C71B989A428C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50137182825081"/>
          <c:y val="0.38973072717413959"/>
          <c:w val="7.1124645570781977E-2"/>
          <c:h val="0.17478204111239953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stacked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Sheet10!$K$5:$K$7</c:f>
              <c:strCache>
                <c:ptCount val="3"/>
                <c:pt idx="0">
                  <c:v>Надокнада путних трошкова</c:v>
                </c:pt>
                <c:pt idx="1">
                  <c:v>Топли оброк</c:v>
                </c:pt>
                <c:pt idx="2">
                  <c:v>Не жели да каже</c:v>
                </c:pt>
              </c:strCache>
            </c:strRef>
          </c:cat>
          <c:val>
            <c:numRef>
              <c:f>Sheet10!$L$5:$L$7</c:f>
              <c:numCache>
                <c:formatCode>General</c:formatCode>
                <c:ptCount val="3"/>
                <c:pt idx="0">
                  <c:v>39</c:v>
                </c:pt>
                <c:pt idx="1">
                  <c:v>11</c:v>
                </c:pt>
                <c:pt idx="2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C2-40B7-89DD-C3CE5BC1CFA1}"/>
            </c:ext>
          </c:extLst>
        </c:ser>
        <c:dLbls>
          <c:showVal val="1"/>
        </c:dLbls>
        <c:overlap val="100"/>
        <c:axId val="72983296"/>
        <c:axId val="72984832"/>
      </c:barChart>
      <c:catAx>
        <c:axId val="7298329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984832"/>
        <c:crosses val="autoZero"/>
        <c:auto val="1"/>
        <c:lblAlgn val="ctr"/>
        <c:lblOffset val="100"/>
      </c:catAx>
      <c:valAx>
        <c:axId val="72984832"/>
        <c:scaling>
          <c:orientation val="minMax"/>
        </c:scaling>
        <c:axPos val="b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983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explosion val="20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4B-4033-9863-C9BCB7B4F4CE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24B-4033-9863-C9BCB7B4F4CE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Sheet11!$A$2:$A$3</c:f>
              <c:strCache>
                <c:ptCount val="2"/>
                <c:pt idx="0">
                  <c:v>Да </c:v>
                </c:pt>
                <c:pt idx="1">
                  <c:v>Не</c:v>
                </c:pt>
              </c:strCache>
            </c:strRef>
          </c:cat>
          <c:val>
            <c:numRef>
              <c:f>Sheet11!$B$2:$B$3</c:f>
              <c:numCache>
                <c:formatCode>0%</c:formatCode>
                <c:ptCount val="2"/>
                <c:pt idx="0">
                  <c:v>0.27</c:v>
                </c:pt>
                <c:pt idx="1">
                  <c:v>0.73000000000000009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4B-4033-9863-C9BCB7B4F4CE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451430909324976"/>
          <c:y val="0.49664481816875089"/>
          <c:w val="7.9140247435034061E-2"/>
          <c:h val="0.16735431939054188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explosion val="7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34-4F9D-87E5-4B88CB1D09FF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C34-4F9D-87E5-4B88CB1D09FF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Sheet12!$A$1:$A$2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Sheet12!$B$1:$B$2</c:f>
              <c:numCache>
                <c:formatCode>0%</c:formatCode>
                <c:ptCount val="2"/>
                <c:pt idx="0">
                  <c:v>0.79</c:v>
                </c:pt>
                <c:pt idx="1">
                  <c:v>0.21000000000000002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34-4F9D-87E5-4B88CB1D09FF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825670208762463"/>
          <c:y val="0.41632284030472916"/>
          <c:w val="7.2910580236887984E-2"/>
          <c:h val="0.16735431939054188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4"/>
          <c:dPt>
            <c:idx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64E-492C-9349-C208A98CEFFE}"/>
              </c:ext>
            </c:extLst>
          </c:dPt>
          <c:dPt>
            <c:idx val="1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64E-492C-9349-C208A98CEFFE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vert="horz"/>
                <a:lstStyle/>
                <a:p>
                  <a:pPr>
                    <a:defRPr/>
                  </a:pPr>
                  <a:endParaRPr lang="en-US"/>
                </a:p>
              </c:txPr>
            </c:dLbl>
            <c:spPr>
              <a:noFill/>
              <a:ln>
                <a:noFill/>
              </a:ln>
              <a:effectLst/>
            </c:spPr>
            <c:showPercent val="1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Sheet13!$A$1:$A$2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Sheet13!$B$1:$B$2</c:f>
              <c:numCache>
                <c:formatCode>0%</c:formatCode>
                <c:ptCount val="2"/>
                <c:pt idx="0">
                  <c:v>0.19</c:v>
                </c:pt>
                <c:pt idx="1">
                  <c:v>0.81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4E-492C-9349-C208A98CEFFE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646553388924096"/>
          <c:y val="0.40336950739940103"/>
          <c:w val="7.2910580236887984E-2"/>
          <c:h val="0.17089193222822774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doughnut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24BB-4958-88AA-A3632D9E7154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BB-4958-88AA-A3632D9E7154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Sheet14!$A$1:$A$2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Sheet14!$B$1:$B$2</c:f>
              <c:numCache>
                <c:formatCode>0%</c:formatCode>
                <c:ptCount val="2"/>
                <c:pt idx="0">
                  <c:v>0.37000000000000005</c:v>
                </c:pt>
                <c:pt idx="1">
                  <c:v>0.63000000000000012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55-47EE-B8CE-8090D103E04E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646553388924096"/>
          <c:y val="0.41632284030472916"/>
          <c:w val="7.2910580236887984E-2"/>
          <c:h val="0.16735431939054188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Sheet15!$A$1:$A$7</c:f>
              <c:strCache>
                <c:ptCount val="7"/>
                <c:pt idx="0">
                  <c:v>Металостругар</c:v>
                </c:pt>
                <c:pt idx="1">
                  <c:v>Руковалац машинама</c:v>
                </c:pt>
                <c:pt idx="2">
                  <c:v>Пекар</c:v>
                </c:pt>
                <c:pt idx="3">
                  <c:v>Механичар</c:v>
                </c:pt>
                <c:pt idx="4">
                  <c:v>Заваривачи</c:v>
                </c:pt>
                <c:pt idx="5">
                  <c:v>Економски техничар</c:v>
                </c:pt>
                <c:pt idx="6">
                  <c:v>Не знам</c:v>
                </c:pt>
              </c:strCache>
            </c:strRef>
          </c:cat>
          <c:val>
            <c:numRef>
              <c:f>Sheet15!$B$1:$B$7</c:f>
              <c:numCache>
                <c:formatCode>0%</c:formatCode>
                <c:ptCount val="7"/>
                <c:pt idx="0">
                  <c:v>4.0000000000000008E-2</c:v>
                </c:pt>
                <c:pt idx="1">
                  <c:v>6.0000000000000005E-2</c:v>
                </c:pt>
                <c:pt idx="2">
                  <c:v>9.0000000000000011E-2</c:v>
                </c:pt>
                <c:pt idx="3">
                  <c:v>0.11</c:v>
                </c:pt>
                <c:pt idx="4">
                  <c:v>0.13</c:v>
                </c:pt>
                <c:pt idx="5">
                  <c:v>0.19</c:v>
                </c:pt>
                <c:pt idx="6">
                  <c:v>0.38000000000000006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0C-439C-BE3F-0EC994EC7A15}"/>
            </c:ext>
          </c:extLst>
        </c:ser>
        <c:dLbls>
          <c:showVal val="1"/>
        </c:dLbls>
        <c:shape val="box"/>
        <c:axId val="73133440"/>
        <c:axId val="73135232"/>
        <c:axId val="0"/>
      </c:bar3DChart>
      <c:catAx>
        <c:axId val="7313344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3135232"/>
        <c:crosses val="autoZero"/>
        <c:auto val="1"/>
        <c:lblAlgn val="ctr"/>
        <c:lblOffset val="100"/>
      </c:catAx>
      <c:valAx>
        <c:axId val="7313523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313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61D-4289-B632-96F7B3EC6B0E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61D-4289-B632-96F7B3EC6B0E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61D-4289-B632-96F7B3EC6B0E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CatName val="1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Sheet16!$A$1:$A$3</c:f>
              <c:strCache>
                <c:ptCount val="3"/>
                <c:pt idx="0">
                  <c:v>Правници</c:v>
                </c:pt>
                <c:pt idx="1">
                  <c:v>Трговци</c:v>
                </c:pt>
                <c:pt idx="2">
                  <c:v>Не знам </c:v>
                </c:pt>
              </c:strCache>
            </c:strRef>
          </c:cat>
          <c:val>
            <c:numRef>
              <c:f>Sheet16!$B$1:$B$3</c:f>
              <c:numCache>
                <c:formatCode>0%</c:formatCode>
                <c:ptCount val="3"/>
                <c:pt idx="0">
                  <c:v>0.11</c:v>
                </c:pt>
                <c:pt idx="1">
                  <c:v>0.27</c:v>
                </c:pt>
                <c:pt idx="2">
                  <c:v>0.62000000000000011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2B-4BF1-AD92-97AEA4AB0083}"/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legend>
      <c:legendPos val="r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Sheet17!$A$1</c:f>
              <c:strCache>
                <c:ptCount val="1"/>
                <c:pt idx="0">
                  <c:v>Од 1 до 5 радника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Sheet17!$B$1</c:f>
              <c:numCache>
                <c:formatCode>0%</c:formatCode>
                <c:ptCount val="1"/>
                <c:pt idx="0">
                  <c:v>0.21000000000000002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20-489F-8AE9-CA0B0191B325}"/>
            </c:ext>
          </c:extLst>
        </c:ser>
        <c:ser>
          <c:idx val="1"/>
          <c:order val="1"/>
          <c:tx>
            <c:strRef>
              <c:f>Sheet17!$A$2</c:f>
              <c:strCache>
                <c:ptCount val="1"/>
                <c:pt idx="0">
                  <c:v>Од 5 до 10 радника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Sheet17!$B$2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320-489F-8AE9-CA0B0191B325}"/>
            </c:ext>
          </c:extLst>
        </c:ser>
        <c:ser>
          <c:idx val="2"/>
          <c:order val="2"/>
          <c:tx>
            <c:strRef>
              <c:f>Sheet17!$A$3</c:f>
              <c:strCache>
                <c:ptCount val="1"/>
                <c:pt idx="0">
                  <c:v>Од 10 до 15 радника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Sheet17!$B$3</c:f>
              <c:numCache>
                <c:formatCode>0%</c:formatCode>
                <c:ptCount val="1"/>
                <c:pt idx="0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320-489F-8AE9-CA0B0191B325}"/>
            </c:ext>
          </c:extLst>
        </c:ser>
        <c:ser>
          <c:idx val="3"/>
          <c:order val="3"/>
          <c:tx>
            <c:strRef>
              <c:f>Sheet17!$A$4</c:f>
              <c:strCache>
                <c:ptCount val="1"/>
                <c:pt idx="0">
                  <c:v>Више од 15 радника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Sheet17!$B$4</c:f>
              <c:numCache>
                <c:formatCode>0%</c:formatCode>
                <c:ptCount val="1"/>
                <c:pt idx="0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320-489F-8AE9-CA0B0191B325}"/>
            </c:ext>
          </c:extLst>
        </c:ser>
        <c:ser>
          <c:idx val="4"/>
          <c:order val="4"/>
          <c:tx>
            <c:strRef>
              <c:f>Sheet17!$A$5</c:f>
              <c:strCache>
                <c:ptCount val="1"/>
                <c:pt idx="0">
                  <c:v>Не жели да каже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Sheet17!$B$5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320-489F-8AE9-CA0B0191B325}"/>
            </c:ext>
          </c:extLst>
        </c:ser>
        <c:dLbls>
          <c:showVal val="1"/>
        </c:dLbls>
        <c:gapWidth val="65"/>
        <c:axId val="73512832"/>
        <c:axId val="73514368"/>
      </c:barChart>
      <c:catAx>
        <c:axId val="735128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3514368"/>
        <c:crosses val="autoZero"/>
        <c:auto val="1"/>
        <c:lblAlgn val="ctr"/>
        <c:lblOffset val="100"/>
      </c:catAx>
      <c:valAx>
        <c:axId val="7351436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one"/>
        <c:crossAx val="7351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Sheet18!$A$1</c:f>
              <c:strCache>
                <c:ptCount val="1"/>
                <c:pt idx="0">
                  <c:v>Од 1 до 5 радника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Sheet18!$B$1</c:f>
              <c:numCache>
                <c:formatCode>0%</c:formatCode>
                <c:ptCount val="1"/>
                <c:pt idx="0">
                  <c:v>0.27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0EF-4A10-BFC3-3CF4F2B254D9}"/>
            </c:ext>
          </c:extLst>
        </c:ser>
        <c:ser>
          <c:idx val="1"/>
          <c:order val="1"/>
          <c:tx>
            <c:strRef>
              <c:f>Sheet18!$A$2</c:f>
              <c:strCache>
                <c:ptCount val="1"/>
                <c:pt idx="0">
                  <c:v>Од 5 до 10 радника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Sheet18!$B$2</c:f>
              <c:numCache>
                <c:formatCode>0%</c:formatCode>
                <c:ptCount val="1"/>
                <c:pt idx="0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0EF-4A10-BFC3-3CF4F2B254D9}"/>
            </c:ext>
          </c:extLst>
        </c:ser>
        <c:ser>
          <c:idx val="2"/>
          <c:order val="2"/>
          <c:tx>
            <c:strRef>
              <c:f>Sheet18!$A$3</c:f>
              <c:strCache>
                <c:ptCount val="1"/>
                <c:pt idx="0">
                  <c:v>Од 10 до 15 радника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Sheet18!$B$3</c:f>
              <c:numCache>
                <c:formatCode>0%</c:formatCode>
                <c:ptCount val="1"/>
                <c:pt idx="0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0EF-4A10-BFC3-3CF4F2B254D9}"/>
            </c:ext>
          </c:extLst>
        </c:ser>
        <c:ser>
          <c:idx val="3"/>
          <c:order val="3"/>
          <c:tx>
            <c:strRef>
              <c:f>Sheet18!$A$4</c:f>
              <c:strCache>
                <c:ptCount val="1"/>
                <c:pt idx="0">
                  <c:v>Више од 15 радника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Sheet18!$B$4</c:f>
              <c:numCache>
                <c:formatCode>0%</c:formatCode>
                <c:ptCount val="1"/>
                <c:pt idx="0">
                  <c:v>0.21000000000000002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0EF-4A10-BFC3-3CF4F2B254D9}"/>
            </c:ext>
          </c:extLst>
        </c:ser>
        <c:ser>
          <c:idx val="4"/>
          <c:order val="4"/>
          <c:tx>
            <c:strRef>
              <c:f>Sheet18!$A$5</c:f>
              <c:strCache>
                <c:ptCount val="1"/>
                <c:pt idx="0">
                  <c:v>Не жели да каже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Sheet18!$B$5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0EF-4A10-BFC3-3CF4F2B254D9}"/>
            </c:ext>
          </c:extLst>
        </c:ser>
        <c:dLbls>
          <c:showVal val="1"/>
        </c:dLbls>
        <c:gapWidth val="65"/>
        <c:axId val="74556160"/>
        <c:axId val="74557696"/>
      </c:barChart>
      <c:catAx>
        <c:axId val="74556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4557696"/>
        <c:crosses val="autoZero"/>
        <c:auto val="1"/>
        <c:lblAlgn val="ctr"/>
        <c:lblOffset val="100"/>
      </c:catAx>
      <c:valAx>
        <c:axId val="745576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tickLblPos val="none"/>
        <c:crossAx val="7455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angle"/>
            </a:sp3d>
          </c:spPr>
          <c:dLbls>
            <c:dLbl>
              <c:idx val="1"/>
              <c:layout>
                <c:manualLayout>
                  <c:x val="6.6816619790841331E-2"/>
                  <c:y val="3.834115050018527E-3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0B-43E6-84FB-572F8534EF19}"/>
                </c:ext>
              </c:extLst>
            </c:dLbl>
            <c:dLbl>
              <c:idx val="2"/>
              <c:layout>
                <c:manualLayout>
                  <c:x val="5.6990646292188259E-2"/>
                  <c:y val="1.5336460200074353E-2"/>
                </c:manualLayout>
              </c:layout>
              <c:dLblPos val="ctr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0B-43E6-84FB-572F8534E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Sheet2!$A$1:$A$3</c:f>
              <c:strCache>
                <c:ptCount val="3"/>
                <c:pt idx="0">
                  <c:v>Стручна пракса</c:v>
                </c:pt>
                <c:pt idx="1">
                  <c:v>Обилазак предузећа</c:v>
                </c:pt>
                <c:pt idx="2">
                  <c:v>Опремање школских радионица</c:v>
                </c:pt>
              </c:strCache>
            </c:strRef>
          </c:cat>
          <c:val>
            <c:numRef>
              <c:f>Sheet2!$B$1:$B$3</c:f>
              <c:numCache>
                <c:formatCode>0%</c:formatCode>
                <c:ptCount val="3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33E-4CF8-ABAA-D9644900861F}"/>
            </c:ext>
          </c:extLst>
        </c:ser>
        <c:dLbls>
          <c:showVal val="1"/>
        </c:dLbls>
        <c:gapWidth val="79"/>
        <c:overlap val="100"/>
        <c:axId val="65571456"/>
        <c:axId val="65581440"/>
      </c:barChart>
      <c:catAx>
        <c:axId val="655714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65581440"/>
        <c:crosses val="autoZero"/>
        <c:auto val="1"/>
        <c:lblAlgn val="ctr"/>
        <c:lblOffset val="100"/>
      </c:catAx>
      <c:valAx>
        <c:axId val="65581440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65571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370-4B24-AA6C-F4232B4CF97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70-4B24-AA6C-F4232B4CF97A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370-4B24-AA6C-F4232B4CF97A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70-4B24-AA6C-F4232B4CF97A}"/>
              </c:ext>
            </c:extLst>
          </c:dPt>
          <c:dPt>
            <c:idx val="4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F370-4B24-AA6C-F4232B4CF9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Sheet19!$A$1:$A$5</c:f>
              <c:strCache>
                <c:ptCount val="5"/>
                <c:pt idx="0">
                  <c:v>1 радник</c:v>
                </c:pt>
                <c:pt idx="1">
                  <c:v>2 радника</c:v>
                </c:pt>
                <c:pt idx="2">
                  <c:v>Без напуштања </c:v>
                </c:pt>
                <c:pt idx="3">
                  <c:v>Не жели да каже</c:v>
                </c:pt>
                <c:pt idx="4">
                  <c:v>Не зна</c:v>
                </c:pt>
              </c:strCache>
            </c:strRef>
          </c:cat>
          <c:val>
            <c:numRef>
              <c:f>Sheet19!$B$1:$B$5</c:f>
              <c:numCache>
                <c:formatCode>0%</c:formatCode>
                <c:ptCount val="5"/>
                <c:pt idx="0">
                  <c:v>0.19</c:v>
                </c:pt>
                <c:pt idx="1">
                  <c:v>0.18000000000000002</c:v>
                </c:pt>
                <c:pt idx="2">
                  <c:v>0.13</c:v>
                </c:pt>
                <c:pt idx="3">
                  <c:v>0.2</c:v>
                </c:pt>
                <c:pt idx="4">
                  <c:v>0.30000000000000004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A4-4083-BF5D-DD9C9FF9BE30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stacked"/>
        <c:ser>
          <c:idx val="0"/>
          <c:order val="0"/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Sheet20!$A$1:$A$4</c:f>
              <c:strCache>
                <c:ptCount val="4"/>
                <c:pt idx="0">
                  <c:v>1 радник</c:v>
                </c:pt>
                <c:pt idx="1">
                  <c:v>2 радника</c:v>
                </c:pt>
                <c:pt idx="2">
                  <c:v>Не жели да каже</c:v>
                </c:pt>
                <c:pt idx="3">
                  <c:v>Не зна</c:v>
                </c:pt>
              </c:strCache>
            </c:strRef>
          </c:cat>
          <c:val>
            <c:numRef>
              <c:f>Sheet20!$B$1:$B$4</c:f>
              <c:numCache>
                <c:formatCode>0%</c:formatCode>
                <c:ptCount val="4"/>
                <c:pt idx="0">
                  <c:v>0.23</c:v>
                </c:pt>
                <c:pt idx="1">
                  <c:v>0.17</c:v>
                </c:pt>
                <c:pt idx="2">
                  <c:v>0.2</c:v>
                </c:pt>
                <c:pt idx="3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73-4853-A97C-7D63B94AD64B}"/>
            </c:ext>
          </c:extLst>
        </c:ser>
        <c:dLbls>
          <c:showVal val="1"/>
        </c:dLbls>
        <c:overlap val="100"/>
        <c:axId val="74629120"/>
        <c:axId val="74630656"/>
      </c:barChart>
      <c:catAx>
        <c:axId val="7462912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4630656"/>
        <c:crosses val="autoZero"/>
        <c:auto val="1"/>
        <c:lblAlgn val="ctr"/>
        <c:lblOffset val="100"/>
      </c:catAx>
      <c:valAx>
        <c:axId val="7463065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462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Sheet21!$A$1</c:f>
              <c:strCache>
                <c:ptCount val="1"/>
                <c:pt idx="0">
                  <c:v>Особе са инвалидитетом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E2-498E-AC96-B44E93A5D0C3}"/>
              </c:ext>
            </c:extLst>
          </c:dPt>
          <c:dLbls>
            <c:dLbl>
              <c:idx val="0"/>
              <c:layout>
                <c:manualLayout>
                  <c:x val="9.6631671041119867E-4"/>
                  <c:y val="-0.43506743948673077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DE2-498E-AC96-B44E93A5D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Sheet21!$B$1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E2-498E-AC96-B44E93A5D0C3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 b="1"/>
      </a:pPr>
      <a:endParaRPr lang="en-US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Sheet21!$A$1</c:f>
              <c:strCache>
                <c:ptCount val="1"/>
                <c:pt idx="0">
                  <c:v>Особе са инвалидитетом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455-43D8-ADC3-EBDC9C203F53}"/>
              </c:ext>
            </c:extLst>
          </c:dPt>
          <c:dLbls>
            <c:dLbl>
              <c:idx val="0"/>
              <c:layout>
                <c:manualLayout>
                  <c:x val="9.6631671041119867E-4"/>
                  <c:y val="-0.43506743948673077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455-43D8-ADC3-EBDC9C203F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Sheet21!$B$1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55-43D8-ADC3-EBDC9C203F53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cat>
            <c:strRef>
              <c:f>Sheet23!$A$1:$A$2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Sheet23!$B$1:$B$2</c:f>
              <c:numCache>
                <c:formatCode>0%</c:formatCode>
                <c:ptCount val="2"/>
                <c:pt idx="0">
                  <c:v>0.22</c:v>
                </c:pt>
                <c:pt idx="1">
                  <c:v>0.78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1F-495B-8151-87589EDD2180}"/>
            </c:ext>
          </c:extLst>
        </c:ser>
        <c:dLbls/>
        <c:gapWidth val="100"/>
        <c:axId val="75055104"/>
        <c:axId val="75056640"/>
      </c:barChart>
      <c:catAx>
        <c:axId val="7505510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056640"/>
        <c:crosses val="autoZero"/>
        <c:auto val="1"/>
        <c:lblAlgn val="ctr"/>
        <c:lblOffset val="100"/>
      </c:catAx>
      <c:valAx>
        <c:axId val="7505664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05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clustered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in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Sheet24!$A$1:$A$7</c:f>
              <c:strCache>
                <c:ptCount val="7"/>
                <c:pt idx="0">
                  <c:v>Механичар</c:v>
                </c:pt>
                <c:pt idx="1">
                  <c:v>Металостругар</c:v>
                </c:pt>
                <c:pt idx="2">
                  <c:v>Руковалац машинама</c:v>
                </c:pt>
                <c:pt idx="3">
                  <c:v>Пекар</c:v>
                </c:pt>
                <c:pt idx="4">
                  <c:v>Књиговођа</c:v>
                </c:pt>
                <c:pt idx="5">
                  <c:v>Не знам</c:v>
                </c:pt>
                <c:pt idx="6">
                  <c:v>Не жели да каже</c:v>
                </c:pt>
              </c:strCache>
            </c:strRef>
          </c:cat>
          <c:val>
            <c:numRef>
              <c:f>Sheet24!$B$1:$B$7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9</c:v>
                </c:pt>
                <c:pt idx="4">
                  <c:v>11</c:v>
                </c:pt>
                <c:pt idx="5">
                  <c:v>7</c:v>
                </c:pt>
                <c:pt idx="6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B7-4E72-A599-3F0F97D23C73}"/>
            </c:ext>
          </c:extLst>
        </c:ser>
        <c:dLbls>
          <c:showVal val="1"/>
        </c:dLbls>
        <c:gapWidth val="100"/>
        <c:axId val="75113984"/>
        <c:axId val="75115520"/>
      </c:barChart>
      <c:catAx>
        <c:axId val="7511398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115520"/>
        <c:crosses val="autoZero"/>
        <c:auto val="1"/>
        <c:lblAlgn val="ctr"/>
        <c:lblOffset val="100"/>
      </c:catAx>
      <c:valAx>
        <c:axId val="751155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11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CE2-458A-9744-F16F0CA83843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E2-458A-9744-F16F0CA83843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7CE2-458A-9744-F16F0CA83843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E2-458A-9744-F16F0CA83843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CE2-458A-9744-F16F0CA83843}"/>
              </c:ext>
            </c:extLst>
          </c:dPt>
          <c:dLbls>
            <c:dLbl>
              <c:idx val="4"/>
              <c:layout>
                <c:manualLayout>
                  <c:x val="0.14629333974729491"/>
                  <c:y val="-0.16903155030883338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E2-458A-9744-F16F0CA838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Sheet25!$A$1:$A$5</c:f>
              <c:strCache>
                <c:ptCount val="5"/>
                <c:pt idx="0">
                  <c:v>Дефицитарно занимање</c:v>
                </c:pt>
                <c:pt idx="1">
                  <c:v>Недостатак знања и вештине</c:v>
                </c:pt>
                <c:pt idx="2">
                  <c:v>Недостатак искуства</c:v>
                </c:pt>
                <c:pt idx="3">
                  <c:v>Незадовољавајући услови рада</c:v>
                </c:pt>
                <c:pt idx="4">
                  <c:v>Остали разлози</c:v>
                </c:pt>
              </c:strCache>
            </c:strRef>
          </c:cat>
          <c:val>
            <c:numRef>
              <c:f>Sheet25!$B$1:$B$5</c:f>
              <c:numCache>
                <c:formatCode>0%</c:formatCode>
                <c:ptCount val="5"/>
                <c:pt idx="0">
                  <c:v>0.11</c:v>
                </c:pt>
                <c:pt idx="1">
                  <c:v>0.13</c:v>
                </c:pt>
                <c:pt idx="2">
                  <c:v>9.0000000000000011E-2</c:v>
                </c:pt>
                <c:pt idx="3">
                  <c:v>0.1</c:v>
                </c:pt>
                <c:pt idx="4">
                  <c:v>0.56999999999999995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4C-4A67-B2C0-34D40A508816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907559325394155"/>
          <c:y val="0.20446551850301276"/>
          <c:w val="0.37148617787207844"/>
          <c:h val="0.52632131388244774"/>
        </c:manualLayout>
      </c:layout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3F2-4592-BC64-B54F98CEA29B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F2-4592-BC64-B54F98CEA29B}"/>
              </c:ext>
            </c:extLst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3F2-4592-BC64-B54F98CEA29B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F2-4592-BC64-B54F98CEA29B}"/>
              </c:ext>
            </c:extLst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Sheet3!$A$1:$A$4</c:f>
              <c:strCache>
                <c:ptCount val="4"/>
                <c:pt idx="0">
                  <c:v>Мање од 1 године</c:v>
                </c:pt>
                <c:pt idx="1">
                  <c:v>Од 1 до 3 године</c:v>
                </c:pt>
                <c:pt idx="2">
                  <c:v>Од 3 до 5 године</c:v>
                </c:pt>
                <c:pt idx="3">
                  <c:v>Дуже од 5 година</c:v>
                </c:pt>
              </c:strCache>
            </c:strRef>
          </c:cat>
          <c:val>
            <c:numRef>
              <c:f>Sheet3!$B$1:$B$4</c:f>
              <c:numCache>
                <c:formatCode>0%</c:formatCode>
                <c:ptCount val="4"/>
                <c:pt idx="0">
                  <c:v>0.2</c:v>
                </c:pt>
                <c:pt idx="1">
                  <c:v>0.1</c:v>
                </c:pt>
                <c:pt idx="2">
                  <c:v>0.30000000000000004</c:v>
                </c:pt>
                <c:pt idx="3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0A-49D8-AF0E-B18EC46339B9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Sheet4!$A$1</c:f>
              <c:strCache>
                <c:ptCount val="1"/>
                <c:pt idx="0">
                  <c:v>Трговац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Sheet4!$B$1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DB-4A6E-A2BA-007283E09F7F}"/>
            </c:ext>
          </c:extLst>
        </c:ser>
        <c:ser>
          <c:idx val="1"/>
          <c:order val="1"/>
          <c:tx>
            <c:strRef>
              <c:f>Sheet4!$A$2</c:f>
              <c:strCache>
                <c:ptCount val="1"/>
                <c:pt idx="0">
                  <c:v>Аутомеханичар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3DB-4A6E-A2BA-007283E09F7F}"/>
            </c:ext>
          </c:extLst>
        </c:ser>
        <c:ser>
          <c:idx val="2"/>
          <c:order val="2"/>
          <c:tx>
            <c:strRef>
              <c:f>Sheet4!$A$3</c:f>
              <c:strCache>
                <c:ptCount val="1"/>
                <c:pt idx="0">
                  <c:v>Пекар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Sheet4!$B$3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3DB-4A6E-A2BA-007283E09F7F}"/>
            </c:ext>
          </c:extLst>
        </c:ser>
        <c:ser>
          <c:idx val="3"/>
          <c:order val="3"/>
          <c:tx>
            <c:strRef>
              <c:f>Sheet4!$A$4</c:f>
              <c:strCache>
                <c:ptCount val="1"/>
                <c:pt idx="0">
                  <c:v>Заваривач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Sheet4!$B$4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3DB-4A6E-A2BA-007283E09F7F}"/>
            </c:ext>
          </c:extLst>
        </c:ser>
        <c:ser>
          <c:idx val="4"/>
          <c:order val="4"/>
          <c:tx>
            <c:strRef>
              <c:f>Sheet4!$A$5</c:f>
              <c:strCache>
                <c:ptCount val="1"/>
                <c:pt idx="0">
                  <c:v>Књиговођа</c:v>
                </c:pt>
              </c:strCache>
            </c:strRef>
          </c:tx>
          <c:spPr>
            <a:pattFill prst="narHorz">
              <a:fgClr>
                <a:schemeClr val="accent5"/>
              </a:fgClr>
              <a:bgClr>
                <a:schemeClr val="accent5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5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Sheet4!$B$5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3DB-4A6E-A2BA-007283E09F7F}"/>
            </c:ext>
          </c:extLst>
        </c:ser>
        <c:ser>
          <c:idx val="5"/>
          <c:order val="5"/>
          <c:tx>
            <c:strRef>
              <c:f>Sheet4!$A$6</c:f>
              <c:strCache>
                <c:ptCount val="1"/>
                <c:pt idx="0">
                  <c:v>Пољопривредни техничар</c:v>
                </c:pt>
              </c:strCache>
            </c:strRef>
          </c:tx>
          <c:spPr>
            <a:pattFill prst="narHorz">
              <a:fgClr>
                <a:schemeClr val="accent6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6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Sheet4!$B$6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3DB-4A6E-A2BA-007283E09F7F}"/>
            </c:ext>
          </c:extLst>
        </c:ser>
        <c:dLbls>
          <c:showVal val="1"/>
        </c:dLbls>
        <c:gapWidth val="164"/>
        <c:overlap val="-22"/>
        <c:axId val="72600576"/>
        <c:axId val="72610560"/>
      </c:barChart>
      <c:catAx>
        <c:axId val="726005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610560"/>
        <c:crosses val="autoZero"/>
        <c:auto val="1"/>
        <c:lblAlgn val="ctr"/>
        <c:lblOffset val="100"/>
      </c:catAx>
      <c:valAx>
        <c:axId val="7261056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60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F2C-436A-9532-84096EA80DA1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F2C-436A-9532-84096EA80DA1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F2C-436A-9532-84096EA80DA1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F2C-436A-9532-84096EA80DA1}"/>
              </c:ext>
            </c:extLst>
          </c:dPt>
          <c:dLbls>
            <c:dLbl>
              <c:idx val="3"/>
              <c:layout>
                <c:manualLayout>
                  <c:x val="8.6504911045075638E-3"/>
                  <c:y val="-4.7746479369392324E-2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2C-436A-9532-84096EA80D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Sheet5!$A$1:$A$4</c:f>
              <c:strCache>
                <c:ptCount val="4"/>
                <c:pt idx="0">
                  <c:v>Од 1 до 5 ученика</c:v>
                </c:pt>
                <c:pt idx="1">
                  <c:v>Од 5 до 10 ученика</c:v>
                </c:pt>
                <c:pt idx="2">
                  <c:v>Од 10 до 20 ученика</c:v>
                </c:pt>
                <c:pt idx="3">
                  <c:v>Више од 20 ученика</c:v>
                </c:pt>
              </c:strCache>
            </c:strRef>
          </c:cat>
          <c:val>
            <c:numRef>
              <c:f>Sheet5!$B$1:$B$4</c:f>
              <c:numCache>
                <c:formatCode>0%</c:formatCode>
                <c:ptCount val="4"/>
                <c:pt idx="0">
                  <c:v>0.68</c:v>
                </c:pt>
                <c:pt idx="1">
                  <c:v>0.21000000000000002</c:v>
                </c:pt>
                <c:pt idx="2">
                  <c:v>9.0000000000000011E-2</c:v>
                </c:pt>
                <c:pt idx="3">
                  <c:v>2.0000000000000004E-2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E3B-4BD2-AAA4-BA5929F58C06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D9A-481C-912E-32722DB5F3F2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D9A-481C-912E-32722DB5F3F2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D9A-481C-912E-32722DB5F3F2}"/>
              </c:ext>
            </c:extLst>
          </c:dPt>
          <c:dLbls>
            <c:dLbl>
              <c:idx val="0"/>
              <c:layout>
                <c:manualLayout>
                  <c:x val="-0.20320500044565046"/>
                  <c:y val="-0.24129780153626346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9A-481C-912E-32722DB5F3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Sheet6!$A$1:$A$3</c:f>
              <c:strCache>
                <c:ptCount val="3"/>
                <c:pt idx="0">
                  <c:v>5 дана</c:v>
                </c:pt>
                <c:pt idx="1">
                  <c:v>7 дана</c:v>
                </c:pt>
                <c:pt idx="2">
                  <c:v>По потреби</c:v>
                </c:pt>
              </c:strCache>
            </c:strRef>
          </c:cat>
          <c:val>
            <c:numRef>
              <c:f>Sheet6!$B$1:$B$3</c:f>
              <c:numCache>
                <c:formatCode>0%</c:formatCode>
                <c:ptCount val="3"/>
                <c:pt idx="0">
                  <c:v>0.69000000000000006</c:v>
                </c:pt>
                <c:pt idx="1">
                  <c:v>0.12000000000000001</c:v>
                </c:pt>
                <c:pt idx="2">
                  <c:v>0.19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76-4A0C-BACB-04B5A56CD3D1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prst="angle"/>
            </a:sp3d>
          </c:spPr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767-40C1-A49F-4B20E0A8DD80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prst="angle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767-40C1-A49F-4B20E0A8DD80}"/>
              </c:ext>
            </c:extLst>
          </c:dPt>
          <c:dLbls>
            <c:dLbl>
              <c:idx val="0"/>
              <c:layout>
                <c:manualLayout>
                  <c:x val="-8.2531523579860572E-2"/>
                  <c:y val="-0.36636692527092396"/>
                </c:manualLayout>
              </c:layout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767-40C1-A49F-4B20E0A8DD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Sheet7!$A$1:$A$2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Sheet7!$B$1:$B$2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E1-4915-8378-D5A7075EBCE3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bar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Sheet8!$A$1:$A$2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Sheet8!$B$1:$B$2</c:f>
              <c:numCache>
                <c:formatCode>0%</c:formatCode>
                <c:ptCount val="2"/>
                <c:pt idx="0">
                  <c:v>0.87000000000000011</c:v>
                </c:pt>
                <c:pt idx="1">
                  <c:v>0.13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66F-48B9-B0D5-9D7879CBB444}"/>
            </c:ext>
          </c:extLst>
        </c:ser>
        <c:dLbls>
          <c:showVal val="1"/>
        </c:dLbls>
        <c:gapWidth val="79"/>
        <c:axId val="72864896"/>
        <c:axId val="72866432"/>
      </c:barChart>
      <c:catAx>
        <c:axId val="728648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866432"/>
        <c:crosses val="autoZero"/>
        <c:auto val="1"/>
        <c:lblAlgn val="ctr"/>
        <c:lblOffset val="100"/>
      </c:catAx>
      <c:valAx>
        <c:axId val="72866432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7286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Sheet9!$A$1:$A$6</c:f>
              <c:strCache>
                <c:ptCount val="6"/>
                <c:pt idx="0">
                  <c:v>1 ученик</c:v>
                </c:pt>
                <c:pt idx="1">
                  <c:v>2 ученик</c:v>
                </c:pt>
                <c:pt idx="2">
                  <c:v>3 ученик</c:v>
                </c:pt>
                <c:pt idx="3">
                  <c:v>4 ученик</c:v>
                </c:pt>
                <c:pt idx="4">
                  <c:v>5 ученик</c:v>
                </c:pt>
                <c:pt idx="5">
                  <c:v>Више од 5 ученика</c:v>
                </c:pt>
              </c:strCache>
            </c:strRef>
          </c:cat>
          <c:val>
            <c:numRef>
              <c:f>Sheet9!$B$1:$B$6</c:f>
              <c:numCache>
                <c:formatCode>0%</c:formatCode>
                <c:ptCount val="6"/>
                <c:pt idx="0">
                  <c:v>0.37000000000000005</c:v>
                </c:pt>
                <c:pt idx="1">
                  <c:v>0.21000000000000002</c:v>
                </c:pt>
                <c:pt idx="2">
                  <c:v>0.17</c:v>
                </c:pt>
                <c:pt idx="3">
                  <c:v>9.0000000000000011E-2</c:v>
                </c:pt>
                <c:pt idx="4">
                  <c:v>9.0000000000000011E-2</c:v>
                </c:pt>
                <c:pt idx="5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B7-41F0-9FD3-79E353A372A8}"/>
            </c:ext>
          </c:extLst>
        </c:ser>
        <c:dLbls>
          <c:showVal val="1"/>
        </c:dLbls>
        <c:gapWidth val="164"/>
        <c:overlap val="-22"/>
        <c:axId val="72788608"/>
        <c:axId val="72802688"/>
      </c:barChart>
      <c:catAx>
        <c:axId val="727886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802688"/>
        <c:crosses val="autoZero"/>
        <c:auto val="1"/>
        <c:lblAlgn val="ctr"/>
        <c:lblOffset val="100"/>
      </c:catAx>
      <c:valAx>
        <c:axId val="72802688"/>
        <c:scaling>
          <c:orientation val="minMax"/>
        </c:scaling>
        <c:axPos val="l"/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278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4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E1FD8-FB81-4EE4-8EEF-F17B0CAF4791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35BE45-864A-4082-9D16-B4FB20203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DFEC9-634F-41FB-9EBE-FD0BAD5DA723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46FD-5356-4E06-969E-4607D7A538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victus unutrasnja 2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8092" y="0"/>
            <a:ext cx="9697986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2FE9973-E68B-4A94-A04A-A406BB203323}"/>
              </a:ext>
            </a:extLst>
          </p:cNvPr>
          <p:cNvSpPr txBox="1"/>
          <p:nvPr/>
        </p:nvSpPr>
        <p:spPr>
          <a:xfrm>
            <a:off x="1352600" y="2492896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000" dirty="0"/>
              <a:t>Истраживање за град Сомбор</a:t>
            </a:r>
            <a:endParaRPr lang="sr-Latn-R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П05. </a:t>
            </a:r>
            <a:r>
              <a:rPr lang="sr-Cyrl-RS" i="1" dirty="0">
                <a:solidFill>
                  <a:srgbClr val="FF9900"/>
                </a:solidFill>
              </a:rPr>
              <a:t>Колико ученика је у оквиру једне школске године на стручној обуци у Вашем привредном друштву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68 % испитаника наводи да је на стручној обуци у току једне школске године од 1 до 5 ученика.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A98AA780-E2C5-41C5-8EE8-FE9B969F7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07986313"/>
              </p:ext>
            </p:extLst>
          </p:nvPr>
        </p:nvGraphicFramePr>
        <p:xfrm>
          <a:off x="776536" y="1340768"/>
          <a:ext cx="7124451" cy="340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П06. </a:t>
            </a:r>
            <a:r>
              <a:rPr lang="sr-Cyrl-RS" i="1" dirty="0">
                <a:solidFill>
                  <a:srgbClr val="FF9900"/>
                </a:solidFill>
              </a:rPr>
              <a:t>Колико дана у недељи ученици проводе на стручној обуци у Вашем привредном друштву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Највећи број испитаника , њих 69 % , наводи да време обуке зависи од тренутног обима посла.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5F04B5EB-80CB-4641-BFC8-626C620B55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201273702"/>
              </p:ext>
            </p:extLst>
          </p:nvPr>
        </p:nvGraphicFramePr>
        <p:xfrm>
          <a:off x="776536" y="1412776"/>
          <a:ext cx="646246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П07. </a:t>
            </a:r>
            <a:r>
              <a:rPr lang="sr-Cyrl-RS" i="1" dirty="0">
                <a:solidFill>
                  <a:srgbClr val="FF9900"/>
                </a:solidFill>
              </a:rPr>
              <a:t>Да ли у Вашем привредном друштву постоји запослени који прати ученика током стручне обуке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90 % испитаника испитаника одговорило је да у њиховом привредном друштву постоји особа која је задужена да прати ученике током њихове стручне обуке.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4EFE7F44-DAB5-4AC4-8DC4-2433484276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82653266"/>
              </p:ext>
            </p:extLst>
          </p:nvPr>
        </p:nvGraphicFramePr>
        <p:xfrm>
          <a:off x="776536" y="1340768"/>
          <a:ext cx="6462464" cy="340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П08. </a:t>
            </a:r>
            <a:r>
              <a:rPr lang="sr-Cyrl-RS" i="1" dirty="0">
                <a:solidFill>
                  <a:srgbClr val="FF9900"/>
                </a:solidFill>
              </a:rPr>
              <a:t>Да ли постоји план и програм по којима спроводите стручну обуку у Вашем привредном друштву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Резултати истраживања показују да у 87% привредних друштава постоји план и програм по коме се спроводи стручна пракса 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FFA5F491-A191-427C-A8EB-036CFED7B1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15271262"/>
              </p:ext>
            </p:extLst>
          </p:nvPr>
        </p:nvGraphicFramePr>
        <p:xfrm>
          <a:off x="776536" y="1340768"/>
          <a:ext cx="6462464" cy="340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П09. </a:t>
            </a:r>
            <a:r>
              <a:rPr lang="sr-Cyrl-RS" i="1" dirty="0">
                <a:solidFill>
                  <a:srgbClr val="FF9900"/>
                </a:solidFill>
              </a:rPr>
              <a:t>Колико ученика је , након завршене школе и стручне обуке у Вашем привредном друштву, добило посао у Вашем привредном друштву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37% испитаника одговорило је да је запослење у њиховом привредном друштву добио 1 ученик , а само  5 % испитаника наводи више од 5 ученика.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EC6ECF0-40B4-4DAE-8752-42CA196150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029080462"/>
              </p:ext>
            </p:extLst>
          </p:nvPr>
        </p:nvGraphicFramePr>
        <p:xfrm>
          <a:off x="776536" y="1412776"/>
          <a:ext cx="6462464" cy="333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П10. </a:t>
            </a:r>
            <a:r>
              <a:rPr lang="sr-Cyrl-RS" i="1" dirty="0">
                <a:solidFill>
                  <a:srgbClr val="FF9900"/>
                </a:solidFill>
              </a:rPr>
              <a:t>Да ли сте у досадашњој сарадњи пружали финансијску и/или материјалну помоћ школама и/или ученицима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29 % испитаника одговорило је потврдно.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A5A18437-AE4C-4EC1-8153-012775EFA0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478337425"/>
              </p:ext>
            </p:extLst>
          </p:nvPr>
        </p:nvGraphicFramePr>
        <p:xfrm>
          <a:off x="704528" y="1412776"/>
          <a:ext cx="6624736" cy="333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i="1" dirty="0">
                <a:solidFill>
                  <a:srgbClr val="FF9900"/>
                </a:solidFill>
              </a:rPr>
              <a:t>Који вид помоћи сте давали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sr-Cyrl-RS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Надокнаду путних трошкова највећи број испитаника  наводи као најчешће реализовану врсту помоћи .   </a:t>
            </a:r>
            <a:endParaRPr lang="en-US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DCE829C0-8715-44BF-85F9-C6BFAEE122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55951591"/>
              </p:ext>
            </p:extLst>
          </p:nvPr>
        </p:nvGraphicFramePr>
        <p:xfrm>
          <a:off x="704528" y="1052736"/>
          <a:ext cx="6561142" cy="369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П11. </a:t>
            </a:r>
            <a:r>
              <a:rPr lang="sr-Cyrl-RS" i="1" dirty="0">
                <a:solidFill>
                  <a:srgbClr val="FF9900"/>
                </a:solidFill>
              </a:rPr>
              <a:t>Уколико до сада нисте сарађивали са неком средњом стручном школом , да ли постоји могућност да у наредном периоду остварите неки вид сарадње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Само 27 % испитаника одговорило је да постоји могућност потенцијалне сарадње са средњим стручним школама у блиској будућности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16677452-093E-4897-9312-C25107CC7C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066108607"/>
              </p:ext>
            </p:extLst>
          </p:nvPr>
        </p:nvGraphicFramePr>
        <p:xfrm>
          <a:off x="776536" y="1268760"/>
          <a:ext cx="6462464" cy="34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П12. </a:t>
            </a:r>
            <a:r>
              <a:rPr lang="sr-Cyrl-RS" i="1" dirty="0">
                <a:solidFill>
                  <a:srgbClr val="FF9900"/>
                </a:solidFill>
              </a:rPr>
              <a:t>Да ли су потребна подстицајна средства за поспешивање сарадње Вашег привредног друштва са школом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Већина испитаника , њих 79 % , наводи да су за сарадњу потребна подстицајна средства.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213B11AC-254D-4C1D-99E0-26DA33410F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073186904"/>
              </p:ext>
            </p:extLst>
          </p:nvPr>
        </p:nvGraphicFramePr>
        <p:xfrm>
          <a:off x="920552" y="1256831"/>
          <a:ext cx="6462464" cy="34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П13. </a:t>
            </a:r>
            <a:r>
              <a:rPr lang="sr-Cyrl-RS" i="1" dirty="0">
                <a:solidFill>
                  <a:srgbClr val="FF9900"/>
                </a:solidFill>
              </a:rPr>
              <a:t>Да ли сте спремни да улажете део сопствених средстава у профилисање Вама потребних кадрова кроз модел дуалног образовања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Спремност за улагање сопствених средстава за профилисање потребних кадрова изразило је само 19 % испитаника .   </a:t>
            </a:r>
            <a:endParaRPr lang="en-US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26B32450-CA21-4001-9645-B26918084A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224035086"/>
              </p:ext>
            </p:extLst>
          </p:nvPr>
        </p:nvGraphicFramePr>
        <p:xfrm>
          <a:off x="776536" y="1340768"/>
          <a:ext cx="6462464" cy="340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2000" contrast="18000"/>
          </a:blip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80592" y="1196752"/>
            <a:ext cx="547260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r-Cyrl-RS" i="1" dirty="0"/>
          </a:p>
          <a:p>
            <a:r>
              <a:rPr lang="sr-Cyrl-RS" sz="2800" b="1" dirty="0">
                <a:solidFill>
                  <a:srgbClr val="FF9900"/>
                </a:solidFill>
              </a:rPr>
              <a:t>Садржај</a:t>
            </a:r>
          </a:p>
          <a:p>
            <a:endParaRPr lang="sr-Cyrl-RS" i="1" dirty="0"/>
          </a:p>
          <a:p>
            <a:pPr>
              <a:buFont typeface="Wingdings" pitchFamily="2" charset="2"/>
              <a:buChar char="Ø"/>
            </a:pPr>
            <a:r>
              <a:rPr lang="sr-Cyrl-RS" i="1" dirty="0">
                <a:solidFill>
                  <a:srgbClr val="FF9900"/>
                </a:solidFill>
              </a:rPr>
              <a:t>Увод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Cyrl-RS" i="1" dirty="0">
                <a:solidFill>
                  <a:srgbClr val="FF9900"/>
                </a:solidFill>
              </a:rPr>
              <a:t>Методологија</a:t>
            </a:r>
          </a:p>
          <a:p>
            <a:endParaRPr lang="sr-Latn-ME" i="1" dirty="0">
              <a:solidFill>
                <a:srgbClr val="FF99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Cyrl-RS" i="1" dirty="0">
                <a:solidFill>
                  <a:srgbClr val="FF9900"/>
                </a:solidFill>
              </a:rPr>
              <a:t>Главни налази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Cyrl-RS" i="1" dirty="0">
                <a:solidFill>
                  <a:srgbClr val="FF9900"/>
                </a:solidFill>
              </a:rPr>
              <a:t>Закључци</a:t>
            </a:r>
            <a:endParaRPr lang="en-US" i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П14.</a:t>
            </a:r>
            <a:r>
              <a:rPr lang="sr-Cyrl-RS" dirty="0">
                <a:solidFill>
                  <a:srgbClr val="FF9900"/>
                </a:solidFill>
              </a:rPr>
              <a:t> </a:t>
            </a:r>
            <a:r>
              <a:rPr lang="sr-Cyrl-RS" i="1" dirty="0">
                <a:solidFill>
                  <a:srgbClr val="FF9900"/>
                </a:solidFill>
              </a:rPr>
              <a:t>Да ли располажете са довољно информација о концепту дуалног образовања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37 % испитаника упознато је са концептом дуалног образовања , док је за 63 %  испитаника дуално образовање и даље непознаница.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66337CB5-E8FD-4175-9A9A-1F8F31D4E3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739140635"/>
              </p:ext>
            </p:extLst>
          </p:nvPr>
        </p:nvGraphicFramePr>
        <p:xfrm>
          <a:off x="776536" y="1268760"/>
          <a:ext cx="6462464" cy="34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П15. </a:t>
            </a:r>
            <a:r>
              <a:rPr lang="sr-Cyrl-RS" i="1" dirty="0">
                <a:solidFill>
                  <a:srgbClr val="FF9900"/>
                </a:solidFill>
              </a:rPr>
              <a:t>За којим занимањима имате потребу , а не школује се довољно кадрова за њих?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Највећа потражња код наших испитаника постоји за економским техничарима, заваривачима и механичарима.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7AA01AF0-F2BB-4E09-9C76-52A26CD715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629331118"/>
              </p:ext>
            </p:extLst>
          </p:nvPr>
        </p:nvGraphicFramePr>
        <p:xfrm>
          <a:off x="776536" y="1340768"/>
          <a:ext cx="6462464" cy="340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П16. </a:t>
            </a:r>
            <a:r>
              <a:rPr lang="sr-Cyrl-RS" i="1" dirty="0">
                <a:solidFill>
                  <a:srgbClr val="FF9900"/>
                </a:solidFill>
              </a:rPr>
              <a:t>За која занимања , По Вашем мишљењу , не треба више школовати кадрове , јер их има довољно у понуди на тржишту рада?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Као суфицитарна занимања 27 % испитаника наводи трговце , а 11 % правнике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7FA5EF09-FDC9-442A-9628-51E92D3C0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336876292"/>
              </p:ext>
            </p:extLst>
          </p:nvPr>
        </p:nvGraphicFramePr>
        <p:xfrm>
          <a:off x="776536" y="1268760"/>
          <a:ext cx="6462464" cy="34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П17. </a:t>
            </a:r>
            <a:r>
              <a:rPr lang="sr-Cyrl-RS" i="1" dirty="0">
                <a:solidFill>
                  <a:srgbClr val="FF9900"/>
                </a:solidFill>
              </a:rPr>
              <a:t>Колико сте укупно имали запослених на дан 31.12.2016. године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27 % испитаника наводи да је у њиховом привредном друштву на дан 31.12.2016.године било запослено више од 15 радника.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D51BBE1C-F459-4F8D-82BB-D1F254D5FE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796677768"/>
              </p:ext>
            </p:extLst>
          </p:nvPr>
        </p:nvGraphicFramePr>
        <p:xfrm>
          <a:off x="776536" y="1412776"/>
          <a:ext cx="7367339" cy="333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П18. </a:t>
            </a:r>
            <a:r>
              <a:rPr lang="sr-Cyrl-RS" i="1" dirty="0">
                <a:solidFill>
                  <a:srgbClr val="FF9900"/>
                </a:solidFill>
              </a:rPr>
              <a:t>Колико планирате да ћете имати запослених на дан 31.12.2017. године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27 % испитаника наводи да ће број запослених у њиховом привредном друштву на дан 31.12.2017.године бити већи од 15 радника.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658BA62F-E140-4C4F-8FE2-0B0F230FF5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059379326"/>
              </p:ext>
            </p:extLst>
          </p:nvPr>
        </p:nvGraphicFramePr>
        <p:xfrm>
          <a:off x="776536" y="1052736"/>
          <a:ext cx="6462464" cy="369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П19. </a:t>
            </a:r>
            <a:r>
              <a:rPr lang="sr-Cyrl-RS" i="1" dirty="0">
                <a:solidFill>
                  <a:srgbClr val="FF9900"/>
                </a:solidFill>
              </a:rPr>
              <a:t>Колико лица ће напустити предузеће током 2018. године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19 % испитаника наводи да ће њихово привредно друштво током 2018.године напустити један радник, а 18 % испитаника је дало одговор да је ће њихово предузеће напустити 2 радника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46CCB51-300D-4813-AAD9-5C8058E21A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5214033"/>
              </p:ext>
            </p:extLst>
          </p:nvPr>
        </p:nvGraphicFramePr>
        <p:xfrm>
          <a:off x="704528" y="1052736"/>
          <a:ext cx="6534472" cy="369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П20. </a:t>
            </a:r>
            <a:r>
              <a:rPr lang="sr-Cyrl-RS" i="1" dirty="0">
                <a:solidFill>
                  <a:srgbClr val="FF9900"/>
                </a:solidFill>
              </a:rPr>
              <a:t>Колико планирате да запослите лица у 2018. години?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40 % испитаника нема сазнање о броју лица која ће бити запослена у њиховом привредном друштву у току 2018.године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2C563462-E2E2-4088-B15D-555422703C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143867506"/>
              </p:ext>
            </p:extLst>
          </p:nvPr>
        </p:nvGraphicFramePr>
        <p:xfrm>
          <a:off x="704528" y="1052736"/>
          <a:ext cx="6534472" cy="369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П21.</a:t>
            </a:r>
            <a:r>
              <a:rPr lang="sr-Cyrl-RS" dirty="0">
                <a:solidFill>
                  <a:srgbClr val="FF9900"/>
                </a:solidFill>
              </a:rPr>
              <a:t> </a:t>
            </a:r>
            <a:r>
              <a:rPr lang="sr-Cyrl-RS" i="1" dirty="0">
                <a:solidFill>
                  <a:srgbClr val="FF9900"/>
                </a:solidFill>
              </a:rPr>
              <a:t>Колико особа са инвалидитетом је било запослено у Вашој компанији на дан 31.12.2016.године?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Резултати истраживања показују да у наведеном периоду није било запослених особа са инвалидитетом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6A95561B-A4C0-4F62-9B02-146F7DA5D3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569839524"/>
              </p:ext>
            </p:extLst>
          </p:nvPr>
        </p:nvGraphicFramePr>
        <p:xfrm>
          <a:off x="776536" y="1124744"/>
          <a:ext cx="6462464" cy="3622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П22.</a:t>
            </a:r>
            <a:r>
              <a:rPr lang="sr-Cyrl-RS" dirty="0">
                <a:solidFill>
                  <a:srgbClr val="FF9900"/>
                </a:solidFill>
              </a:rPr>
              <a:t> </a:t>
            </a:r>
            <a:r>
              <a:rPr lang="sr-Cyrl-RS" i="1" dirty="0">
                <a:solidFill>
                  <a:srgbClr val="FF9900"/>
                </a:solidFill>
              </a:rPr>
              <a:t>Колико нових особа са инвалидитетом планирате да запослите у 2018.години од укупно планираних новозапослених за исту годину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Испитаници су одговорили да у току 2018.године у њиховим предузећима није планирано запошљавање особа са инвалидитетом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E056A661-9FA5-40AC-847B-9053F8880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43870372"/>
              </p:ext>
            </p:extLst>
          </p:nvPr>
        </p:nvGraphicFramePr>
        <p:xfrm>
          <a:off x="776536" y="1340768"/>
          <a:ext cx="6462464" cy="3402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П23. </a:t>
            </a:r>
            <a:r>
              <a:rPr lang="sr-Cyrl-RS" i="1" dirty="0">
                <a:solidFill>
                  <a:srgbClr val="FF9900"/>
                </a:solidFill>
              </a:rPr>
              <a:t>Да ли сте имали проблема са недостатком радне снаге приликом попуњавања слободних радних места у 2017.години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i="1" dirty="0"/>
          </a:p>
          <a:p>
            <a:r>
              <a:rPr lang="sr-Cyrl-RS" b="1" i="1" dirty="0">
                <a:solidFill>
                  <a:srgbClr val="FF9900"/>
                </a:solidFill>
              </a:rPr>
              <a:t>78 % испитаника наводи да није постојао проблем приликом попуњавања слободних радних места у 2017.години 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E9A87212-6996-4247-9648-404BEB5ED4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926118850"/>
              </p:ext>
            </p:extLst>
          </p:nvPr>
        </p:nvGraphicFramePr>
        <p:xfrm>
          <a:off x="776536" y="1412776"/>
          <a:ext cx="6462464" cy="333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2000" contrast="18000"/>
          </a:blip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23843" y="1198060"/>
            <a:ext cx="676875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r-Cyrl-RS" i="1" dirty="0"/>
          </a:p>
          <a:p>
            <a:r>
              <a:rPr lang="sr-Cyrl-RS" sz="2800" b="1" dirty="0">
                <a:solidFill>
                  <a:srgbClr val="FF9900"/>
                </a:solidFill>
              </a:rPr>
              <a:t>Увод</a:t>
            </a:r>
          </a:p>
          <a:p>
            <a:endParaRPr lang="sr-Cyrl-RS" i="1" dirty="0"/>
          </a:p>
          <a:p>
            <a:r>
              <a:rPr lang="sr-Cyrl-RS" i="1" dirty="0">
                <a:solidFill>
                  <a:srgbClr val="FF9900"/>
                </a:solidFill>
              </a:rPr>
              <a:t>Дуално образовање представља део система средњег образовања у коме се кроз сарадњу школе и привредних субјеката , ученици припремају и усавршавају своја знања и вештине како би били усклађени са захтевима тржишта рада. 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Циљ истраживања је да се утврди постојећи степен сарадње између привредних друштава и средњих стручних школа на територији града Сомбора и да се дефинишу чиниоци који би  довели до развоја и унапређења ове сарадње.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sr-Cyrl-RS" i="1" dirty="0">
              <a:solidFill>
                <a:srgbClr val="FF9900"/>
              </a:solidFill>
            </a:endParaRPr>
          </a:p>
          <a:p>
            <a:endParaRPr lang="en-US" i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П24. </a:t>
            </a:r>
            <a:r>
              <a:rPr lang="sr-Cyrl-RS" i="1" dirty="0">
                <a:solidFill>
                  <a:srgbClr val="FF9900"/>
                </a:solidFill>
              </a:rPr>
              <a:t>Наведите занимања за која сте имали потешкоће да нађете на тржишту рада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Међу дефицитарним занимањима на територији града Сомбора истичу се књиговође , пекари и руковаоци машинама.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A04A57B5-2D33-4B0E-BA0E-3603D65DE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189010053"/>
              </p:ext>
            </p:extLst>
          </p:nvPr>
        </p:nvGraphicFramePr>
        <p:xfrm>
          <a:off x="776536" y="1196752"/>
          <a:ext cx="6462464" cy="3550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П25. </a:t>
            </a:r>
            <a:r>
              <a:rPr lang="sr-Cyrl-RS" i="1" dirty="0">
                <a:solidFill>
                  <a:srgbClr val="FF9900"/>
                </a:solidFill>
              </a:rPr>
              <a:t>Разлози незадовољених потреба за радницима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/>
          </a:p>
          <a:p>
            <a:r>
              <a:rPr lang="sr-Cyrl-RS" b="1" i="1" dirty="0">
                <a:solidFill>
                  <a:srgbClr val="FF9900"/>
                </a:solidFill>
              </a:rPr>
              <a:t>Као разлоге незадовољених потреба за радницима 13 % испитаника наводи недостатак знања и вештина, 11 % дефицитарно занимање , 10 % незадовољавајуће услове рада, док 9% и9спитаника наводи недостатак искуства.   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83768C89-F71F-4211-8063-C763D85509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742807145"/>
              </p:ext>
            </p:extLst>
          </p:nvPr>
        </p:nvGraphicFramePr>
        <p:xfrm>
          <a:off x="776536" y="1412776"/>
          <a:ext cx="7334001" cy="333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2000" contrast="18000"/>
          </a:blip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80592" y="1196752"/>
            <a:ext cx="54726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r-Cyrl-RS" i="1" dirty="0"/>
          </a:p>
          <a:p>
            <a:endParaRPr lang="sr-Cyrl-RS" sz="2800" b="1" dirty="0"/>
          </a:p>
          <a:p>
            <a:endParaRPr lang="sr-Cyrl-RS" sz="2800" b="1" dirty="0"/>
          </a:p>
          <a:p>
            <a:endParaRPr lang="sr-Cyrl-RS" sz="2800" b="1" dirty="0"/>
          </a:p>
          <a:p>
            <a:r>
              <a:rPr lang="sr-Cyrl-RS" sz="2800" b="1" i="1" dirty="0">
                <a:solidFill>
                  <a:srgbClr val="FF9900"/>
                </a:solidFill>
              </a:rPr>
              <a:t>                   </a:t>
            </a:r>
            <a:r>
              <a:rPr lang="sr-Cyrl-RS" sz="3600" i="1" dirty="0">
                <a:solidFill>
                  <a:srgbClr val="FF9900"/>
                </a:solidFill>
              </a:rPr>
              <a:t>ЗАКЉУЧЦИ</a:t>
            </a:r>
          </a:p>
          <a:p>
            <a:endParaRPr lang="sr-Cyrl-RS" i="1" dirty="0"/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64568" y="980728"/>
            <a:ext cx="70822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b="1" dirty="0">
                <a:solidFill>
                  <a:srgbClr val="FF9900"/>
                </a:solidFill>
              </a:rPr>
              <a:t>Закључци</a:t>
            </a:r>
          </a:p>
          <a:p>
            <a:endParaRPr lang="sr-Cyrl-RS" sz="2800" b="1" dirty="0"/>
          </a:p>
          <a:p>
            <a:r>
              <a:rPr lang="sr-Cyrl-RS" i="1" dirty="0">
                <a:solidFill>
                  <a:srgbClr val="FF9900"/>
                </a:solidFill>
              </a:rPr>
              <a:t>Резултати истраживања показују да међу привредним субјектима не постоји довољно разумевање концепта дуалног образовања .</a:t>
            </a:r>
            <a:r>
              <a:rPr lang="sr-Cyrl-RS" i="1" dirty="0"/>
              <a:t> 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Спремност за улагање сопствених средстава за профилисање потребних кадрова изразило је само 19 % испитаника .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Већина испитаника , њих 79 % , наводи потребу за подстицајима који би поспешили сарадњу са средњим стручним школама. 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Сарадњу са стручним средњим школама оставрило је само 40 % испитаника , најчешће  кроз спроведену стручну праксу .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Охрабрује податак да 40 % испитаника наводи да остварена сарадња са школама траје дуже од 5 година и да у њиховим предузећима постоји особа задужена за обуку ученика , као и план и програм по коме се обука спроводи.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Дугорочна сарадња привредних друштава и школа чешће доводи до могућности запослења ученика након завршене школе.</a:t>
            </a:r>
            <a:endParaRPr lang="en-US" i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20552" y="980728"/>
            <a:ext cx="722626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i="1" dirty="0">
                <a:solidFill>
                  <a:srgbClr val="FF9900"/>
                </a:solidFill>
              </a:rPr>
              <a:t>Наши испитаници као дефицитарна занимања на територији града Сомбора наводе књиговође, пекаре и руковаоце машинама.</a:t>
            </a:r>
          </a:p>
          <a:p>
            <a:r>
              <a:rPr lang="sr-Cyrl-RS" i="1" dirty="0">
                <a:solidFill>
                  <a:srgbClr val="FF9900"/>
                </a:solidFill>
              </a:rPr>
              <a:t>Главне разлоге незадовољене потребе за запосленима 13% испитаника види у недостатку знања и вештина , 11 % испитаника наводи дефицитарност занимања , а 10 % испитаника сматра да су незадовољавајући услови рада од пресудног значаја.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r>
              <a:rPr lang="sr-Cyrl-RS" b="1" dirty="0">
                <a:solidFill>
                  <a:srgbClr val="FF9900"/>
                </a:solidFill>
              </a:rPr>
              <a:t>Сходно наведеном препоручено је:</a:t>
            </a:r>
          </a:p>
          <a:p>
            <a:endParaRPr lang="sr-Cyrl-RS" dirty="0">
              <a:solidFill>
                <a:srgbClr val="FF99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sr-Cyrl-RS" dirty="0">
                <a:solidFill>
                  <a:srgbClr val="FF9900"/>
                </a:solidFill>
              </a:rPr>
              <a:t> </a:t>
            </a:r>
            <a:r>
              <a:rPr lang="sr-Cyrl-RS" i="1" dirty="0">
                <a:solidFill>
                  <a:srgbClr val="FF9900"/>
                </a:solidFill>
              </a:rPr>
              <a:t>Више углагати у подстицајна средства за поспешивање сарадње између средњих стручних школа и привредних друштава ;</a:t>
            </a:r>
          </a:p>
          <a:p>
            <a:pPr>
              <a:buFont typeface="Wingdings" pitchFamily="2" charset="2"/>
              <a:buChar char="Ø"/>
            </a:pPr>
            <a:r>
              <a:rPr lang="sr-Cyrl-RS" i="1" dirty="0">
                <a:solidFill>
                  <a:srgbClr val="FF9900"/>
                </a:solidFill>
              </a:rPr>
              <a:t> Медијске кампање и едукације које би допринеле развоју свести о значају концепта дуалног образовања;</a:t>
            </a:r>
          </a:p>
          <a:p>
            <a:pPr>
              <a:buFont typeface="Wingdings" pitchFamily="2" charset="2"/>
              <a:buChar char="Ø"/>
            </a:pPr>
            <a:r>
              <a:rPr lang="sr-Cyrl-RS" i="1" dirty="0">
                <a:solidFill>
                  <a:srgbClr val="FF9900"/>
                </a:solidFill>
              </a:rPr>
              <a:t> Указати на предности које привредна друштва добијају улагањем у профилисање неопходних кадрова ;</a:t>
            </a:r>
          </a:p>
          <a:p>
            <a:endParaRPr lang="sr-Cyrl-RS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sr-Cyrl-RS" i="1" dirty="0">
              <a:solidFill>
                <a:srgbClr val="FF9900"/>
              </a:solidFill>
            </a:endParaRPr>
          </a:p>
          <a:p>
            <a:endParaRPr lang="en-US" i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victus unutrasnja 2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8092" y="0"/>
            <a:ext cx="9697986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9C60496-F0C7-4E6C-B67F-4E5991E07763}"/>
              </a:ext>
            </a:extLst>
          </p:cNvPr>
          <p:cNvSpPr txBox="1"/>
          <p:nvPr/>
        </p:nvSpPr>
        <p:spPr>
          <a:xfrm>
            <a:off x="1712640" y="2492896"/>
            <a:ext cx="7416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dirty="0"/>
              <a:t>ХВАЛА ВАМ НА ПАЖЊИ!</a:t>
            </a:r>
            <a:endParaRPr lang="sr-Latn-RS" sz="4400" dirty="0"/>
          </a:p>
        </p:txBody>
      </p:sp>
    </p:spTree>
    <p:extLst>
      <p:ext uri="{BB962C8B-B14F-4D97-AF65-F5344CB8AC3E}">
        <p14:creationId xmlns:p14="http://schemas.microsoft.com/office/powerpoint/2010/main" xmlns="" val="20101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2000" contrast="18000"/>
          </a:blip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36576" y="981885"/>
            <a:ext cx="547260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r-Cyrl-RS" i="1" dirty="0"/>
          </a:p>
          <a:p>
            <a:r>
              <a:rPr lang="sr-Cyrl-RS" sz="2800" b="1" dirty="0">
                <a:solidFill>
                  <a:srgbClr val="FF9900"/>
                </a:solidFill>
              </a:rPr>
              <a:t>Методологија</a:t>
            </a:r>
          </a:p>
          <a:p>
            <a:endParaRPr lang="sr-Cyrl-RS" i="1" dirty="0"/>
          </a:p>
          <a:p>
            <a:r>
              <a:rPr lang="sr-Cyrl-RS" i="1" dirty="0">
                <a:solidFill>
                  <a:srgbClr val="FF9900"/>
                </a:solidFill>
              </a:rPr>
              <a:t>Узорак : Случајан репрезентативан узорак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Тип истраживања: Квантитативно истраживање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Метод/техника : Телефонски интервју ; </a:t>
            </a:r>
            <a:endParaRPr lang="en-US" i="1" dirty="0">
              <a:solidFill>
                <a:srgbClr val="FF9900"/>
              </a:solidFill>
            </a:endParaRPr>
          </a:p>
          <a:p>
            <a:r>
              <a:rPr lang="en-US" i="1" dirty="0">
                <a:solidFill>
                  <a:srgbClr val="FF9900"/>
                </a:solidFill>
              </a:rPr>
              <a:t>CAТI (Computer Assisted Telephone Interviewing) </a:t>
            </a:r>
            <a:r>
              <a:rPr lang="en-US" i="1" dirty="0" err="1">
                <a:solidFill>
                  <a:srgbClr val="FF9900"/>
                </a:solidFill>
              </a:rPr>
              <a:t>техника</a:t>
            </a:r>
            <a:r>
              <a:rPr lang="en-US" i="1" dirty="0">
                <a:solidFill>
                  <a:srgbClr val="FF9900"/>
                </a:solidFill>
              </a:rPr>
              <a:t> </a:t>
            </a:r>
            <a:r>
              <a:rPr lang="sr-Cyrl-RS" i="1" dirty="0">
                <a:solidFill>
                  <a:srgbClr val="FF9900"/>
                </a:solidFill>
              </a:rPr>
              <a:t>;</a:t>
            </a:r>
          </a:p>
          <a:p>
            <a:endParaRPr lang="sr-Cyrl-RS" i="1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Територија: Град Сомбор</a:t>
            </a:r>
          </a:p>
          <a:p>
            <a:endParaRPr lang="sr-Latn-ME" i="1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Упитник: Структурисани упитник</a:t>
            </a:r>
            <a:endParaRPr lang="sr-Latn-ME" i="1" dirty="0">
              <a:solidFill>
                <a:srgbClr val="FF9900"/>
              </a:solidFill>
            </a:endParaRPr>
          </a:p>
          <a:p>
            <a:pPr>
              <a:buFont typeface="Arial" pitchFamily="34" charset="0"/>
              <a:buChar char="•"/>
            </a:pPr>
            <a:endParaRPr lang="sr-Cyrl-RS" i="1" dirty="0">
              <a:solidFill>
                <a:srgbClr val="FF9900"/>
              </a:solidFill>
            </a:endParaRPr>
          </a:p>
          <a:p>
            <a:r>
              <a:rPr lang="sr-Cyrl-RS" i="1" dirty="0">
                <a:solidFill>
                  <a:srgbClr val="FF9900"/>
                </a:solidFill>
              </a:rPr>
              <a:t>Период: Децембар 2017/Јануар 2018</a:t>
            </a:r>
            <a:endParaRPr lang="en-US" i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pic>
        <p:nvPicPr>
          <p:cNvPr id="26626" name="Picture 2" descr="C:\Users\SOFIJA\Desktop\sombor02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-12000" contrast="18000"/>
          </a:blip>
          <a:srcRect/>
          <a:stretch>
            <a:fillRect/>
          </a:stretch>
        </p:blipFill>
        <p:spPr bwMode="auto">
          <a:xfrm>
            <a:off x="967096" y="836712"/>
            <a:ext cx="7082247" cy="49685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80592" y="1196752"/>
            <a:ext cx="547260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r-Cyrl-RS" i="1" dirty="0"/>
          </a:p>
          <a:p>
            <a:endParaRPr lang="sr-Cyrl-RS" sz="2800" b="1" dirty="0"/>
          </a:p>
          <a:p>
            <a:endParaRPr lang="sr-Cyrl-RS" sz="2800" b="1" dirty="0"/>
          </a:p>
          <a:p>
            <a:endParaRPr lang="sr-Cyrl-RS" sz="2800" b="1" dirty="0"/>
          </a:p>
          <a:p>
            <a:r>
              <a:rPr lang="sr-Cyrl-RS" sz="2800" b="1" i="1" dirty="0">
                <a:solidFill>
                  <a:srgbClr val="FF9900"/>
                </a:solidFill>
              </a:rPr>
              <a:t>                   </a:t>
            </a:r>
            <a:r>
              <a:rPr lang="sr-Cyrl-RS" sz="3600" i="1" dirty="0">
                <a:solidFill>
                  <a:srgbClr val="FF9900"/>
                </a:solidFill>
              </a:rPr>
              <a:t>ГЛАВНИ НАЛАЗИ</a:t>
            </a:r>
          </a:p>
          <a:p>
            <a:endParaRPr lang="sr-Cyrl-RS" i="1" dirty="0"/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7462F5D8-BF3A-487C-A5C9-A89B74C8E2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08592943"/>
              </p:ext>
            </p:extLst>
          </p:nvPr>
        </p:nvGraphicFramePr>
        <p:xfrm>
          <a:off x="848544" y="1484784"/>
          <a:ext cx="639045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П01.</a:t>
            </a:r>
            <a:r>
              <a:rPr lang="sr-Cyrl-RS" dirty="0"/>
              <a:t> </a:t>
            </a:r>
            <a:r>
              <a:rPr lang="sr-Cyrl-RS" i="1" dirty="0">
                <a:solidFill>
                  <a:srgbClr val="FF9900"/>
                </a:solidFill>
              </a:rPr>
              <a:t>Да ли је Ваше привредно друштво, до сада, остварило сарадњу са неком средњном стручном школом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b="1" i="1" dirty="0">
              <a:solidFill>
                <a:srgbClr val="FF9900"/>
              </a:solidFill>
            </a:endParaRPr>
          </a:p>
          <a:p>
            <a:r>
              <a:rPr lang="sr-Cyrl-RS" b="1" i="1" dirty="0">
                <a:solidFill>
                  <a:srgbClr val="FF9900"/>
                </a:solidFill>
              </a:rPr>
              <a:t>60 % испитаника одговорило је да њихово привредно друштво није , до сада , имало сарадњу са неком од средњих стручних школа , док је ову врсту сарадње потврдило 40 % испитаника.</a:t>
            </a:r>
            <a:endParaRPr lang="en-US" b="1" i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П02. </a:t>
            </a:r>
            <a:r>
              <a:rPr lang="sr-Cyrl-RS" i="1" dirty="0">
                <a:solidFill>
                  <a:srgbClr val="FF9900"/>
                </a:solidFill>
              </a:rPr>
              <a:t>Уколико сарадња постоји , како се она одвија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i="1" dirty="0"/>
          </a:p>
          <a:p>
            <a:r>
              <a:rPr lang="sr-Cyrl-RS" b="1" i="1" dirty="0">
                <a:solidFill>
                  <a:srgbClr val="FF9900"/>
                </a:solidFill>
              </a:rPr>
              <a:t>Привредна друштва, у којима постоји сарадња са средњим стручним школама , наводе стручну праксу као главни вид сарадње.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455870E4-2F9E-4C1A-9B34-E8E5EF3EC9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29940935"/>
              </p:ext>
            </p:extLst>
          </p:nvPr>
        </p:nvGraphicFramePr>
        <p:xfrm>
          <a:off x="776536" y="1052736"/>
          <a:ext cx="646246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П03. </a:t>
            </a:r>
            <a:r>
              <a:rPr lang="sr-Cyrl-RS" i="1" dirty="0">
                <a:solidFill>
                  <a:srgbClr val="FF9900"/>
                </a:solidFill>
              </a:rPr>
              <a:t>Уколико у Вашем привредном друштву постоји стручна пракса, колико дуго имате сарадњу са школом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i="1" dirty="0"/>
          </a:p>
          <a:p>
            <a:r>
              <a:rPr lang="sr-Cyrl-RS" b="1" i="1" dirty="0">
                <a:solidFill>
                  <a:srgbClr val="FF9900"/>
                </a:solidFill>
              </a:rPr>
              <a:t>40 % испитаника наводи да сарадња са школом траје дуже од 5 година.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26B437AF-4AA9-4FE9-B854-9AEF961EA9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583686378"/>
              </p:ext>
            </p:extLst>
          </p:nvPr>
        </p:nvGraphicFramePr>
        <p:xfrm>
          <a:off x="776536" y="1268760"/>
          <a:ext cx="63367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victus unutrasnja 2017 -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236" y="0"/>
            <a:ext cx="972176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2520" y="4766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FF9900"/>
                </a:solidFill>
              </a:rPr>
              <a:t>П04. </a:t>
            </a:r>
            <a:r>
              <a:rPr lang="sr-Cyrl-RS" i="1" dirty="0">
                <a:solidFill>
                  <a:srgbClr val="FF9900"/>
                </a:solidFill>
              </a:rPr>
              <a:t>За које занимање реализујете стручну праксу у Вашем привредном друштву ? </a:t>
            </a:r>
            <a:endParaRPr lang="en-US" i="1" dirty="0">
              <a:solidFill>
                <a:srgbClr val="FF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6536" y="486916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i="1" dirty="0"/>
          </a:p>
          <a:p>
            <a:r>
              <a:rPr lang="sr-Cyrl-RS" b="1" i="1" dirty="0">
                <a:solidFill>
                  <a:srgbClr val="FF9900"/>
                </a:solidFill>
              </a:rPr>
              <a:t>Међу занимањима за која се организује стручна пракса највећи број испитаника навео је кнјговође, трговце и завариваче.</a:t>
            </a:r>
            <a:endParaRPr lang="en-US" b="1" i="1" dirty="0">
              <a:solidFill>
                <a:srgbClr val="FF9900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D7C59CF4-B93B-4D99-AC05-75D9D35113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850563310"/>
              </p:ext>
            </p:extLst>
          </p:nvPr>
        </p:nvGraphicFramePr>
        <p:xfrm>
          <a:off x="848544" y="1268760"/>
          <a:ext cx="7266756" cy="34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23773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643</TotalTime>
  <Words>1321</Words>
  <Application>Microsoft Office PowerPoint</Application>
  <PresentationFormat>A4 Paper (210x297 mm)</PresentationFormat>
  <Paragraphs>166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Marija Riznic</dc:creator>
  <cp:lastModifiedBy>mplac</cp:lastModifiedBy>
  <cp:revision>243</cp:revision>
  <dcterms:created xsi:type="dcterms:W3CDTF">2015-12-14T15:17:09Z</dcterms:created>
  <dcterms:modified xsi:type="dcterms:W3CDTF">2018-02-01T09:47:49Z</dcterms:modified>
</cp:coreProperties>
</file>