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3.xml" ContentType="application/vnd.openxmlformats-officedocument.drawingml.chart+xml"/>
  <Override PartName="/ppt/charts/chart4.xml" ContentType="application/vnd.openxmlformats-officedocument.drawingml.chart+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5.xml" ContentType="application/vnd.openxmlformats-officedocument.drawingml.chart+xml"/>
  <Override PartName="/ppt/charts/chart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8" r:id="rId1"/>
  </p:sldMasterIdLst>
  <p:sldIdLst>
    <p:sldId id="264" r:id="rId2"/>
    <p:sldId id="293" r:id="rId3"/>
    <p:sldId id="294" r:id="rId4"/>
    <p:sldId id="334" r:id="rId5"/>
    <p:sldId id="335" r:id="rId6"/>
    <p:sldId id="257" r:id="rId7"/>
    <p:sldId id="258" r:id="rId8"/>
    <p:sldId id="295" r:id="rId9"/>
    <p:sldId id="338" r:id="rId10"/>
    <p:sldId id="260" r:id="rId11"/>
    <p:sldId id="267" r:id="rId12"/>
    <p:sldId id="296" r:id="rId13"/>
    <p:sldId id="270" r:id="rId14"/>
    <p:sldId id="262" r:id="rId15"/>
    <p:sldId id="339" r:id="rId16"/>
    <p:sldId id="297" r:id="rId17"/>
    <p:sldId id="272" r:id="rId18"/>
    <p:sldId id="273" r:id="rId19"/>
    <p:sldId id="274" r:id="rId20"/>
    <p:sldId id="282" r:id="rId21"/>
    <p:sldId id="281" r:id="rId22"/>
    <p:sldId id="347" r:id="rId23"/>
    <p:sldId id="279" r:id="rId24"/>
    <p:sldId id="348" r:id="rId25"/>
    <p:sldId id="278" r:id="rId26"/>
    <p:sldId id="277" r:id="rId27"/>
    <p:sldId id="276" r:id="rId28"/>
    <p:sldId id="340" r:id="rId29"/>
    <p:sldId id="341" r:id="rId30"/>
    <p:sldId id="342" r:id="rId31"/>
    <p:sldId id="343" r:id="rId32"/>
    <p:sldId id="344" r:id="rId33"/>
    <p:sldId id="345" r:id="rId34"/>
    <p:sldId id="346" r:id="rId35"/>
    <p:sldId id="285" r:id="rId36"/>
    <p:sldId id="284" r:id="rId37"/>
    <p:sldId id="292" r:id="rId38"/>
  </p:sldIdLst>
  <p:sldSz cx="9144000" cy="6858000" type="screen4x3"/>
  <p:notesSz cx="6819900" cy="9918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rjana Knezevic" initials="MK [2]" lastIdx="2" clrIdx="0">
    <p:extLst>
      <p:ext uri="{19B8F6BF-5375-455C-9EA6-DF929625EA0E}">
        <p15:presenceInfo xmlns:p15="http://schemas.microsoft.com/office/powerpoint/2012/main" userId="S::Mirjana.Knezevic@skgo.org::6463789b-ecc1-4883-a416-af264ccb14d7" providerId="AD"/>
      </p:ext>
    </p:extLst>
  </p:cmAuthor>
  <p:cmAuthor id="2" name="Milena Radomirovic" initials="MR" lastIdx="41" clrIdx="1">
    <p:extLst>
      <p:ext uri="{19B8F6BF-5375-455C-9EA6-DF929625EA0E}">
        <p15:presenceInfo xmlns:p15="http://schemas.microsoft.com/office/powerpoint/2012/main" userId="S::Milena.Radomirovic@skgo.org::57de70e3-22e2-44bb-b6ab-2fc82a5ff1af" providerId="AD"/>
      </p:ext>
    </p:extLst>
  </p:cmAuthor>
  <p:cmAuthor id="3" name="Ivan Milivojevic" initials="IM" lastIdx="2" clrIdx="2">
    <p:extLst>
      <p:ext uri="{19B8F6BF-5375-455C-9EA6-DF929625EA0E}">
        <p15:presenceInfo xmlns:p15="http://schemas.microsoft.com/office/powerpoint/2012/main" userId="S::Ivan.Milivojevic@skgo.org::a2163fa8-579e-451d-8269-186d0d38edc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1" autoAdjust="0"/>
    <p:restoredTop sz="94690" autoAdjust="0"/>
  </p:normalViewPr>
  <p:slideViewPr>
    <p:cSldViewPr>
      <p:cViewPr varScale="1">
        <p:scale>
          <a:sx n="83" d="100"/>
          <a:sy n="83" d="100"/>
        </p:scale>
        <p:origin x="1454"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Users\sickalica\Documents\SKGO%20SWIS%20PRO%20UNOPS\Doumenti%20SKGO\SwissPRO%20za%20eksperte\Prilozi%202020\Prilog%2015%20-%20Model%20gradjanskog%20vodica%20kroz%20odluku%20o%20zavrsnom%20rac&#780;unu\Prilog%202%20-%20Tabele%20i%20grafici%20011019.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oleObject" Target="file:///\\Users\sickalica\Documents\SKGO%20SWIS%20PRO%20UNOPS\Doumenti%20SKGO\SwissPRO%20za%20eksperte\Prilozi%202020\Prilog%2015%20-%20Model%20gradjanskog%20vodica%20kroz%20odluku%20o%20zavrsnom%20rac&#780;unu\Prilog%202%20-%20Tabele%20i%20grafici%20011019.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Users\sickalica\Documents\SKGO%20SWIS%20PRO%20UNOPS\Doumenti%20SKGO\SwissPRO%20za%20eksperte\Prilozi%202020\Prilog%2015%20-%20Model%20gradjanskog%20vodica%20kroz%20odluku%20o%20zavrsnom%20rac&#780;unu\Prilog%202%20-%20Tabele%20i%20grafici%20011019.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Users\sickalica\Documents\SKGO%20SWIS%20PRO%20UNOPS\Doumenti%20SKGO\SwissPRO%20za%20eksperte\Prilozi%202020\Prilog%2015%20-%20Model%20gradjanskog%20vodica%20kroz%20odluku%20o%20zavrsnom%20rac&#780;unu\Prilog%202%20-%20Tabele%20i%20grafici%20011019.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Users\sickalica\Documents\SKGO%20SWIS%20PRO%20UNOPS\Doumenti%20SKGO\SwissPRO%20za%20eksperte\Prilozi%202020\Prilog%2015%20-%20Model%20gradjanskog%20vodica%20kroz%20odluku%20o%20zavrsnom%20rac&#780;unu\Prilog%202%20-%20Tabele%20i%20grafici%20011019.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Users\sickalica\Documents\SKGO%20SWIS%20PRO%20UNOPS\Doumenti%20SKGO\SwissPRO%20za%20eksperte\Prilozi%202020\Prilog%2015%20-%20Model%20gradjanskog%20vodica%20kroz%20odluku%20o%20zavrsnom%20rac&#780;unu\Prilog%202%20-%20Tabele%20i%20grafici%20011019.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r-Cyrl-RS" b="1"/>
              <a:t>Структура остварења прихода и примања</a:t>
            </a:r>
            <a:endParaRPr lang="en-US" b="1"/>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r-Latn-R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21452863076244899"/>
          <c:y val="0.33374488188976376"/>
          <c:w val="0.62846713498254947"/>
          <c:h val="0.5555376872008646"/>
        </c:manualLayout>
      </c:layout>
      <c:pie3DChart>
        <c:varyColors val="1"/>
        <c:ser>
          <c:idx val="0"/>
          <c:order val="0"/>
          <c:explosion val="13"/>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6EFF-A14B-A904-8D20FEBA8920}"/>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6EFF-A14B-A904-8D20FEBA8920}"/>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6EFF-A14B-A904-8D20FEBA8920}"/>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6EFF-A14B-A904-8D20FEBA8920}"/>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6EFF-A14B-A904-8D20FEBA8920}"/>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B-6EFF-A14B-A904-8D20FEBA8920}"/>
              </c:ext>
            </c:extLst>
          </c:dPt>
          <c:dLbls>
            <c:dLbl>
              <c:idx val="0"/>
              <c:layout>
                <c:manualLayout>
                  <c:x val="4.2935426600180368E-3"/>
                  <c:y val="-2.7461355565848385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6EFF-A14B-A904-8D20FEBA8920}"/>
                </c:ext>
              </c:extLst>
            </c:dLbl>
            <c:dLbl>
              <c:idx val="2"/>
              <c:layout>
                <c:manualLayout>
                  <c:x val="4.2949015040300242E-2"/>
                  <c:y val="-1.4606515362050331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6EFF-A14B-A904-8D20FEBA8920}"/>
                </c:ext>
              </c:extLst>
            </c:dLbl>
            <c:dLbl>
              <c:idx val="4"/>
              <c:layout>
                <c:manualLayout>
                  <c:x val="-9.9624980475371841E-2"/>
                  <c:y val="1.3032653792967606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6EFF-A14B-A904-8D20FEBA8920}"/>
                </c:ext>
              </c:extLst>
            </c:dLbl>
            <c:dLbl>
              <c:idx val="5"/>
              <c:layout>
                <c:manualLayout>
                  <c:x val="0.17562742193998648"/>
                  <c:y val="-4.3491635051586416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6EFF-A14B-A904-8D20FEBA8920}"/>
                </c:ext>
              </c:extLst>
            </c:dLbl>
            <c:spPr>
              <a:solidFill>
                <a:sysClr val="window" lastClr="FFFFFF"/>
              </a:solidFill>
              <a:ln w="12700">
                <a:solidFill>
                  <a:sysClr val="windowText" lastClr="000000">
                    <a:lumMod val="50000"/>
                    <a:lumOff val="50000"/>
                  </a:sysClr>
                </a:solid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dk1">
                        <a:lumMod val="65000"/>
                        <a:lumOff val="35000"/>
                      </a:schemeClr>
                    </a:solidFill>
                    <a:latin typeface="+mn-lt"/>
                    <a:ea typeface="+mn-ea"/>
                    <a:cs typeface="+mn-cs"/>
                  </a:defRPr>
                </a:pPr>
                <a:endParaRPr lang="sr-Latn-RS"/>
              </a:p>
            </c:txPr>
            <c:dLblPos val="bestFit"/>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'Приходи и примања'!$C$6:$C$11</c:f>
              <c:strCache>
                <c:ptCount val="6"/>
                <c:pt idx="0">
                  <c:v>Порески приходи</c:v>
                </c:pt>
                <c:pt idx="1">
                  <c:v>трансфери</c:v>
                </c:pt>
                <c:pt idx="2">
                  <c:v>други приходи</c:v>
                </c:pt>
                <c:pt idx="3">
                  <c:v>примања од продаје нефинансијске имовине</c:v>
                </c:pt>
                <c:pt idx="4">
                  <c:v>примања од продаје финансијске имовине</c:v>
                </c:pt>
                <c:pt idx="5">
                  <c:v>меморандумске ставке </c:v>
                </c:pt>
              </c:strCache>
            </c:strRef>
          </c:cat>
          <c:val>
            <c:numRef>
              <c:f>'Приходи и примања'!$D$6:$D$11</c:f>
              <c:numCache>
                <c:formatCode>#,##0</c:formatCode>
                <c:ptCount val="6"/>
                <c:pt idx="0">
                  <c:v>1773775473</c:v>
                </c:pt>
                <c:pt idx="1">
                  <c:v>780079215</c:v>
                </c:pt>
                <c:pt idx="2">
                  <c:v>134911588</c:v>
                </c:pt>
                <c:pt idx="3">
                  <c:v>404288395</c:v>
                </c:pt>
                <c:pt idx="4">
                  <c:v>3319124</c:v>
                </c:pt>
                <c:pt idx="5">
                  <c:v>1625863</c:v>
                </c:pt>
              </c:numCache>
            </c:numRef>
          </c:val>
          <c:extLst>
            <c:ext xmlns:c16="http://schemas.microsoft.com/office/drawing/2014/chart" uri="{C3380CC4-5D6E-409C-BE32-E72D297353CC}">
              <c16:uniqueId val="{0000000C-6EFF-A14B-A904-8D20FEBA8920}"/>
            </c:ext>
          </c:extLst>
        </c:ser>
        <c:dLbls>
          <c:showLegendKey val="0"/>
          <c:showVal val="0"/>
          <c:showCatName val="0"/>
          <c:showSerName val="0"/>
          <c:showPercent val="0"/>
          <c:showBubbleSize val="0"/>
          <c:showLeaderLines val="0"/>
        </c:dLbls>
      </c:pie3D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r-Latn-R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'Приходи и примања'!$D$5</c:f>
              <c:strCache>
                <c:ptCount val="1"/>
                <c:pt idx="0">
                  <c:v>извршење</c:v>
                </c:pt>
              </c:strCache>
            </c:strRef>
          </c:tx>
          <c:invertIfNegative val="0"/>
          <c:cat>
            <c:strRef>
              <c:f>'Приходи и примања'!$C$6:$C$11</c:f>
              <c:strCache>
                <c:ptCount val="6"/>
                <c:pt idx="0">
                  <c:v>Порески приходи</c:v>
                </c:pt>
                <c:pt idx="1">
                  <c:v>трансфери</c:v>
                </c:pt>
                <c:pt idx="2">
                  <c:v>други приходи</c:v>
                </c:pt>
                <c:pt idx="3">
                  <c:v>примања од продаје нефинансијске имовине</c:v>
                </c:pt>
                <c:pt idx="4">
                  <c:v>примања од продаје финансијске имовине</c:v>
                </c:pt>
                <c:pt idx="5">
                  <c:v>меморандумске ставке </c:v>
                </c:pt>
              </c:strCache>
            </c:strRef>
          </c:cat>
          <c:val>
            <c:numRef>
              <c:f>'Приходи и примања'!$D$6:$D$11</c:f>
              <c:numCache>
                <c:formatCode>#,##0</c:formatCode>
                <c:ptCount val="6"/>
                <c:pt idx="0">
                  <c:v>1773775473</c:v>
                </c:pt>
                <c:pt idx="1">
                  <c:v>780079215</c:v>
                </c:pt>
                <c:pt idx="2">
                  <c:v>134911588</c:v>
                </c:pt>
                <c:pt idx="3">
                  <c:v>404288395</c:v>
                </c:pt>
                <c:pt idx="4">
                  <c:v>3319124</c:v>
                </c:pt>
                <c:pt idx="5">
                  <c:v>1625863</c:v>
                </c:pt>
              </c:numCache>
            </c:numRef>
          </c:val>
          <c:extLst>
            <c:ext xmlns:c16="http://schemas.microsoft.com/office/drawing/2014/chart" uri="{C3380CC4-5D6E-409C-BE32-E72D297353CC}">
              <c16:uniqueId val="{00000000-A1F3-724F-BCCC-922D366B630F}"/>
            </c:ext>
          </c:extLst>
        </c:ser>
        <c:ser>
          <c:idx val="1"/>
          <c:order val="1"/>
          <c:tx>
            <c:strRef>
              <c:f>'Приходи и примања'!$E$5</c:f>
              <c:strCache>
                <c:ptCount val="1"/>
                <c:pt idx="0">
                  <c:v>план</c:v>
                </c:pt>
              </c:strCache>
            </c:strRef>
          </c:tx>
          <c:invertIfNegative val="0"/>
          <c:cat>
            <c:strRef>
              <c:f>'Приходи и примања'!$C$6:$C$11</c:f>
              <c:strCache>
                <c:ptCount val="6"/>
                <c:pt idx="0">
                  <c:v>Порески приходи</c:v>
                </c:pt>
                <c:pt idx="1">
                  <c:v>трансфери</c:v>
                </c:pt>
                <c:pt idx="2">
                  <c:v>други приходи</c:v>
                </c:pt>
                <c:pt idx="3">
                  <c:v>примања од продаје нефинансијске имовине</c:v>
                </c:pt>
                <c:pt idx="4">
                  <c:v>примања од продаје финансијске имовине</c:v>
                </c:pt>
                <c:pt idx="5">
                  <c:v>меморандумске ставке </c:v>
                </c:pt>
              </c:strCache>
            </c:strRef>
          </c:cat>
          <c:val>
            <c:numRef>
              <c:f>'Приходи и примања'!$E$6:$E$11</c:f>
              <c:numCache>
                <c:formatCode>#,##0</c:formatCode>
                <c:ptCount val="6"/>
                <c:pt idx="0">
                  <c:v>2162093119</c:v>
                </c:pt>
                <c:pt idx="1">
                  <c:v>814169153</c:v>
                </c:pt>
                <c:pt idx="2">
                  <c:v>128688781</c:v>
                </c:pt>
                <c:pt idx="3">
                  <c:v>494129000</c:v>
                </c:pt>
                <c:pt idx="4">
                  <c:v>3000000</c:v>
                </c:pt>
                <c:pt idx="5">
                  <c:v>3000000</c:v>
                </c:pt>
              </c:numCache>
            </c:numRef>
          </c:val>
          <c:extLst>
            <c:ext xmlns:c16="http://schemas.microsoft.com/office/drawing/2014/chart" uri="{C3380CC4-5D6E-409C-BE32-E72D297353CC}">
              <c16:uniqueId val="{00000001-A1F3-724F-BCCC-922D366B630F}"/>
            </c:ext>
          </c:extLst>
        </c:ser>
        <c:dLbls>
          <c:showLegendKey val="0"/>
          <c:showVal val="0"/>
          <c:showCatName val="0"/>
          <c:showSerName val="0"/>
          <c:showPercent val="0"/>
          <c:showBubbleSize val="0"/>
        </c:dLbls>
        <c:gapWidth val="150"/>
        <c:shape val="cylinder"/>
        <c:axId val="132616192"/>
        <c:axId val="45804928"/>
        <c:axId val="0"/>
      </c:bar3DChart>
      <c:catAx>
        <c:axId val="132616192"/>
        <c:scaling>
          <c:orientation val="minMax"/>
        </c:scaling>
        <c:delete val="0"/>
        <c:axPos val="b"/>
        <c:numFmt formatCode="General" sourceLinked="0"/>
        <c:majorTickMark val="out"/>
        <c:minorTickMark val="none"/>
        <c:tickLblPos val="nextTo"/>
        <c:crossAx val="45804928"/>
        <c:crosses val="autoZero"/>
        <c:auto val="1"/>
        <c:lblAlgn val="ctr"/>
        <c:lblOffset val="100"/>
        <c:noMultiLvlLbl val="0"/>
      </c:catAx>
      <c:valAx>
        <c:axId val="45804928"/>
        <c:scaling>
          <c:orientation val="minMax"/>
        </c:scaling>
        <c:delete val="0"/>
        <c:axPos val="l"/>
        <c:majorGridlines/>
        <c:numFmt formatCode="#,##0" sourceLinked="1"/>
        <c:majorTickMark val="out"/>
        <c:minorTickMark val="none"/>
        <c:tickLblPos val="nextTo"/>
        <c:crossAx val="132616192"/>
        <c:crosses val="autoZero"/>
        <c:crossBetween val="between"/>
      </c:valAx>
    </c:plotArea>
    <c:legend>
      <c:legendPos val="r"/>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r-Cyrl-RS" b="1"/>
              <a:t>Структура расхода и издатака</a:t>
            </a:r>
            <a:endParaRPr lang="en-US" b="1"/>
          </a:p>
        </c:rich>
      </c:tx>
      <c:overlay val="0"/>
      <c:spPr>
        <a:noFill/>
        <a:ln>
          <a:noFill/>
        </a:ln>
        <a:effectLst/>
      </c:sp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23712750081894612"/>
          <c:y val="0.31178409757603831"/>
          <c:w val="0.53601721202415187"/>
          <c:h val="0.47396905974988418"/>
        </c:manualLayout>
      </c:layout>
      <c:pie3DChart>
        <c:varyColors val="1"/>
        <c:ser>
          <c:idx val="0"/>
          <c:order val="0"/>
          <c:explosion val="15"/>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DF94-DB41-A639-83130F122C50}"/>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DF94-DB41-A639-83130F122C50}"/>
              </c:ext>
            </c:extLst>
          </c:dPt>
          <c:dPt>
            <c:idx val="2"/>
            <c:bubble3D val="0"/>
            <c:explosion val="3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DF94-DB41-A639-83130F122C50}"/>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DF94-DB41-A639-83130F122C50}"/>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DF94-DB41-A639-83130F122C50}"/>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B-DF94-DB41-A639-83130F122C50}"/>
              </c:ext>
            </c:extLst>
          </c:dPt>
          <c:dPt>
            <c:idx val="6"/>
            <c:bubble3D val="0"/>
            <c:spPr>
              <a:solidFill>
                <a:schemeClr val="accent1">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D-DF94-DB41-A639-83130F122C50}"/>
              </c:ext>
            </c:extLst>
          </c:dPt>
          <c:dPt>
            <c:idx val="7"/>
            <c:bubble3D val="0"/>
            <c:spPr>
              <a:solidFill>
                <a:schemeClr val="accent2">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F-DF94-DB41-A639-83130F122C50}"/>
              </c:ext>
            </c:extLst>
          </c:dPt>
          <c:dLbls>
            <c:dLbl>
              <c:idx val="0"/>
              <c:layout>
                <c:manualLayout>
                  <c:x val="4.1088854648176684E-3"/>
                  <c:y val="-3.1372549019608132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DF94-DB41-A639-83130F122C50}"/>
                </c:ext>
              </c:extLst>
            </c:dLbl>
            <c:dLbl>
              <c:idx val="1"/>
              <c:layout>
                <c:manualLayout>
                  <c:x val="-1.2326656394453005E-2"/>
                  <c:y val="-9.4117647058823528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DF94-DB41-A639-83130F122C50}"/>
                </c:ext>
              </c:extLst>
            </c:dLbl>
            <c:dLbl>
              <c:idx val="2"/>
              <c:layout>
                <c:manualLayout>
                  <c:x val="3.0816640986132512E-2"/>
                  <c:y val="-4.3921568627450981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DF94-DB41-A639-83130F122C50}"/>
                </c:ext>
              </c:extLst>
            </c:dLbl>
            <c:dLbl>
              <c:idx val="3"/>
              <c:layout>
                <c:manualLayout>
                  <c:x val="-8.6286594761171037E-2"/>
                  <c:y val="3.7647058823529408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DF94-DB41-A639-83130F122C50}"/>
                </c:ext>
              </c:extLst>
            </c:dLbl>
            <c:dLbl>
              <c:idx val="4"/>
              <c:layout>
                <c:manualLayout>
                  <c:x val="1.8489984591679508E-2"/>
                  <c:y val="-1.882352941176459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DF94-DB41-A639-83130F122C50}"/>
                </c:ext>
              </c:extLst>
            </c:dLbl>
            <c:dLbl>
              <c:idx val="5"/>
              <c:layout>
                <c:manualLayout>
                  <c:x val="-1.2326656394453005E-2"/>
                  <c:y val="1.8823282383819785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DF94-DB41-A639-83130F122C50}"/>
                </c:ext>
              </c:extLst>
            </c:dLbl>
            <c:dLbl>
              <c:idx val="6"/>
              <c:layout>
                <c:manualLayout>
                  <c:x val="-6.1633281972265025E-3"/>
                  <c:y val="-0.1286274509803921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DF94-DB41-A639-83130F122C50}"/>
                </c:ext>
              </c:extLst>
            </c:dLbl>
            <c:dLbl>
              <c:idx val="7"/>
              <c:layout>
                <c:manualLayout>
                  <c:x val="1.4381099126861877E-2"/>
                  <c:y val="-7.8431372549019607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DF94-DB41-A639-83130F122C50}"/>
                </c:ext>
              </c:extLst>
            </c:dLbl>
            <c:dLbl>
              <c:idx val="8"/>
              <c:layout>
                <c:manualLayout>
                  <c:x val="-1.027221366204417E-2"/>
                  <c:y val="-2.823529411764706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0-DF94-DB41-A639-83130F122C50}"/>
                </c:ext>
              </c:extLst>
            </c:dLbl>
            <c:spPr>
              <a:solidFill>
                <a:sysClr val="window" lastClr="FFFFFF"/>
              </a:solidFill>
              <a:ln w="12700">
                <a:solidFill>
                  <a:sysClr val="windowText" lastClr="000000">
                    <a:lumMod val="65000"/>
                    <a:lumOff val="35000"/>
                  </a:sysClr>
                </a:solid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dk1">
                        <a:lumMod val="65000"/>
                        <a:lumOff val="35000"/>
                      </a:schemeClr>
                    </a:solidFill>
                    <a:latin typeface="+mn-lt"/>
                    <a:ea typeface="+mn-ea"/>
                    <a:cs typeface="+mn-cs"/>
                  </a:defRPr>
                </a:pPr>
                <a:endParaRPr lang="sr-Latn-R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c15:spPr>
              </c:ext>
            </c:extLst>
          </c:dLbls>
          <c:cat>
            <c:strRef>
              <c:f>'Расходи и издаци'!$C$6:$C$14</c:f>
              <c:strCache>
                <c:ptCount val="9"/>
                <c:pt idx="0">
                  <c:v>расходи за запослене</c:v>
                </c:pt>
                <c:pt idx="1">
                  <c:v>коришћење роба и услуга</c:v>
                </c:pt>
                <c:pt idx="2">
                  <c:v>отплата камата</c:v>
                </c:pt>
                <c:pt idx="3">
                  <c:v>субвенције</c:v>
                </c:pt>
                <c:pt idx="4">
                  <c:v>донације, дотације и трансфери</c:v>
                </c:pt>
                <c:pt idx="5">
                  <c:v>социјално осигурање и социјална заштита</c:v>
                </c:pt>
                <c:pt idx="6">
                  <c:v>остали расходи</c:v>
                </c:pt>
                <c:pt idx="7">
                  <c:v>капитални издаци</c:v>
                </c:pt>
                <c:pt idx="8">
                  <c:v>издаци за отплату главнице</c:v>
                </c:pt>
              </c:strCache>
            </c:strRef>
          </c:cat>
          <c:val>
            <c:numRef>
              <c:f>'Расходи и издаци'!$D$6:$D$14</c:f>
              <c:numCache>
                <c:formatCode>#,##0</c:formatCode>
                <c:ptCount val="9"/>
                <c:pt idx="0">
                  <c:v>554095000</c:v>
                </c:pt>
                <c:pt idx="1">
                  <c:v>1036363000</c:v>
                </c:pt>
                <c:pt idx="2">
                  <c:v>0</c:v>
                </c:pt>
                <c:pt idx="3">
                  <c:v>67168000</c:v>
                </c:pt>
                <c:pt idx="4">
                  <c:v>431274000</c:v>
                </c:pt>
                <c:pt idx="5">
                  <c:v>187147000</c:v>
                </c:pt>
                <c:pt idx="6">
                  <c:v>211710000</c:v>
                </c:pt>
                <c:pt idx="7">
                  <c:v>493179000</c:v>
                </c:pt>
                <c:pt idx="8">
                  <c:v>20278000</c:v>
                </c:pt>
              </c:numCache>
            </c:numRef>
          </c:val>
          <c:extLst>
            <c:ext xmlns:c16="http://schemas.microsoft.com/office/drawing/2014/chart" uri="{C3380CC4-5D6E-409C-BE32-E72D297353CC}">
              <c16:uniqueId val="{00000011-DF94-DB41-A639-83130F122C50}"/>
            </c:ext>
          </c:extLst>
        </c:ser>
        <c:dLbls>
          <c:showLegendKey val="0"/>
          <c:showVal val="0"/>
          <c:showCatName val="0"/>
          <c:showSerName val="0"/>
          <c:showPercent val="0"/>
          <c:showBubbleSize val="0"/>
          <c:showLeaderLines val="0"/>
        </c:dLbls>
      </c:pie3D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lumMod val="15000"/>
          <a:lumOff val="85000"/>
        </a:schemeClr>
      </a:solidFill>
      <a:round/>
    </a:ln>
    <a:effectLst/>
  </c:spPr>
  <c:txPr>
    <a:bodyPr/>
    <a:lstStyle/>
    <a:p>
      <a:pPr>
        <a:defRPr/>
      </a:pPr>
      <a:endParaRPr lang="sr-Latn-R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'Расходи и издаци'!$D$5</c:f>
              <c:strCache>
                <c:ptCount val="1"/>
                <c:pt idx="0">
                  <c:v>извршење</c:v>
                </c:pt>
              </c:strCache>
            </c:strRef>
          </c:tx>
          <c:invertIfNegative val="0"/>
          <c:cat>
            <c:strRef>
              <c:f>'Расходи и издаци'!$C$6:$C$14</c:f>
              <c:strCache>
                <c:ptCount val="9"/>
                <c:pt idx="0">
                  <c:v>расходи за запослене</c:v>
                </c:pt>
                <c:pt idx="1">
                  <c:v>коришћење роба и услуга</c:v>
                </c:pt>
                <c:pt idx="2">
                  <c:v>отплата камата</c:v>
                </c:pt>
                <c:pt idx="3">
                  <c:v>субвенције</c:v>
                </c:pt>
                <c:pt idx="4">
                  <c:v>донације, дотације и трансфери</c:v>
                </c:pt>
                <c:pt idx="5">
                  <c:v>социјално осигурање и социјална заштита</c:v>
                </c:pt>
                <c:pt idx="6">
                  <c:v>остали расходи</c:v>
                </c:pt>
                <c:pt idx="7">
                  <c:v>капитални издаци</c:v>
                </c:pt>
                <c:pt idx="8">
                  <c:v>издаци за отплату главнице</c:v>
                </c:pt>
              </c:strCache>
            </c:strRef>
          </c:cat>
          <c:val>
            <c:numRef>
              <c:f>'Расходи и издаци'!$D$6:$D$14</c:f>
              <c:numCache>
                <c:formatCode>#,##0</c:formatCode>
                <c:ptCount val="9"/>
                <c:pt idx="0">
                  <c:v>554095000</c:v>
                </c:pt>
                <c:pt idx="1">
                  <c:v>1036363000</c:v>
                </c:pt>
                <c:pt idx="2">
                  <c:v>0</c:v>
                </c:pt>
                <c:pt idx="3">
                  <c:v>67168000</c:v>
                </c:pt>
                <c:pt idx="4">
                  <c:v>431274000</c:v>
                </c:pt>
                <c:pt idx="5">
                  <c:v>187147000</c:v>
                </c:pt>
                <c:pt idx="6">
                  <c:v>211710000</c:v>
                </c:pt>
                <c:pt idx="7">
                  <c:v>493179000</c:v>
                </c:pt>
                <c:pt idx="8">
                  <c:v>20278000</c:v>
                </c:pt>
              </c:numCache>
            </c:numRef>
          </c:val>
          <c:extLst>
            <c:ext xmlns:c16="http://schemas.microsoft.com/office/drawing/2014/chart" uri="{C3380CC4-5D6E-409C-BE32-E72D297353CC}">
              <c16:uniqueId val="{00000000-B5B1-1848-8612-A65F6F52849F}"/>
            </c:ext>
          </c:extLst>
        </c:ser>
        <c:ser>
          <c:idx val="1"/>
          <c:order val="1"/>
          <c:tx>
            <c:strRef>
              <c:f>'Расходи и издаци'!$E$5</c:f>
              <c:strCache>
                <c:ptCount val="1"/>
                <c:pt idx="0">
                  <c:v>план</c:v>
                </c:pt>
              </c:strCache>
            </c:strRef>
          </c:tx>
          <c:invertIfNegative val="0"/>
          <c:cat>
            <c:strRef>
              <c:f>'Расходи и издаци'!$C$6:$C$14</c:f>
              <c:strCache>
                <c:ptCount val="9"/>
                <c:pt idx="0">
                  <c:v>расходи за запослене</c:v>
                </c:pt>
                <c:pt idx="1">
                  <c:v>коришћење роба и услуга</c:v>
                </c:pt>
                <c:pt idx="2">
                  <c:v>отплата камата</c:v>
                </c:pt>
                <c:pt idx="3">
                  <c:v>субвенције</c:v>
                </c:pt>
                <c:pt idx="4">
                  <c:v>донације, дотације и трансфери</c:v>
                </c:pt>
                <c:pt idx="5">
                  <c:v>социјално осигурање и социјална заштита</c:v>
                </c:pt>
                <c:pt idx="6">
                  <c:v>остали расходи</c:v>
                </c:pt>
                <c:pt idx="7">
                  <c:v>капитални издаци</c:v>
                </c:pt>
                <c:pt idx="8">
                  <c:v>издаци за отплату главнице</c:v>
                </c:pt>
              </c:strCache>
            </c:strRef>
          </c:cat>
          <c:val>
            <c:numRef>
              <c:f>'Расходи и издаци'!$E$6:$E$14</c:f>
              <c:numCache>
                <c:formatCode>#,##0</c:formatCode>
                <c:ptCount val="9"/>
                <c:pt idx="0">
                  <c:v>577361000</c:v>
                </c:pt>
                <c:pt idx="1">
                  <c:v>1200656000</c:v>
                </c:pt>
                <c:pt idx="2">
                  <c:v>1</c:v>
                </c:pt>
                <c:pt idx="3">
                  <c:v>67900000</c:v>
                </c:pt>
                <c:pt idx="4">
                  <c:v>489717000</c:v>
                </c:pt>
                <c:pt idx="5">
                  <c:v>198271000</c:v>
                </c:pt>
                <c:pt idx="6">
                  <c:v>272835000</c:v>
                </c:pt>
                <c:pt idx="7">
                  <c:v>878264000</c:v>
                </c:pt>
                <c:pt idx="8">
                  <c:v>50000000</c:v>
                </c:pt>
              </c:numCache>
            </c:numRef>
          </c:val>
          <c:extLst>
            <c:ext xmlns:c16="http://schemas.microsoft.com/office/drawing/2014/chart" uri="{C3380CC4-5D6E-409C-BE32-E72D297353CC}">
              <c16:uniqueId val="{00000001-B5B1-1848-8612-A65F6F52849F}"/>
            </c:ext>
          </c:extLst>
        </c:ser>
        <c:dLbls>
          <c:showLegendKey val="0"/>
          <c:showVal val="0"/>
          <c:showCatName val="0"/>
          <c:showSerName val="0"/>
          <c:showPercent val="0"/>
          <c:showBubbleSize val="0"/>
        </c:dLbls>
        <c:gapWidth val="150"/>
        <c:shape val="cylinder"/>
        <c:axId val="132619776"/>
        <c:axId val="45835392"/>
        <c:axId val="0"/>
      </c:bar3DChart>
      <c:catAx>
        <c:axId val="132619776"/>
        <c:scaling>
          <c:orientation val="minMax"/>
        </c:scaling>
        <c:delete val="0"/>
        <c:axPos val="b"/>
        <c:numFmt formatCode="General" sourceLinked="0"/>
        <c:majorTickMark val="out"/>
        <c:minorTickMark val="none"/>
        <c:tickLblPos val="nextTo"/>
        <c:crossAx val="45835392"/>
        <c:crosses val="autoZero"/>
        <c:auto val="1"/>
        <c:lblAlgn val="ctr"/>
        <c:lblOffset val="100"/>
        <c:noMultiLvlLbl val="0"/>
      </c:catAx>
      <c:valAx>
        <c:axId val="45835392"/>
        <c:scaling>
          <c:orientation val="minMax"/>
        </c:scaling>
        <c:delete val="0"/>
        <c:axPos val="l"/>
        <c:majorGridlines/>
        <c:numFmt formatCode="#,##0" sourceLinked="1"/>
        <c:majorTickMark val="out"/>
        <c:minorTickMark val="none"/>
        <c:tickLblPos val="nextTo"/>
        <c:crossAx val="132619776"/>
        <c:crosses val="autoZero"/>
        <c:crossBetween val="between"/>
      </c:valAx>
    </c:plotArea>
    <c:legend>
      <c:legendPos val="r"/>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explosion val="25"/>
          <c:dLbls>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'Извршење по корисницима '!$B$3:$B$21</c:f>
              <c:strCache>
                <c:ptCount val="19"/>
                <c:pt idx="0">
                  <c:v>Скупштина града</c:v>
                </c:pt>
                <c:pt idx="1">
                  <c:v>Градоначелник</c:v>
                </c:pt>
                <c:pt idx="2">
                  <c:v>Градско веће</c:v>
                </c:pt>
                <c:pt idx="3">
                  <c:v>Градско правобранилаштво</c:v>
                </c:pt>
                <c:pt idx="4">
                  <c:v>Градска управа</c:v>
                </c:pt>
                <c:pt idx="5">
                  <c:v>Месне заједнице</c:v>
                </c:pt>
                <c:pt idx="6">
                  <c:v>Библиотека ''КАРЛО БИЈЕЛИЦКИ'' Сомбор</c:v>
                </c:pt>
                <c:pt idx="7">
                  <c:v>НАРОДНО ПОЗОРИШТЕ Сомбор</c:v>
                </c:pt>
                <c:pt idx="8">
                  <c:v>ГРАДСКИ МУЗЕЈ Сомбор</c:v>
                </c:pt>
                <c:pt idx="9">
                  <c:v>КУЛТУРНИ ЦЕНТАР ''ЛАЗА КОСТИЋ'' Сомбор</c:v>
                </c:pt>
                <c:pt idx="10">
                  <c:v>ИСТОРИЈСКИ АРХИВ Сомбор</c:v>
                </c:pt>
                <c:pt idx="11">
                  <c:v>Галерија ''МИЛАН КОЊОВИЋ'' Сомбор</c:v>
                </c:pt>
                <c:pt idx="12">
                  <c:v>Туристичка организација</c:v>
                </c:pt>
                <c:pt idx="13">
                  <c:v>Спортски центар ''СОКО'' Сомбор</c:v>
                </c:pt>
                <c:pt idx="14">
                  <c:v>Предшколска образовање</c:v>
                </c:pt>
                <c:pt idx="15">
                  <c:v>Центар за социјални рад </c:v>
                </c:pt>
                <c:pt idx="16">
                  <c:v>Здравствена установа</c:v>
                </c:pt>
                <c:pt idx="17">
                  <c:v>Основно образовање</c:v>
                </c:pt>
                <c:pt idx="18">
                  <c:v>Средње образовање</c:v>
                </c:pt>
              </c:strCache>
            </c:strRef>
          </c:cat>
          <c:val>
            <c:numRef>
              <c:f>'Извршење по корисницима '!$C$3:$C$21</c:f>
              <c:numCache>
                <c:formatCode>#,##0</c:formatCode>
                <c:ptCount val="19"/>
                <c:pt idx="0">
                  <c:v>31319746.380000003</c:v>
                </c:pt>
                <c:pt idx="1">
                  <c:v>31604358.139999993</c:v>
                </c:pt>
                <c:pt idx="2">
                  <c:v>3114330.4400000004</c:v>
                </c:pt>
                <c:pt idx="3">
                  <c:v>5192124</c:v>
                </c:pt>
                <c:pt idx="4">
                  <c:v>318898982.52399999</c:v>
                </c:pt>
                <c:pt idx="5">
                  <c:v>51854595</c:v>
                </c:pt>
                <c:pt idx="6">
                  <c:v>57386983</c:v>
                </c:pt>
                <c:pt idx="7">
                  <c:v>79925489</c:v>
                </c:pt>
                <c:pt idx="8">
                  <c:v>35064221</c:v>
                </c:pt>
                <c:pt idx="9">
                  <c:v>46059033</c:v>
                </c:pt>
                <c:pt idx="10">
                  <c:v>15579633</c:v>
                </c:pt>
                <c:pt idx="11">
                  <c:v>10998231</c:v>
                </c:pt>
                <c:pt idx="12">
                  <c:v>22158499</c:v>
                </c:pt>
                <c:pt idx="13">
                  <c:v>94812274</c:v>
                </c:pt>
                <c:pt idx="14">
                  <c:v>249306597</c:v>
                </c:pt>
                <c:pt idx="15">
                  <c:v>195182820</c:v>
                </c:pt>
                <c:pt idx="16">
                  <c:v>34481557</c:v>
                </c:pt>
                <c:pt idx="17">
                  <c:v>211022546</c:v>
                </c:pt>
                <c:pt idx="18">
                  <c:v>68880120</c:v>
                </c:pt>
              </c:numCache>
            </c:numRef>
          </c:val>
          <c:extLst>
            <c:ext xmlns:c16="http://schemas.microsoft.com/office/drawing/2014/chart" uri="{C3380CC4-5D6E-409C-BE32-E72D297353CC}">
              <c16:uniqueId val="{00000000-6C27-5B46-91FE-59FDE970B41B}"/>
            </c:ext>
          </c:extLst>
        </c:ser>
        <c:dLbls>
          <c:showLegendKey val="0"/>
          <c:showVal val="0"/>
          <c:showCatName val="1"/>
          <c:showSerName val="0"/>
          <c:showPercent val="1"/>
          <c:showBubbleSize val="0"/>
          <c:showLeaderLines val="1"/>
        </c:dLbls>
      </c:pie3DChart>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explosion val="25"/>
          <c:dLbls>
            <c:spPr>
              <a:noFill/>
              <a:ln>
                <a:noFill/>
              </a:ln>
              <a:effectLst/>
            </c:spPr>
            <c:showLegendKey val="0"/>
            <c:showVal val="0"/>
            <c:showCatName val="1"/>
            <c:showSerName val="0"/>
            <c:showPercent val="0"/>
            <c:showBubbleSize val="0"/>
            <c:showLeaderLines val="1"/>
            <c:extLst>
              <c:ext xmlns:c15="http://schemas.microsoft.com/office/drawing/2012/chart" uri="{CE6537A1-D6FC-4f65-9D91-7224C49458BB}"/>
            </c:extLst>
          </c:dLbls>
          <c:cat>
            <c:strRef>
              <c:f>Програми!$D$5:$D$21</c:f>
              <c:strCache>
                <c:ptCount val="17"/>
                <c:pt idx="0">
                  <c:v>СТАНОВАЊЕ, УРБАНИЗАМ И ПРОСТОРНО ПЛАНИРАЊЕ</c:v>
                </c:pt>
                <c:pt idx="1">
                  <c:v> КОМУНАЛНЕ ДЕЛАТНОСТИ </c:v>
                </c:pt>
                <c:pt idx="2">
                  <c:v>ЛОКАЛНИ ЕКОНОМСКИ РАЗВОЈ </c:v>
                </c:pt>
                <c:pt idx="3">
                  <c:v>РАЗВОЈ ТУРИЗМА</c:v>
                </c:pt>
                <c:pt idx="4">
                  <c:v>ПОЉОПРИВРЕДА И РУРАЛНИ РАЗВОЈ</c:v>
                </c:pt>
                <c:pt idx="5">
                  <c:v> ЗАШТИТА ЖИВОТНЕ СРЕДИНЕ</c:v>
                </c:pt>
                <c:pt idx="6">
                  <c:v>ОРГАНИЗАЦИЈА САОБРАЋАЈА И САОБРАЋАЈНА ИНФРАСТРУКТУРА</c:v>
                </c:pt>
                <c:pt idx="7">
                  <c:v>ПРЕДШКОЛСКО ВАСПИТАЊЕ И ОБРАЗОВАЊЕ</c:v>
                </c:pt>
                <c:pt idx="8">
                  <c:v>ОСНОВНО ОБРАЗОВАЊЕ И ВАСПИТАЊЕ</c:v>
                </c:pt>
                <c:pt idx="9">
                  <c:v>СРЕДЊЕ ОБРАЗОВАЊЕ И ВАСПИТАЊЕ</c:v>
                </c:pt>
                <c:pt idx="10">
                  <c:v>СОЦИЈАЛНА И ДЕЧИЈА ЗАШТИТА </c:v>
                </c:pt>
                <c:pt idx="11">
                  <c:v>ЗДРАВСТВЕНА ЗАШТИТА</c:v>
                </c:pt>
                <c:pt idx="12">
                  <c:v>РАЗВОЈ КУЛТУРЕ И ИНФОРМИСАЊА</c:v>
                </c:pt>
                <c:pt idx="13">
                  <c:v>РАЗВОЈ СПОРТА И ОМЛАДИНЕ</c:v>
                </c:pt>
                <c:pt idx="14">
                  <c:v>ОПШТЕ УСЛУГЕ ЛОКАЛНЕ САМОУПРАВЕ</c:v>
                </c:pt>
                <c:pt idx="15">
                  <c:v>ПОЛИТИЧКИ СИСТЕМ ЛОКАЛНЕ САМОУПРАВЕ</c:v>
                </c:pt>
                <c:pt idx="16">
                  <c:v>ЕНЕРГЕТСКА ЕФИКАСНОСТ И ОБНОВЉИВИ ИЗВОРИ ЕНЕРГИЈЕ</c:v>
                </c:pt>
              </c:strCache>
            </c:strRef>
          </c:cat>
          <c:val>
            <c:numRef>
              <c:f>Програми!$E$5:$E$21</c:f>
              <c:numCache>
                <c:formatCode>#,##0</c:formatCode>
                <c:ptCount val="17"/>
                <c:pt idx="0">
                  <c:v>201372000</c:v>
                </c:pt>
                <c:pt idx="1">
                  <c:v>391752000</c:v>
                </c:pt>
                <c:pt idx="2">
                  <c:v>427089000</c:v>
                </c:pt>
                <c:pt idx="3">
                  <c:v>22159000</c:v>
                </c:pt>
                <c:pt idx="4">
                  <c:v>119763000</c:v>
                </c:pt>
                <c:pt idx="5">
                  <c:v>2671000</c:v>
                </c:pt>
                <c:pt idx="6">
                  <c:v>127755000</c:v>
                </c:pt>
                <c:pt idx="7">
                  <c:v>249306000</c:v>
                </c:pt>
                <c:pt idx="8">
                  <c:v>211023000</c:v>
                </c:pt>
                <c:pt idx="9">
                  <c:v>138775000</c:v>
                </c:pt>
                <c:pt idx="10">
                  <c:v>195182000</c:v>
                </c:pt>
                <c:pt idx="11">
                  <c:v>34481000</c:v>
                </c:pt>
                <c:pt idx="12">
                  <c:v>268137000</c:v>
                </c:pt>
                <c:pt idx="13">
                  <c:v>148810000</c:v>
                </c:pt>
                <c:pt idx="14">
                  <c:v>396901000</c:v>
                </c:pt>
                <c:pt idx="15">
                  <c:v>66038000</c:v>
                </c:pt>
                <c:pt idx="16">
                  <c:v>0</c:v>
                </c:pt>
              </c:numCache>
            </c:numRef>
          </c:val>
          <c:extLst>
            <c:ext xmlns:c16="http://schemas.microsoft.com/office/drawing/2014/chart" uri="{C3380CC4-5D6E-409C-BE32-E72D297353CC}">
              <c16:uniqueId val="{00000000-62C0-C94C-913A-7B8E695F365A}"/>
            </c:ext>
          </c:extLst>
        </c:ser>
        <c:dLbls>
          <c:showLegendKey val="0"/>
          <c:showVal val="0"/>
          <c:showCatName val="1"/>
          <c:showSerName val="0"/>
          <c:showPercent val="0"/>
          <c:showBubbleSize val="0"/>
          <c:showLeaderLines val="1"/>
        </c:dLbls>
      </c:pie3DChart>
    </c:plotArea>
    <c:plotVisOnly val="1"/>
    <c:dispBlanksAs val="gap"/>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A47F19-311D-44B3-AAA4-35C98BD4844B}" type="doc">
      <dgm:prSet loTypeId="urn:diagrams.loki3.com/BracketList" loCatId="list" qsTypeId="urn:microsoft.com/office/officeart/2005/8/quickstyle/simple1" qsCatId="simple" csTypeId="urn:microsoft.com/office/officeart/2005/8/colors/accent1_2" csCatId="accent1" phldr="1"/>
      <dgm:spPr/>
      <dgm:t>
        <a:bodyPr/>
        <a:lstStyle/>
        <a:p>
          <a:endParaRPr lang="en-US"/>
        </a:p>
      </dgm:t>
    </dgm:pt>
    <dgm:pt modelId="{0C844461-76DE-4FEA-A87D-23440AD6FC2E}">
      <dgm:prSet phldrT="[Text]"/>
      <dgm:spPr/>
      <dgm:t>
        <a:bodyPr/>
        <a:lstStyle/>
        <a:p>
          <a:r>
            <a:rPr lang="sr-Cyrl-RS" b="1" dirty="0"/>
            <a:t>Порески приходи</a:t>
          </a:r>
          <a:endParaRPr lang="en-US" b="1" dirty="0"/>
        </a:p>
      </dgm:t>
    </dgm:pt>
    <dgm:pt modelId="{6F031138-6684-4AF8-B48F-F90EB84372B1}" type="parTrans" cxnId="{DFA45898-8E34-483C-97B6-EC38D2140466}">
      <dgm:prSet/>
      <dgm:spPr/>
      <dgm:t>
        <a:bodyPr/>
        <a:lstStyle/>
        <a:p>
          <a:endParaRPr lang="en-US"/>
        </a:p>
      </dgm:t>
    </dgm:pt>
    <dgm:pt modelId="{C24B5DA2-B651-485D-A0F4-95731772C9B8}" type="sibTrans" cxnId="{DFA45898-8E34-483C-97B6-EC38D2140466}">
      <dgm:prSet/>
      <dgm:spPr/>
      <dgm:t>
        <a:bodyPr/>
        <a:lstStyle/>
        <a:p>
          <a:endParaRPr lang="en-US"/>
        </a:p>
      </dgm:t>
    </dgm:pt>
    <dgm:pt modelId="{D45E583C-4AAD-40D2-9D24-9A0A68141567}">
      <dgm:prSet phldrT="[Text]" custT="1"/>
      <dgm:spPr>
        <a:solidFill>
          <a:srgbClr val="92D050"/>
        </a:solidFill>
      </dgm:spPr>
      <dgm:t>
        <a:bodyPr/>
        <a:lstStyle/>
        <a:p>
          <a:pPr algn="just"/>
          <a:r>
            <a:rPr lang="sr-Cyrl-RS" altLang="en-US" sz="1400" dirty="0">
              <a:latin typeface="Calibri" panose="020F0502020204030204" pitchFamily="34" charset="0"/>
            </a:rPr>
            <a:t>Врста јавних прихода који се прикупљају обавезним плаћањима пореских обвезника без обавезе извршења специјалне услуге заузврат</a:t>
          </a:r>
          <a:endParaRPr lang="en-US" sz="1400" dirty="0"/>
        </a:p>
      </dgm:t>
    </dgm:pt>
    <dgm:pt modelId="{DF23AB14-DB78-4D25-948A-D263DF13EBEB}" type="parTrans" cxnId="{B6E9FE2F-54FB-46AA-BA6A-1465C15C85E2}">
      <dgm:prSet/>
      <dgm:spPr/>
      <dgm:t>
        <a:bodyPr/>
        <a:lstStyle/>
        <a:p>
          <a:endParaRPr lang="en-US"/>
        </a:p>
      </dgm:t>
    </dgm:pt>
    <dgm:pt modelId="{875C4C0C-D761-476B-9D17-EF850CFCBB84}" type="sibTrans" cxnId="{B6E9FE2F-54FB-46AA-BA6A-1465C15C85E2}">
      <dgm:prSet/>
      <dgm:spPr/>
      <dgm:t>
        <a:bodyPr/>
        <a:lstStyle/>
        <a:p>
          <a:endParaRPr lang="en-US"/>
        </a:p>
      </dgm:t>
    </dgm:pt>
    <dgm:pt modelId="{E1B79EE1-1157-4302-AB0B-8FEDC81165FD}">
      <dgm:prSet phldrT="[Text]"/>
      <dgm:spPr/>
      <dgm:t>
        <a:bodyPr/>
        <a:lstStyle/>
        <a:p>
          <a:pPr algn="r"/>
          <a:r>
            <a:rPr lang="sr-Cyrl-RS" b="1" dirty="0"/>
            <a:t>Донације и трансфери</a:t>
          </a:r>
          <a:endParaRPr lang="en-US" b="1" dirty="0"/>
        </a:p>
      </dgm:t>
    </dgm:pt>
    <dgm:pt modelId="{D901DA59-A95A-4489-99A8-4140EE7BA89A}" type="parTrans" cxnId="{9CBF9DF9-AB9B-4A23-9199-3C2DD5A0CE43}">
      <dgm:prSet/>
      <dgm:spPr/>
      <dgm:t>
        <a:bodyPr/>
        <a:lstStyle/>
        <a:p>
          <a:endParaRPr lang="en-US"/>
        </a:p>
      </dgm:t>
    </dgm:pt>
    <dgm:pt modelId="{E99A6F9C-C544-4400-B178-20BC6CFFFE07}" type="sibTrans" cxnId="{9CBF9DF9-AB9B-4A23-9199-3C2DD5A0CE43}">
      <dgm:prSet/>
      <dgm:spPr/>
      <dgm:t>
        <a:bodyPr/>
        <a:lstStyle/>
        <a:p>
          <a:endParaRPr lang="en-US"/>
        </a:p>
      </dgm:t>
    </dgm:pt>
    <dgm:pt modelId="{92FD0664-EE76-4121-BE7B-68FC1EE5F4D7}">
      <dgm:prSet phldrT="[Text]" custT="1"/>
      <dgm:spPr>
        <a:solidFill>
          <a:srgbClr val="00B0F0"/>
        </a:solidFill>
      </dgm:spPr>
      <dgm:t>
        <a:bodyPr/>
        <a:lstStyle/>
        <a:p>
          <a:pPr algn="just"/>
          <a:r>
            <a:rPr lang="sr-Cyrl-CS" sz="1400" b="1" i="1" dirty="0"/>
            <a:t>Донације</a:t>
          </a:r>
          <a:r>
            <a:rPr lang="sr-Cyrl-CS" sz="1400" b="1" dirty="0"/>
            <a:t> </a:t>
          </a:r>
          <a:r>
            <a:rPr lang="sr-Cyrl-CS" sz="1400" dirty="0"/>
            <a:t>се добијају од домаћих и међународних донатора и организација за различите пројекте. </a:t>
          </a:r>
          <a:r>
            <a:rPr lang="sr-Cyrl-RS" altLang="en-US" sz="1400" dirty="0">
              <a:latin typeface="Calibri" panose="020F0502020204030204" pitchFamily="34" charset="0"/>
            </a:rPr>
            <a:t>Трансфери п</a:t>
          </a:r>
          <a:r>
            <a:rPr lang="ru-RU" altLang="en-US" sz="1400" dirty="0">
              <a:latin typeface="Calibri" panose="020F0502020204030204" pitchFamily="34" charset="0"/>
            </a:rPr>
            <a:t>одразумевају пренос средстава од нивоа Републике Србије општинском нивоу власти. М</a:t>
          </a:r>
          <a:r>
            <a:rPr lang="sr-Cyrl-RS" altLang="en-US" sz="1400" dirty="0">
              <a:latin typeface="Calibri" panose="020F0502020204030204" pitchFamily="34" charset="0"/>
            </a:rPr>
            <a:t>огу бити </a:t>
          </a:r>
          <a:r>
            <a:rPr lang="sr-Cyrl-RS" altLang="en-US" sz="1400" b="1" dirty="0">
              <a:latin typeface="Calibri" panose="020F0502020204030204" pitchFamily="34" charset="0"/>
            </a:rPr>
            <a:t>наменски (</a:t>
          </a:r>
          <a:r>
            <a:rPr lang="sr-Cyrl-RS" altLang="en-US" sz="1400" dirty="0">
              <a:latin typeface="Calibri" panose="020F0502020204030204" pitchFamily="34" charset="0"/>
            </a:rPr>
            <a:t>за тачно утврђене намене) или </a:t>
          </a:r>
          <a:r>
            <a:rPr lang="sr-Cyrl-RS" altLang="en-US" sz="1400" b="1" dirty="0">
              <a:latin typeface="Calibri" panose="020F0502020204030204" pitchFamily="34" charset="0"/>
            </a:rPr>
            <a:t>ненаменски (</a:t>
          </a:r>
          <a:r>
            <a:rPr lang="sr-Cyrl-RS" altLang="en-US" sz="1400" dirty="0">
              <a:latin typeface="Calibri" panose="020F0502020204030204" pitchFamily="34" charset="0"/>
            </a:rPr>
            <a:t>није им унапред утврђена намена те се могу у складу са законом користити за било које сврхе)</a:t>
          </a:r>
          <a:r>
            <a:rPr lang="sr-Latn-RS" altLang="en-US" sz="1400" dirty="0">
              <a:latin typeface="Calibri" panose="020F0502020204030204" pitchFamily="34" charset="0"/>
            </a:rPr>
            <a:t> </a:t>
          </a:r>
          <a:r>
            <a:rPr lang="sr-Cyrl-RS" altLang="en-US" sz="1400" dirty="0">
              <a:latin typeface="Calibri" panose="020F0502020204030204" pitchFamily="34" charset="0"/>
            </a:rPr>
            <a:t>.</a:t>
          </a:r>
          <a:endParaRPr lang="en-US" sz="1400" dirty="0"/>
        </a:p>
      </dgm:t>
    </dgm:pt>
    <dgm:pt modelId="{A4B2DE69-08CB-4EF5-A179-A9838DCC0C0D}" type="parTrans" cxnId="{29D18108-D348-4C83-ABE4-39390C16C5CD}">
      <dgm:prSet/>
      <dgm:spPr/>
      <dgm:t>
        <a:bodyPr/>
        <a:lstStyle/>
        <a:p>
          <a:endParaRPr lang="en-US"/>
        </a:p>
      </dgm:t>
    </dgm:pt>
    <dgm:pt modelId="{31990FCE-83F5-4BCE-86BA-4F924011EADA}" type="sibTrans" cxnId="{29D18108-D348-4C83-ABE4-39390C16C5CD}">
      <dgm:prSet/>
      <dgm:spPr/>
      <dgm:t>
        <a:bodyPr/>
        <a:lstStyle/>
        <a:p>
          <a:endParaRPr lang="en-US"/>
        </a:p>
      </dgm:t>
    </dgm:pt>
    <dgm:pt modelId="{E055884F-7426-4921-A0E5-9CA56A76B49A}">
      <dgm:prSet phldrT="[Text]"/>
      <dgm:spPr/>
      <dgm:t>
        <a:bodyPr/>
        <a:lstStyle/>
        <a:p>
          <a:r>
            <a:rPr lang="sr-Cyrl-RS" b="1" dirty="0"/>
            <a:t>Непорески приходи</a:t>
          </a:r>
          <a:endParaRPr lang="en-US" b="1" dirty="0"/>
        </a:p>
      </dgm:t>
    </dgm:pt>
    <dgm:pt modelId="{A220DF32-CC6B-446C-B398-3C6FF19DF138}" type="parTrans" cxnId="{997AF6DE-9802-4842-96EC-E457543D4099}">
      <dgm:prSet/>
      <dgm:spPr/>
      <dgm:t>
        <a:bodyPr/>
        <a:lstStyle/>
        <a:p>
          <a:endParaRPr lang="en-US"/>
        </a:p>
      </dgm:t>
    </dgm:pt>
    <dgm:pt modelId="{EADBA54B-8207-46FB-8C83-E7274B6ED163}" type="sibTrans" cxnId="{997AF6DE-9802-4842-96EC-E457543D4099}">
      <dgm:prSet/>
      <dgm:spPr/>
      <dgm:t>
        <a:bodyPr/>
        <a:lstStyle/>
        <a:p>
          <a:endParaRPr lang="en-US"/>
        </a:p>
      </dgm:t>
    </dgm:pt>
    <dgm:pt modelId="{6B14159D-5902-471E-9F91-CEA86CA18597}">
      <dgm:prSet phldrT="[Text]" custT="1"/>
      <dgm:spPr>
        <a:solidFill>
          <a:srgbClr val="FFC000"/>
        </a:solidFill>
      </dgm:spPr>
      <dgm:t>
        <a:bodyPr/>
        <a:lstStyle/>
        <a:p>
          <a:pPr algn="just"/>
          <a:r>
            <a:rPr lang="sr-Cyrl-RS" altLang="en-US" sz="1400" dirty="0">
              <a:latin typeface="Calibri" panose="020F0502020204030204" pitchFamily="34" charset="0"/>
            </a:rPr>
            <a:t>Врста јавних прихода који се наплаћују за коришћење јавних добара (накнаде), пружање јавних услуга (таксе) или због  коршења уговорних или законских одредби (казне и пенали)</a:t>
          </a:r>
          <a:endParaRPr lang="en-US" sz="1400" dirty="0"/>
        </a:p>
      </dgm:t>
    </dgm:pt>
    <dgm:pt modelId="{0D2CFF9B-A50F-43E4-AFA5-E7E960E0BCD0}" type="parTrans" cxnId="{E528FBD6-03D8-4201-832B-0748BD271A16}">
      <dgm:prSet/>
      <dgm:spPr/>
      <dgm:t>
        <a:bodyPr/>
        <a:lstStyle/>
        <a:p>
          <a:endParaRPr lang="en-US"/>
        </a:p>
      </dgm:t>
    </dgm:pt>
    <dgm:pt modelId="{36039859-946E-4D2B-BAA0-EE1BB94895EC}" type="sibTrans" cxnId="{E528FBD6-03D8-4201-832B-0748BD271A16}">
      <dgm:prSet/>
      <dgm:spPr/>
      <dgm:t>
        <a:bodyPr/>
        <a:lstStyle/>
        <a:p>
          <a:endParaRPr lang="en-US"/>
        </a:p>
      </dgm:t>
    </dgm:pt>
    <dgm:pt modelId="{28888755-727E-436B-B2F2-DA7896544A65}">
      <dgm:prSet phldrT="[Text]"/>
      <dgm:spPr/>
      <dgm:t>
        <a:bodyPr/>
        <a:lstStyle/>
        <a:p>
          <a:r>
            <a:rPr lang="sr-Cyrl-RS" b="1" dirty="0"/>
            <a:t>Примања од продаје нефинансијске имовине</a:t>
          </a:r>
          <a:endParaRPr lang="en-US" b="1" dirty="0"/>
        </a:p>
      </dgm:t>
    </dgm:pt>
    <dgm:pt modelId="{74440C20-4C7D-42FA-8A71-91FF1ABB0C2B}" type="parTrans" cxnId="{423F4FFE-A4A5-4DB9-BCD0-81CA33242D4A}">
      <dgm:prSet/>
      <dgm:spPr/>
      <dgm:t>
        <a:bodyPr/>
        <a:lstStyle/>
        <a:p>
          <a:endParaRPr lang="en-US"/>
        </a:p>
      </dgm:t>
    </dgm:pt>
    <dgm:pt modelId="{25C618B1-3FCB-4E3A-AAEB-763F12B41872}" type="sibTrans" cxnId="{423F4FFE-A4A5-4DB9-BCD0-81CA33242D4A}">
      <dgm:prSet/>
      <dgm:spPr/>
      <dgm:t>
        <a:bodyPr/>
        <a:lstStyle/>
        <a:p>
          <a:endParaRPr lang="en-US"/>
        </a:p>
      </dgm:t>
    </dgm:pt>
    <dgm:pt modelId="{FE2BA0E8-81AC-463B-B498-EF464F5BCE06}">
      <dgm:prSet phldrT="[Text]" custT="1"/>
      <dgm:spPr>
        <a:solidFill>
          <a:srgbClr val="FFFF00"/>
        </a:solidFill>
      </dgm:spPr>
      <dgm:t>
        <a:bodyPr/>
        <a:lstStyle/>
        <a:p>
          <a:pPr algn="just"/>
          <a:r>
            <a:rPr lang="sr-Cyrl-RS" sz="1400" dirty="0">
              <a:solidFill>
                <a:schemeClr val="accent1">
                  <a:lumMod val="40000"/>
                  <a:lumOff val="60000"/>
                </a:schemeClr>
              </a:solidFill>
            </a:rPr>
            <a:t>Ова примања се остварују продајом непокретности и покретних ствари у власништву града.</a:t>
          </a:r>
          <a:endParaRPr lang="en-US" sz="1400" dirty="0">
            <a:solidFill>
              <a:schemeClr val="accent1">
                <a:lumMod val="40000"/>
                <a:lumOff val="60000"/>
              </a:schemeClr>
            </a:solidFill>
          </a:endParaRPr>
        </a:p>
      </dgm:t>
    </dgm:pt>
    <dgm:pt modelId="{7A39DE39-681C-425E-9FED-FBE278CC5B2D}" type="parTrans" cxnId="{86D1D984-3A22-405C-B36D-C2926B8E421B}">
      <dgm:prSet/>
      <dgm:spPr/>
      <dgm:t>
        <a:bodyPr/>
        <a:lstStyle/>
        <a:p>
          <a:endParaRPr lang="en-US"/>
        </a:p>
      </dgm:t>
    </dgm:pt>
    <dgm:pt modelId="{03DEC489-1FE9-42FB-A7B6-2DC930E80875}" type="sibTrans" cxnId="{86D1D984-3A22-405C-B36D-C2926B8E421B}">
      <dgm:prSet/>
      <dgm:spPr/>
      <dgm:t>
        <a:bodyPr/>
        <a:lstStyle/>
        <a:p>
          <a:endParaRPr lang="en-US"/>
        </a:p>
      </dgm:t>
    </dgm:pt>
    <dgm:pt modelId="{26EF48C7-6381-4355-B03F-DD441AE957C7}">
      <dgm:prSet phldrT="[Text]"/>
      <dgm:spPr/>
      <dgm:t>
        <a:bodyPr/>
        <a:lstStyle/>
        <a:p>
          <a:r>
            <a:rPr lang="sr-Cyrl-RS" b="1" dirty="0"/>
            <a:t>Примања од задуживања и  продаје финансијске имовине</a:t>
          </a:r>
          <a:endParaRPr lang="en-US" b="1" dirty="0"/>
        </a:p>
      </dgm:t>
    </dgm:pt>
    <dgm:pt modelId="{18A23F74-72B2-47CE-8CFA-63637C44E493}" type="parTrans" cxnId="{C002A477-0333-4E42-A591-A476378A7B14}">
      <dgm:prSet/>
      <dgm:spPr/>
      <dgm:t>
        <a:bodyPr/>
        <a:lstStyle/>
        <a:p>
          <a:endParaRPr lang="en-US"/>
        </a:p>
      </dgm:t>
    </dgm:pt>
    <dgm:pt modelId="{7F59AFA8-97ED-43F0-BB10-8E36A7F9F28C}" type="sibTrans" cxnId="{C002A477-0333-4E42-A591-A476378A7B14}">
      <dgm:prSet/>
      <dgm:spPr/>
      <dgm:t>
        <a:bodyPr/>
        <a:lstStyle/>
        <a:p>
          <a:endParaRPr lang="en-US"/>
        </a:p>
      </dgm:t>
    </dgm:pt>
    <dgm:pt modelId="{4B4A2A45-FFA7-47F5-A99D-A2DFD7698107}">
      <dgm:prSet phldrT="[Text]" custT="1"/>
      <dgm:spPr>
        <a:solidFill>
          <a:schemeClr val="accent2">
            <a:lumMod val="60000"/>
            <a:lumOff val="40000"/>
          </a:schemeClr>
        </a:solidFill>
      </dgm:spPr>
      <dgm:t>
        <a:bodyPr/>
        <a:lstStyle/>
        <a:p>
          <a:pPr algn="just"/>
          <a:r>
            <a:rPr lang="sr-Cyrl-RS" sz="1400" b="0" i="0" dirty="0"/>
            <a:t>Примања од задуживања представљају приливе по основу примања од задуживања код пословних банака у земљи у корист нивоа градова. Примања од продаје финансијске имовине  представљају приливе по основу продаје домаћих акција и осталог капитала у корист нивоа градова</a:t>
          </a:r>
          <a:endParaRPr lang="en-US" sz="1400" dirty="0"/>
        </a:p>
      </dgm:t>
    </dgm:pt>
    <dgm:pt modelId="{2E2C89AA-6D36-4A41-9A01-A47B8388C320}" type="parTrans" cxnId="{48A7DAC8-CBA0-4CCF-8FEB-1A8D1991CE61}">
      <dgm:prSet/>
      <dgm:spPr/>
      <dgm:t>
        <a:bodyPr/>
        <a:lstStyle/>
        <a:p>
          <a:endParaRPr lang="en-US"/>
        </a:p>
      </dgm:t>
    </dgm:pt>
    <dgm:pt modelId="{5B14C082-1404-4C23-9B64-643BA89D25BF}" type="sibTrans" cxnId="{48A7DAC8-CBA0-4CCF-8FEB-1A8D1991CE61}">
      <dgm:prSet/>
      <dgm:spPr/>
      <dgm:t>
        <a:bodyPr/>
        <a:lstStyle/>
        <a:p>
          <a:endParaRPr lang="en-US"/>
        </a:p>
      </dgm:t>
    </dgm:pt>
    <dgm:pt modelId="{E1AD8724-28DC-48C5-B75E-B0D1F33E6279}">
      <dgm:prSet phldrT="[Text]"/>
      <dgm:spPr/>
      <dgm:t>
        <a:bodyPr/>
        <a:lstStyle/>
        <a:p>
          <a:r>
            <a:rPr lang="sr-Cyrl-RS" b="1" dirty="0"/>
            <a:t>Пренета средства из ранијих година</a:t>
          </a:r>
          <a:endParaRPr lang="en-US" b="1" dirty="0"/>
        </a:p>
      </dgm:t>
    </dgm:pt>
    <dgm:pt modelId="{411CE078-310E-457E-A7C1-09A580CCEBB0}" type="parTrans" cxnId="{9EBB09AF-7741-47ED-B436-933466BD5F46}">
      <dgm:prSet/>
      <dgm:spPr/>
      <dgm:t>
        <a:bodyPr/>
        <a:lstStyle/>
        <a:p>
          <a:endParaRPr lang="en-US"/>
        </a:p>
      </dgm:t>
    </dgm:pt>
    <dgm:pt modelId="{BCA81F17-B88D-47F3-91A4-C02EC1C807D8}" type="sibTrans" cxnId="{9EBB09AF-7741-47ED-B436-933466BD5F46}">
      <dgm:prSet/>
      <dgm:spPr/>
      <dgm:t>
        <a:bodyPr/>
        <a:lstStyle/>
        <a:p>
          <a:endParaRPr lang="en-US"/>
        </a:p>
      </dgm:t>
    </dgm:pt>
    <dgm:pt modelId="{A22D28D0-C0EE-4FAC-9411-A8A4995FB17B}">
      <dgm:prSet phldrT="[Text]" custT="1"/>
      <dgm:spPr>
        <a:solidFill>
          <a:schemeClr val="accent4">
            <a:lumMod val="60000"/>
            <a:lumOff val="40000"/>
          </a:schemeClr>
        </a:solidFill>
      </dgm:spPr>
      <dgm:t>
        <a:bodyPr/>
        <a:lstStyle/>
        <a:p>
          <a:pPr algn="just"/>
          <a:r>
            <a:rPr lang="sr-Cyrl-RS" altLang="en-US" sz="1400" dirty="0"/>
            <a:t> Представљају вишак прихода буџета града који нису потрошени у претходној  буџетској години</a:t>
          </a:r>
          <a:endParaRPr lang="en-US" sz="1400" dirty="0"/>
        </a:p>
      </dgm:t>
    </dgm:pt>
    <dgm:pt modelId="{7B8C8DE4-9C8E-4AAA-9ABD-7D21384D12EF}" type="parTrans" cxnId="{EF67239D-5166-423B-9E5F-06A1352131E4}">
      <dgm:prSet/>
      <dgm:spPr/>
      <dgm:t>
        <a:bodyPr/>
        <a:lstStyle/>
        <a:p>
          <a:endParaRPr lang="en-US"/>
        </a:p>
      </dgm:t>
    </dgm:pt>
    <dgm:pt modelId="{D9EE63C1-7C79-499A-9EE1-6AFD68E7C84E}" type="sibTrans" cxnId="{EF67239D-5166-423B-9E5F-06A1352131E4}">
      <dgm:prSet/>
      <dgm:spPr/>
      <dgm:t>
        <a:bodyPr/>
        <a:lstStyle/>
        <a:p>
          <a:endParaRPr lang="en-US"/>
        </a:p>
      </dgm:t>
    </dgm:pt>
    <dgm:pt modelId="{EFEB1020-9C17-48DC-BBE0-54FA743F9F75}" type="pres">
      <dgm:prSet presAssocID="{EEA47F19-311D-44B3-AAA4-35C98BD4844B}" presName="Name0" presStyleCnt="0">
        <dgm:presLayoutVars>
          <dgm:dir/>
          <dgm:animLvl val="lvl"/>
          <dgm:resizeHandles val="exact"/>
        </dgm:presLayoutVars>
      </dgm:prSet>
      <dgm:spPr/>
      <dgm:t>
        <a:bodyPr/>
        <a:lstStyle/>
        <a:p>
          <a:endParaRPr lang="en-US"/>
        </a:p>
      </dgm:t>
    </dgm:pt>
    <dgm:pt modelId="{98695426-23ED-40C0-90A1-2BB445DEBC64}" type="pres">
      <dgm:prSet presAssocID="{0C844461-76DE-4FEA-A87D-23440AD6FC2E}" presName="linNode" presStyleCnt="0"/>
      <dgm:spPr/>
    </dgm:pt>
    <dgm:pt modelId="{C6144CDB-22C1-4337-9F95-C3A522A707D1}" type="pres">
      <dgm:prSet presAssocID="{0C844461-76DE-4FEA-A87D-23440AD6FC2E}" presName="parTx" presStyleLbl="revTx" presStyleIdx="0" presStyleCnt="6">
        <dgm:presLayoutVars>
          <dgm:chMax val="1"/>
          <dgm:bulletEnabled val="1"/>
        </dgm:presLayoutVars>
      </dgm:prSet>
      <dgm:spPr/>
      <dgm:t>
        <a:bodyPr/>
        <a:lstStyle/>
        <a:p>
          <a:endParaRPr lang="en-US"/>
        </a:p>
      </dgm:t>
    </dgm:pt>
    <dgm:pt modelId="{02385D1D-92EB-445D-B736-940004751C79}" type="pres">
      <dgm:prSet presAssocID="{0C844461-76DE-4FEA-A87D-23440AD6FC2E}" presName="bracket" presStyleLbl="parChTrans1D1" presStyleIdx="0" presStyleCnt="6"/>
      <dgm:spPr/>
    </dgm:pt>
    <dgm:pt modelId="{99D36636-E395-439F-A79A-29C0BFB6F7E4}" type="pres">
      <dgm:prSet presAssocID="{0C844461-76DE-4FEA-A87D-23440AD6FC2E}" presName="spH" presStyleCnt="0"/>
      <dgm:spPr/>
    </dgm:pt>
    <dgm:pt modelId="{7BB6658A-32E0-42C7-B82A-240BF45CF27D}" type="pres">
      <dgm:prSet presAssocID="{0C844461-76DE-4FEA-A87D-23440AD6FC2E}" presName="desTx" presStyleLbl="node1" presStyleIdx="0" presStyleCnt="6">
        <dgm:presLayoutVars>
          <dgm:bulletEnabled val="1"/>
        </dgm:presLayoutVars>
      </dgm:prSet>
      <dgm:spPr/>
      <dgm:t>
        <a:bodyPr/>
        <a:lstStyle/>
        <a:p>
          <a:endParaRPr lang="en-US"/>
        </a:p>
      </dgm:t>
    </dgm:pt>
    <dgm:pt modelId="{5B3CB043-7A92-47E9-A4C4-39EC715F2552}" type="pres">
      <dgm:prSet presAssocID="{C24B5DA2-B651-485D-A0F4-95731772C9B8}" presName="spV" presStyleCnt="0"/>
      <dgm:spPr/>
    </dgm:pt>
    <dgm:pt modelId="{D9DF5E9A-39D4-44B7-A326-58B07A05D91E}" type="pres">
      <dgm:prSet presAssocID="{E1B79EE1-1157-4302-AB0B-8FEDC81165FD}" presName="linNode" presStyleCnt="0"/>
      <dgm:spPr/>
    </dgm:pt>
    <dgm:pt modelId="{F40D94EA-52E0-4740-A924-EAF350BDF213}" type="pres">
      <dgm:prSet presAssocID="{E1B79EE1-1157-4302-AB0B-8FEDC81165FD}" presName="parTx" presStyleLbl="revTx" presStyleIdx="1" presStyleCnt="6">
        <dgm:presLayoutVars>
          <dgm:chMax val="1"/>
          <dgm:bulletEnabled val="1"/>
        </dgm:presLayoutVars>
      </dgm:prSet>
      <dgm:spPr/>
      <dgm:t>
        <a:bodyPr/>
        <a:lstStyle/>
        <a:p>
          <a:endParaRPr lang="en-US"/>
        </a:p>
      </dgm:t>
    </dgm:pt>
    <dgm:pt modelId="{0E930D30-96BC-4D43-B65A-EE88C46DBE48}" type="pres">
      <dgm:prSet presAssocID="{E1B79EE1-1157-4302-AB0B-8FEDC81165FD}" presName="bracket" presStyleLbl="parChTrans1D1" presStyleIdx="1" presStyleCnt="6"/>
      <dgm:spPr/>
    </dgm:pt>
    <dgm:pt modelId="{5831BF15-ED1F-4BD5-857B-18B8E573D9AB}" type="pres">
      <dgm:prSet presAssocID="{E1B79EE1-1157-4302-AB0B-8FEDC81165FD}" presName="spH" presStyleCnt="0"/>
      <dgm:spPr/>
    </dgm:pt>
    <dgm:pt modelId="{C6BA9D27-2D60-4BA7-98A9-E18E57FDB6CB}" type="pres">
      <dgm:prSet presAssocID="{E1B79EE1-1157-4302-AB0B-8FEDC81165FD}" presName="desTx" presStyleLbl="node1" presStyleIdx="1" presStyleCnt="6">
        <dgm:presLayoutVars>
          <dgm:bulletEnabled val="1"/>
        </dgm:presLayoutVars>
      </dgm:prSet>
      <dgm:spPr/>
      <dgm:t>
        <a:bodyPr/>
        <a:lstStyle/>
        <a:p>
          <a:endParaRPr lang="en-US"/>
        </a:p>
      </dgm:t>
    </dgm:pt>
    <dgm:pt modelId="{5A002753-9FCA-4DC5-B8A6-1F7632BDDE58}" type="pres">
      <dgm:prSet presAssocID="{E99A6F9C-C544-4400-B178-20BC6CFFFE07}" presName="spV" presStyleCnt="0"/>
      <dgm:spPr/>
    </dgm:pt>
    <dgm:pt modelId="{9709DCCB-B8A8-47BC-A303-F9EC41DA889E}" type="pres">
      <dgm:prSet presAssocID="{E055884F-7426-4921-A0E5-9CA56A76B49A}" presName="linNode" presStyleCnt="0"/>
      <dgm:spPr/>
    </dgm:pt>
    <dgm:pt modelId="{CCB8139E-CA19-491D-9FCD-6BF28923C725}" type="pres">
      <dgm:prSet presAssocID="{E055884F-7426-4921-A0E5-9CA56A76B49A}" presName="parTx" presStyleLbl="revTx" presStyleIdx="2" presStyleCnt="6">
        <dgm:presLayoutVars>
          <dgm:chMax val="1"/>
          <dgm:bulletEnabled val="1"/>
        </dgm:presLayoutVars>
      </dgm:prSet>
      <dgm:spPr/>
      <dgm:t>
        <a:bodyPr/>
        <a:lstStyle/>
        <a:p>
          <a:endParaRPr lang="en-US"/>
        </a:p>
      </dgm:t>
    </dgm:pt>
    <dgm:pt modelId="{14D1633C-A097-4A5A-8269-B04E98857E56}" type="pres">
      <dgm:prSet presAssocID="{E055884F-7426-4921-A0E5-9CA56A76B49A}" presName="bracket" presStyleLbl="parChTrans1D1" presStyleIdx="2" presStyleCnt="6"/>
      <dgm:spPr/>
    </dgm:pt>
    <dgm:pt modelId="{82B38D6F-2AA7-4339-A71D-28AA55699178}" type="pres">
      <dgm:prSet presAssocID="{E055884F-7426-4921-A0E5-9CA56A76B49A}" presName="spH" presStyleCnt="0"/>
      <dgm:spPr/>
    </dgm:pt>
    <dgm:pt modelId="{FFFD7BD8-195B-4FA4-9414-4F4C582F5570}" type="pres">
      <dgm:prSet presAssocID="{E055884F-7426-4921-A0E5-9CA56A76B49A}" presName="desTx" presStyleLbl="node1" presStyleIdx="2" presStyleCnt="6">
        <dgm:presLayoutVars>
          <dgm:bulletEnabled val="1"/>
        </dgm:presLayoutVars>
      </dgm:prSet>
      <dgm:spPr/>
      <dgm:t>
        <a:bodyPr/>
        <a:lstStyle/>
        <a:p>
          <a:endParaRPr lang="en-US"/>
        </a:p>
      </dgm:t>
    </dgm:pt>
    <dgm:pt modelId="{D3A122A3-FC4C-4845-B4FF-0E74CF3D50D3}" type="pres">
      <dgm:prSet presAssocID="{EADBA54B-8207-46FB-8C83-E7274B6ED163}" presName="spV" presStyleCnt="0"/>
      <dgm:spPr/>
    </dgm:pt>
    <dgm:pt modelId="{CCB5FDA4-BEC8-4CA1-835A-2A3BEEBEC456}" type="pres">
      <dgm:prSet presAssocID="{28888755-727E-436B-B2F2-DA7896544A65}" presName="linNode" presStyleCnt="0"/>
      <dgm:spPr/>
    </dgm:pt>
    <dgm:pt modelId="{9312B733-3AEB-49F6-8245-08553BA2949B}" type="pres">
      <dgm:prSet presAssocID="{28888755-727E-436B-B2F2-DA7896544A65}" presName="parTx" presStyleLbl="revTx" presStyleIdx="3" presStyleCnt="6">
        <dgm:presLayoutVars>
          <dgm:chMax val="1"/>
          <dgm:bulletEnabled val="1"/>
        </dgm:presLayoutVars>
      </dgm:prSet>
      <dgm:spPr/>
      <dgm:t>
        <a:bodyPr/>
        <a:lstStyle/>
        <a:p>
          <a:endParaRPr lang="en-US"/>
        </a:p>
      </dgm:t>
    </dgm:pt>
    <dgm:pt modelId="{435AB433-2559-485A-A03D-C32F36288071}" type="pres">
      <dgm:prSet presAssocID="{28888755-727E-436B-B2F2-DA7896544A65}" presName="bracket" presStyleLbl="parChTrans1D1" presStyleIdx="3" presStyleCnt="6"/>
      <dgm:spPr/>
    </dgm:pt>
    <dgm:pt modelId="{C13B9160-72D5-46E0-A1C0-91E8634DFAE2}" type="pres">
      <dgm:prSet presAssocID="{28888755-727E-436B-B2F2-DA7896544A65}" presName="spH" presStyleCnt="0"/>
      <dgm:spPr/>
    </dgm:pt>
    <dgm:pt modelId="{9893D59A-7FEC-486D-89C4-D28135F6121C}" type="pres">
      <dgm:prSet presAssocID="{28888755-727E-436B-B2F2-DA7896544A65}" presName="desTx" presStyleLbl="node1" presStyleIdx="3" presStyleCnt="6">
        <dgm:presLayoutVars>
          <dgm:bulletEnabled val="1"/>
        </dgm:presLayoutVars>
      </dgm:prSet>
      <dgm:spPr/>
      <dgm:t>
        <a:bodyPr/>
        <a:lstStyle/>
        <a:p>
          <a:endParaRPr lang="en-US"/>
        </a:p>
      </dgm:t>
    </dgm:pt>
    <dgm:pt modelId="{A421D242-ABBF-45EB-97FD-83930430328F}" type="pres">
      <dgm:prSet presAssocID="{25C618B1-3FCB-4E3A-AAEB-763F12B41872}" presName="spV" presStyleCnt="0"/>
      <dgm:spPr/>
    </dgm:pt>
    <dgm:pt modelId="{F0DED400-B200-4EA2-AB34-CCFF58E07A6E}" type="pres">
      <dgm:prSet presAssocID="{26EF48C7-6381-4355-B03F-DD441AE957C7}" presName="linNode" presStyleCnt="0"/>
      <dgm:spPr/>
    </dgm:pt>
    <dgm:pt modelId="{EFAACCF6-3A6A-4536-89B0-F0A7C44F6BE1}" type="pres">
      <dgm:prSet presAssocID="{26EF48C7-6381-4355-B03F-DD441AE957C7}" presName="parTx" presStyleLbl="revTx" presStyleIdx="4" presStyleCnt="6">
        <dgm:presLayoutVars>
          <dgm:chMax val="1"/>
          <dgm:bulletEnabled val="1"/>
        </dgm:presLayoutVars>
      </dgm:prSet>
      <dgm:spPr/>
      <dgm:t>
        <a:bodyPr/>
        <a:lstStyle/>
        <a:p>
          <a:endParaRPr lang="en-US"/>
        </a:p>
      </dgm:t>
    </dgm:pt>
    <dgm:pt modelId="{6497CA82-45EE-4BD1-AEB4-CC3961FBFB74}" type="pres">
      <dgm:prSet presAssocID="{26EF48C7-6381-4355-B03F-DD441AE957C7}" presName="bracket" presStyleLbl="parChTrans1D1" presStyleIdx="4" presStyleCnt="6"/>
      <dgm:spPr/>
    </dgm:pt>
    <dgm:pt modelId="{CD7548DD-1E84-4DA7-B1D0-28F3E4EBFF82}" type="pres">
      <dgm:prSet presAssocID="{26EF48C7-6381-4355-B03F-DD441AE957C7}" presName="spH" presStyleCnt="0"/>
      <dgm:spPr/>
    </dgm:pt>
    <dgm:pt modelId="{9A05939C-6B40-4C32-897A-4A6DC3E71E5B}" type="pres">
      <dgm:prSet presAssocID="{26EF48C7-6381-4355-B03F-DD441AE957C7}" presName="desTx" presStyleLbl="node1" presStyleIdx="4" presStyleCnt="6">
        <dgm:presLayoutVars>
          <dgm:bulletEnabled val="1"/>
        </dgm:presLayoutVars>
      </dgm:prSet>
      <dgm:spPr/>
      <dgm:t>
        <a:bodyPr/>
        <a:lstStyle/>
        <a:p>
          <a:endParaRPr lang="en-US"/>
        </a:p>
      </dgm:t>
    </dgm:pt>
    <dgm:pt modelId="{569EA799-9807-4770-B698-79D3EF79120B}" type="pres">
      <dgm:prSet presAssocID="{7F59AFA8-97ED-43F0-BB10-8E36A7F9F28C}" presName="spV" presStyleCnt="0"/>
      <dgm:spPr/>
    </dgm:pt>
    <dgm:pt modelId="{2B991069-479A-498A-AF83-5B33CD9F12C6}" type="pres">
      <dgm:prSet presAssocID="{E1AD8724-28DC-48C5-B75E-B0D1F33E6279}" presName="linNode" presStyleCnt="0"/>
      <dgm:spPr/>
    </dgm:pt>
    <dgm:pt modelId="{939B76D1-BB33-4E50-9ECD-839FB5787B95}" type="pres">
      <dgm:prSet presAssocID="{E1AD8724-28DC-48C5-B75E-B0D1F33E6279}" presName="parTx" presStyleLbl="revTx" presStyleIdx="5" presStyleCnt="6">
        <dgm:presLayoutVars>
          <dgm:chMax val="1"/>
          <dgm:bulletEnabled val="1"/>
        </dgm:presLayoutVars>
      </dgm:prSet>
      <dgm:spPr/>
      <dgm:t>
        <a:bodyPr/>
        <a:lstStyle/>
        <a:p>
          <a:endParaRPr lang="en-US"/>
        </a:p>
      </dgm:t>
    </dgm:pt>
    <dgm:pt modelId="{7845F59F-6101-48DE-ABCC-EC5351843F5B}" type="pres">
      <dgm:prSet presAssocID="{E1AD8724-28DC-48C5-B75E-B0D1F33E6279}" presName="bracket" presStyleLbl="parChTrans1D1" presStyleIdx="5" presStyleCnt="6"/>
      <dgm:spPr/>
    </dgm:pt>
    <dgm:pt modelId="{8DC06B04-AA78-4007-96F1-AC66800E204E}" type="pres">
      <dgm:prSet presAssocID="{E1AD8724-28DC-48C5-B75E-B0D1F33E6279}" presName="spH" presStyleCnt="0"/>
      <dgm:spPr/>
    </dgm:pt>
    <dgm:pt modelId="{B43D6F8D-5103-4DCA-8971-053A6B7A987B}" type="pres">
      <dgm:prSet presAssocID="{E1AD8724-28DC-48C5-B75E-B0D1F33E6279}" presName="desTx" presStyleLbl="node1" presStyleIdx="5" presStyleCnt="6">
        <dgm:presLayoutVars>
          <dgm:bulletEnabled val="1"/>
        </dgm:presLayoutVars>
      </dgm:prSet>
      <dgm:spPr/>
      <dgm:t>
        <a:bodyPr/>
        <a:lstStyle/>
        <a:p>
          <a:endParaRPr lang="en-US"/>
        </a:p>
      </dgm:t>
    </dgm:pt>
  </dgm:ptLst>
  <dgm:cxnLst>
    <dgm:cxn modelId="{EF67239D-5166-423B-9E5F-06A1352131E4}" srcId="{E1AD8724-28DC-48C5-B75E-B0D1F33E6279}" destId="{A22D28D0-C0EE-4FAC-9411-A8A4995FB17B}" srcOrd="0" destOrd="0" parTransId="{7B8C8DE4-9C8E-4AAA-9ABD-7D21384D12EF}" sibTransId="{D9EE63C1-7C79-499A-9EE1-6AFD68E7C84E}"/>
    <dgm:cxn modelId="{423F4FFE-A4A5-4DB9-BCD0-81CA33242D4A}" srcId="{EEA47F19-311D-44B3-AAA4-35C98BD4844B}" destId="{28888755-727E-436B-B2F2-DA7896544A65}" srcOrd="3" destOrd="0" parTransId="{74440C20-4C7D-42FA-8A71-91FF1ABB0C2B}" sibTransId="{25C618B1-3FCB-4E3A-AAEB-763F12B41872}"/>
    <dgm:cxn modelId="{B6E9FE2F-54FB-46AA-BA6A-1465C15C85E2}" srcId="{0C844461-76DE-4FEA-A87D-23440AD6FC2E}" destId="{D45E583C-4AAD-40D2-9D24-9A0A68141567}" srcOrd="0" destOrd="0" parTransId="{DF23AB14-DB78-4D25-948A-D263DF13EBEB}" sibTransId="{875C4C0C-D761-476B-9D17-EF850CFCBB84}"/>
    <dgm:cxn modelId="{8ED36F3F-1036-46BF-B161-E2DF12D3DE49}" type="presOf" srcId="{A22D28D0-C0EE-4FAC-9411-A8A4995FB17B}" destId="{B43D6F8D-5103-4DCA-8971-053A6B7A987B}" srcOrd="0" destOrd="0" presId="urn:diagrams.loki3.com/BracketList"/>
    <dgm:cxn modelId="{9CBF9DF9-AB9B-4A23-9199-3C2DD5A0CE43}" srcId="{EEA47F19-311D-44B3-AAA4-35C98BD4844B}" destId="{E1B79EE1-1157-4302-AB0B-8FEDC81165FD}" srcOrd="1" destOrd="0" parTransId="{D901DA59-A95A-4489-99A8-4140EE7BA89A}" sibTransId="{E99A6F9C-C544-4400-B178-20BC6CFFFE07}"/>
    <dgm:cxn modelId="{115F89EA-ED00-4FA2-833B-C468A17C77B1}" type="presOf" srcId="{0C844461-76DE-4FEA-A87D-23440AD6FC2E}" destId="{C6144CDB-22C1-4337-9F95-C3A522A707D1}" srcOrd="0" destOrd="0" presId="urn:diagrams.loki3.com/BracketList"/>
    <dgm:cxn modelId="{251C8748-D7D4-4EEA-9063-7D96C4DC6F5C}" type="presOf" srcId="{26EF48C7-6381-4355-B03F-DD441AE957C7}" destId="{EFAACCF6-3A6A-4536-89B0-F0A7C44F6BE1}" srcOrd="0" destOrd="0" presId="urn:diagrams.loki3.com/BracketList"/>
    <dgm:cxn modelId="{997AF6DE-9802-4842-96EC-E457543D4099}" srcId="{EEA47F19-311D-44B3-AAA4-35C98BD4844B}" destId="{E055884F-7426-4921-A0E5-9CA56A76B49A}" srcOrd="2" destOrd="0" parTransId="{A220DF32-CC6B-446C-B398-3C6FF19DF138}" sibTransId="{EADBA54B-8207-46FB-8C83-E7274B6ED163}"/>
    <dgm:cxn modelId="{1F4D2793-BD6E-4E71-BAB4-D6D0DEF19BD8}" type="presOf" srcId="{FE2BA0E8-81AC-463B-B498-EF464F5BCE06}" destId="{9893D59A-7FEC-486D-89C4-D28135F6121C}" srcOrd="0" destOrd="0" presId="urn:diagrams.loki3.com/BracketList"/>
    <dgm:cxn modelId="{281914F4-D8BC-495E-956B-3246AF2EC200}" type="presOf" srcId="{28888755-727E-436B-B2F2-DA7896544A65}" destId="{9312B733-3AEB-49F6-8245-08553BA2949B}" srcOrd="0" destOrd="0" presId="urn:diagrams.loki3.com/BracketList"/>
    <dgm:cxn modelId="{D9B9A5A4-110B-45CC-94E0-BB7998BBACA2}" type="presOf" srcId="{4B4A2A45-FFA7-47F5-A99D-A2DFD7698107}" destId="{9A05939C-6B40-4C32-897A-4A6DC3E71E5B}" srcOrd="0" destOrd="0" presId="urn:diagrams.loki3.com/BracketList"/>
    <dgm:cxn modelId="{DFBD7A21-0954-4B7F-903E-719597804F28}" type="presOf" srcId="{6B14159D-5902-471E-9F91-CEA86CA18597}" destId="{FFFD7BD8-195B-4FA4-9414-4F4C582F5570}" srcOrd="0" destOrd="0" presId="urn:diagrams.loki3.com/BracketList"/>
    <dgm:cxn modelId="{DFA45898-8E34-483C-97B6-EC38D2140466}" srcId="{EEA47F19-311D-44B3-AAA4-35C98BD4844B}" destId="{0C844461-76DE-4FEA-A87D-23440AD6FC2E}" srcOrd="0" destOrd="0" parTransId="{6F031138-6684-4AF8-B48F-F90EB84372B1}" sibTransId="{C24B5DA2-B651-485D-A0F4-95731772C9B8}"/>
    <dgm:cxn modelId="{29D18108-D348-4C83-ABE4-39390C16C5CD}" srcId="{E1B79EE1-1157-4302-AB0B-8FEDC81165FD}" destId="{92FD0664-EE76-4121-BE7B-68FC1EE5F4D7}" srcOrd="0" destOrd="0" parTransId="{A4B2DE69-08CB-4EF5-A179-A9838DCC0C0D}" sibTransId="{31990FCE-83F5-4BCE-86BA-4F924011EADA}"/>
    <dgm:cxn modelId="{8BFB5925-EDE0-45E3-91ED-A6C1C76B091F}" type="presOf" srcId="{EEA47F19-311D-44B3-AAA4-35C98BD4844B}" destId="{EFEB1020-9C17-48DC-BBE0-54FA743F9F75}" srcOrd="0" destOrd="0" presId="urn:diagrams.loki3.com/BracketList"/>
    <dgm:cxn modelId="{86D1D984-3A22-405C-B36D-C2926B8E421B}" srcId="{28888755-727E-436B-B2F2-DA7896544A65}" destId="{FE2BA0E8-81AC-463B-B498-EF464F5BCE06}" srcOrd="0" destOrd="0" parTransId="{7A39DE39-681C-425E-9FED-FBE278CC5B2D}" sibTransId="{03DEC489-1FE9-42FB-A7B6-2DC930E80875}"/>
    <dgm:cxn modelId="{8120EF99-E00F-4494-BFCA-8749C1115436}" type="presOf" srcId="{E055884F-7426-4921-A0E5-9CA56A76B49A}" destId="{CCB8139E-CA19-491D-9FCD-6BF28923C725}" srcOrd="0" destOrd="0" presId="urn:diagrams.loki3.com/BracketList"/>
    <dgm:cxn modelId="{823A3D95-6E18-4348-AF5D-F5A67ED1D5F5}" type="presOf" srcId="{E1AD8724-28DC-48C5-B75E-B0D1F33E6279}" destId="{939B76D1-BB33-4E50-9ECD-839FB5787B95}" srcOrd="0" destOrd="0" presId="urn:diagrams.loki3.com/BracketList"/>
    <dgm:cxn modelId="{D180D9DF-1134-4034-82CB-2A5DE44386F2}" type="presOf" srcId="{E1B79EE1-1157-4302-AB0B-8FEDC81165FD}" destId="{F40D94EA-52E0-4740-A924-EAF350BDF213}" srcOrd="0" destOrd="0" presId="urn:diagrams.loki3.com/BracketList"/>
    <dgm:cxn modelId="{48A7DAC8-CBA0-4CCF-8FEB-1A8D1991CE61}" srcId="{26EF48C7-6381-4355-B03F-DD441AE957C7}" destId="{4B4A2A45-FFA7-47F5-A99D-A2DFD7698107}" srcOrd="0" destOrd="0" parTransId="{2E2C89AA-6D36-4A41-9A01-A47B8388C320}" sibTransId="{5B14C082-1404-4C23-9B64-643BA89D25BF}"/>
    <dgm:cxn modelId="{E528FBD6-03D8-4201-832B-0748BD271A16}" srcId="{E055884F-7426-4921-A0E5-9CA56A76B49A}" destId="{6B14159D-5902-471E-9F91-CEA86CA18597}" srcOrd="0" destOrd="0" parTransId="{0D2CFF9B-A50F-43E4-AFA5-E7E960E0BCD0}" sibTransId="{36039859-946E-4D2B-BAA0-EE1BB94895EC}"/>
    <dgm:cxn modelId="{89B8D35F-AF1C-4B87-9F0F-C836A969D035}" type="presOf" srcId="{92FD0664-EE76-4121-BE7B-68FC1EE5F4D7}" destId="{C6BA9D27-2D60-4BA7-98A9-E18E57FDB6CB}" srcOrd="0" destOrd="0" presId="urn:diagrams.loki3.com/BracketList"/>
    <dgm:cxn modelId="{8DF7604E-D30B-4D29-A714-BF4C67282722}" type="presOf" srcId="{D45E583C-4AAD-40D2-9D24-9A0A68141567}" destId="{7BB6658A-32E0-42C7-B82A-240BF45CF27D}" srcOrd="0" destOrd="0" presId="urn:diagrams.loki3.com/BracketList"/>
    <dgm:cxn modelId="{9EBB09AF-7741-47ED-B436-933466BD5F46}" srcId="{EEA47F19-311D-44B3-AAA4-35C98BD4844B}" destId="{E1AD8724-28DC-48C5-B75E-B0D1F33E6279}" srcOrd="5" destOrd="0" parTransId="{411CE078-310E-457E-A7C1-09A580CCEBB0}" sibTransId="{BCA81F17-B88D-47F3-91A4-C02EC1C807D8}"/>
    <dgm:cxn modelId="{C002A477-0333-4E42-A591-A476378A7B14}" srcId="{EEA47F19-311D-44B3-AAA4-35C98BD4844B}" destId="{26EF48C7-6381-4355-B03F-DD441AE957C7}" srcOrd="4" destOrd="0" parTransId="{18A23F74-72B2-47CE-8CFA-63637C44E493}" sibTransId="{7F59AFA8-97ED-43F0-BB10-8E36A7F9F28C}"/>
    <dgm:cxn modelId="{B7765B4B-3A56-44DA-A61A-BC91C1B2CD92}" type="presParOf" srcId="{EFEB1020-9C17-48DC-BBE0-54FA743F9F75}" destId="{98695426-23ED-40C0-90A1-2BB445DEBC64}" srcOrd="0" destOrd="0" presId="urn:diagrams.loki3.com/BracketList"/>
    <dgm:cxn modelId="{650939A6-4DCE-4ADE-8427-581667267FF1}" type="presParOf" srcId="{98695426-23ED-40C0-90A1-2BB445DEBC64}" destId="{C6144CDB-22C1-4337-9F95-C3A522A707D1}" srcOrd="0" destOrd="0" presId="urn:diagrams.loki3.com/BracketList"/>
    <dgm:cxn modelId="{F1F46CE7-FD58-4A44-AEB3-B7CF9016B3FE}" type="presParOf" srcId="{98695426-23ED-40C0-90A1-2BB445DEBC64}" destId="{02385D1D-92EB-445D-B736-940004751C79}" srcOrd="1" destOrd="0" presId="urn:diagrams.loki3.com/BracketList"/>
    <dgm:cxn modelId="{BA7D6B3B-5D9E-4C81-B55B-17C7FF656DD1}" type="presParOf" srcId="{98695426-23ED-40C0-90A1-2BB445DEBC64}" destId="{99D36636-E395-439F-A79A-29C0BFB6F7E4}" srcOrd="2" destOrd="0" presId="urn:diagrams.loki3.com/BracketList"/>
    <dgm:cxn modelId="{DD0BCBFF-BBEC-4842-8BD0-69E0482A8A5D}" type="presParOf" srcId="{98695426-23ED-40C0-90A1-2BB445DEBC64}" destId="{7BB6658A-32E0-42C7-B82A-240BF45CF27D}" srcOrd="3" destOrd="0" presId="urn:diagrams.loki3.com/BracketList"/>
    <dgm:cxn modelId="{4964A35B-6C40-40AD-B7B1-5D2E89D5DA80}" type="presParOf" srcId="{EFEB1020-9C17-48DC-BBE0-54FA743F9F75}" destId="{5B3CB043-7A92-47E9-A4C4-39EC715F2552}" srcOrd="1" destOrd="0" presId="urn:diagrams.loki3.com/BracketList"/>
    <dgm:cxn modelId="{889255DA-5A06-49AC-A4DE-274F698CE31F}" type="presParOf" srcId="{EFEB1020-9C17-48DC-BBE0-54FA743F9F75}" destId="{D9DF5E9A-39D4-44B7-A326-58B07A05D91E}" srcOrd="2" destOrd="0" presId="urn:diagrams.loki3.com/BracketList"/>
    <dgm:cxn modelId="{66616344-0F81-4C8B-A612-62ABB18E35B2}" type="presParOf" srcId="{D9DF5E9A-39D4-44B7-A326-58B07A05D91E}" destId="{F40D94EA-52E0-4740-A924-EAF350BDF213}" srcOrd="0" destOrd="0" presId="urn:diagrams.loki3.com/BracketList"/>
    <dgm:cxn modelId="{966417CE-B4CC-43EB-BD9C-FAA413F07783}" type="presParOf" srcId="{D9DF5E9A-39D4-44B7-A326-58B07A05D91E}" destId="{0E930D30-96BC-4D43-B65A-EE88C46DBE48}" srcOrd="1" destOrd="0" presId="urn:diagrams.loki3.com/BracketList"/>
    <dgm:cxn modelId="{184456A8-0DCB-410C-8333-1C4A825EB6CF}" type="presParOf" srcId="{D9DF5E9A-39D4-44B7-A326-58B07A05D91E}" destId="{5831BF15-ED1F-4BD5-857B-18B8E573D9AB}" srcOrd="2" destOrd="0" presId="urn:diagrams.loki3.com/BracketList"/>
    <dgm:cxn modelId="{FF00F67A-0B7D-42A4-9138-641F29DDB4E6}" type="presParOf" srcId="{D9DF5E9A-39D4-44B7-A326-58B07A05D91E}" destId="{C6BA9D27-2D60-4BA7-98A9-E18E57FDB6CB}" srcOrd="3" destOrd="0" presId="urn:diagrams.loki3.com/BracketList"/>
    <dgm:cxn modelId="{F02F1A56-B00E-496F-99C9-16B2EBC52F2A}" type="presParOf" srcId="{EFEB1020-9C17-48DC-BBE0-54FA743F9F75}" destId="{5A002753-9FCA-4DC5-B8A6-1F7632BDDE58}" srcOrd="3" destOrd="0" presId="urn:diagrams.loki3.com/BracketList"/>
    <dgm:cxn modelId="{BF142181-0E78-47F3-89D0-CB77D521E800}" type="presParOf" srcId="{EFEB1020-9C17-48DC-BBE0-54FA743F9F75}" destId="{9709DCCB-B8A8-47BC-A303-F9EC41DA889E}" srcOrd="4" destOrd="0" presId="urn:diagrams.loki3.com/BracketList"/>
    <dgm:cxn modelId="{01633639-78E8-48DA-9DC6-A697796EC268}" type="presParOf" srcId="{9709DCCB-B8A8-47BC-A303-F9EC41DA889E}" destId="{CCB8139E-CA19-491D-9FCD-6BF28923C725}" srcOrd="0" destOrd="0" presId="urn:diagrams.loki3.com/BracketList"/>
    <dgm:cxn modelId="{DF0129F7-97D3-4359-A40A-95D1ECFD9965}" type="presParOf" srcId="{9709DCCB-B8A8-47BC-A303-F9EC41DA889E}" destId="{14D1633C-A097-4A5A-8269-B04E98857E56}" srcOrd="1" destOrd="0" presId="urn:diagrams.loki3.com/BracketList"/>
    <dgm:cxn modelId="{93CFFC9F-AE55-44B4-86EC-5A84B1045DD9}" type="presParOf" srcId="{9709DCCB-B8A8-47BC-A303-F9EC41DA889E}" destId="{82B38D6F-2AA7-4339-A71D-28AA55699178}" srcOrd="2" destOrd="0" presId="urn:diagrams.loki3.com/BracketList"/>
    <dgm:cxn modelId="{6D011252-ED7E-4AD6-AD0F-BFA3CBA89E7B}" type="presParOf" srcId="{9709DCCB-B8A8-47BC-A303-F9EC41DA889E}" destId="{FFFD7BD8-195B-4FA4-9414-4F4C582F5570}" srcOrd="3" destOrd="0" presId="urn:diagrams.loki3.com/BracketList"/>
    <dgm:cxn modelId="{5BEA2EA7-A0B5-435C-9DE9-5FEB8B7DDE10}" type="presParOf" srcId="{EFEB1020-9C17-48DC-BBE0-54FA743F9F75}" destId="{D3A122A3-FC4C-4845-B4FF-0E74CF3D50D3}" srcOrd="5" destOrd="0" presId="urn:diagrams.loki3.com/BracketList"/>
    <dgm:cxn modelId="{00BC571F-8C88-440A-8B54-11BB4872DC98}" type="presParOf" srcId="{EFEB1020-9C17-48DC-BBE0-54FA743F9F75}" destId="{CCB5FDA4-BEC8-4CA1-835A-2A3BEEBEC456}" srcOrd="6" destOrd="0" presId="urn:diagrams.loki3.com/BracketList"/>
    <dgm:cxn modelId="{9301E3C0-435D-45C5-82F4-4B23E48CEE94}" type="presParOf" srcId="{CCB5FDA4-BEC8-4CA1-835A-2A3BEEBEC456}" destId="{9312B733-3AEB-49F6-8245-08553BA2949B}" srcOrd="0" destOrd="0" presId="urn:diagrams.loki3.com/BracketList"/>
    <dgm:cxn modelId="{3A51EEA8-A88D-453E-9F39-56E162C27441}" type="presParOf" srcId="{CCB5FDA4-BEC8-4CA1-835A-2A3BEEBEC456}" destId="{435AB433-2559-485A-A03D-C32F36288071}" srcOrd="1" destOrd="0" presId="urn:diagrams.loki3.com/BracketList"/>
    <dgm:cxn modelId="{987E1745-439A-4053-B59B-62C6F2641425}" type="presParOf" srcId="{CCB5FDA4-BEC8-4CA1-835A-2A3BEEBEC456}" destId="{C13B9160-72D5-46E0-A1C0-91E8634DFAE2}" srcOrd="2" destOrd="0" presId="urn:diagrams.loki3.com/BracketList"/>
    <dgm:cxn modelId="{32D17587-4C1E-4A75-A957-7048770D8765}" type="presParOf" srcId="{CCB5FDA4-BEC8-4CA1-835A-2A3BEEBEC456}" destId="{9893D59A-7FEC-486D-89C4-D28135F6121C}" srcOrd="3" destOrd="0" presId="urn:diagrams.loki3.com/BracketList"/>
    <dgm:cxn modelId="{63FBC207-995C-4A06-8C8E-EFECB1D3D019}" type="presParOf" srcId="{EFEB1020-9C17-48DC-BBE0-54FA743F9F75}" destId="{A421D242-ABBF-45EB-97FD-83930430328F}" srcOrd="7" destOrd="0" presId="urn:diagrams.loki3.com/BracketList"/>
    <dgm:cxn modelId="{893595AA-F8BA-4BCE-BB5A-2C6457A713CF}" type="presParOf" srcId="{EFEB1020-9C17-48DC-BBE0-54FA743F9F75}" destId="{F0DED400-B200-4EA2-AB34-CCFF58E07A6E}" srcOrd="8" destOrd="0" presId="urn:diagrams.loki3.com/BracketList"/>
    <dgm:cxn modelId="{490AC940-4812-4E88-A527-688EBE51BCA3}" type="presParOf" srcId="{F0DED400-B200-4EA2-AB34-CCFF58E07A6E}" destId="{EFAACCF6-3A6A-4536-89B0-F0A7C44F6BE1}" srcOrd="0" destOrd="0" presId="urn:diagrams.loki3.com/BracketList"/>
    <dgm:cxn modelId="{5CAB86FB-5842-4306-A275-37A2A9C4BE39}" type="presParOf" srcId="{F0DED400-B200-4EA2-AB34-CCFF58E07A6E}" destId="{6497CA82-45EE-4BD1-AEB4-CC3961FBFB74}" srcOrd="1" destOrd="0" presId="urn:diagrams.loki3.com/BracketList"/>
    <dgm:cxn modelId="{65F48182-66D2-4DD0-8B05-404C6DAE41FE}" type="presParOf" srcId="{F0DED400-B200-4EA2-AB34-CCFF58E07A6E}" destId="{CD7548DD-1E84-4DA7-B1D0-28F3E4EBFF82}" srcOrd="2" destOrd="0" presId="urn:diagrams.loki3.com/BracketList"/>
    <dgm:cxn modelId="{6E0FF432-AEFC-48D9-B985-9561BA0B8055}" type="presParOf" srcId="{F0DED400-B200-4EA2-AB34-CCFF58E07A6E}" destId="{9A05939C-6B40-4C32-897A-4A6DC3E71E5B}" srcOrd="3" destOrd="0" presId="urn:diagrams.loki3.com/BracketList"/>
    <dgm:cxn modelId="{EF62CBB2-2B7B-41BB-8F35-343260135FB5}" type="presParOf" srcId="{EFEB1020-9C17-48DC-BBE0-54FA743F9F75}" destId="{569EA799-9807-4770-B698-79D3EF79120B}" srcOrd="9" destOrd="0" presId="urn:diagrams.loki3.com/BracketList"/>
    <dgm:cxn modelId="{F4ED7469-70B0-48E9-BF3F-5A034A7C37CC}" type="presParOf" srcId="{EFEB1020-9C17-48DC-BBE0-54FA743F9F75}" destId="{2B991069-479A-498A-AF83-5B33CD9F12C6}" srcOrd="10" destOrd="0" presId="urn:diagrams.loki3.com/BracketList"/>
    <dgm:cxn modelId="{C1A76106-A07D-4484-AE1E-15E1C2CE261B}" type="presParOf" srcId="{2B991069-479A-498A-AF83-5B33CD9F12C6}" destId="{939B76D1-BB33-4E50-9ECD-839FB5787B95}" srcOrd="0" destOrd="0" presId="urn:diagrams.loki3.com/BracketList"/>
    <dgm:cxn modelId="{5AF11D11-E81D-4713-80C8-BC9D36FFBD68}" type="presParOf" srcId="{2B991069-479A-498A-AF83-5B33CD9F12C6}" destId="{7845F59F-6101-48DE-ABCC-EC5351843F5B}" srcOrd="1" destOrd="0" presId="urn:diagrams.loki3.com/BracketList"/>
    <dgm:cxn modelId="{9C218860-E317-4ABA-89D1-A824BF633DBA}" type="presParOf" srcId="{2B991069-479A-498A-AF83-5B33CD9F12C6}" destId="{8DC06B04-AA78-4007-96F1-AC66800E204E}" srcOrd="2" destOrd="0" presId="urn:diagrams.loki3.com/BracketList"/>
    <dgm:cxn modelId="{89E6D793-9C9E-4883-9ED8-0E1645F7472D}" type="presParOf" srcId="{2B991069-479A-498A-AF83-5B33CD9F12C6}" destId="{B43D6F8D-5103-4DCA-8971-053A6B7A987B}"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75C91B-EF79-4BB0-9A34-B42BC43BC036}"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sr-Latn-RS"/>
        </a:p>
      </dgm:t>
    </dgm:pt>
    <dgm:pt modelId="{0F7D09EA-D198-4367-BBE2-E9E89FB19D0B}">
      <dgm:prSet phldrT="[Text]"/>
      <dgm:spPr/>
      <dgm:t>
        <a:bodyPr/>
        <a:lstStyle/>
        <a:p>
          <a:r>
            <a:rPr lang="sr-Cyrl-RS" dirty="0"/>
            <a:t>Укупно остварени буџетски приходи и примања </a:t>
          </a:r>
          <a:r>
            <a:rPr lang="en-US" dirty="0"/>
            <a:t>3.097.999.658</a:t>
          </a:r>
          <a:r>
            <a:rPr lang="sr-Cyrl-RS" dirty="0"/>
            <a:t>  динара</a:t>
          </a:r>
          <a:endParaRPr lang="sr-Latn-RS" dirty="0"/>
        </a:p>
      </dgm:t>
    </dgm:pt>
    <dgm:pt modelId="{4BE6F344-8CBC-431D-9083-6F83F47F9612}" type="parTrans" cxnId="{299752E8-6F36-47B8-9731-41582F32125F}">
      <dgm:prSet/>
      <dgm:spPr/>
      <dgm:t>
        <a:bodyPr/>
        <a:lstStyle/>
        <a:p>
          <a:endParaRPr lang="sr-Latn-RS"/>
        </a:p>
      </dgm:t>
    </dgm:pt>
    <dgm:pt modelId="{B408B735-932D-47E2-9813-DC4B25ABB9F2}" type="sibTrans" cxnId="{299752E8-6F36-47B8-9731-41582F32125F}">
      <dgm:prSet/>
      <dgm:spPr/>
      <dgm:t>
        <a:bodyPr/>
        <a:lstStyle/>
        <a:p>
          <a:endParaRPr lang="sr-Latn-RS"/>
        </a:p>
      </dgm:t>
    </dgm:pt>
    <dgm:pt modelId="{75D710BC-0A2E-41BA-9079-C991342DE102}">
      <dgm:prSet phldrT="[Text]"/>
      <dgm:spPr/>
      <dgm:t>
        <a:bodyPr/>
        <a:lstStyle/>
        <a:p>
          <a:r>
            <a:rPr lang="sr-Cyrl-RS" dirty="0"/>
            <a:t>Приходи од пореза </a:t>
          </a:r>
          <a:r>
            <a:rPr lang="en-RS" b="0" i="0" u="none" dirty="0"/>
            <a:t>1.818.693.683,00</a:t>
          </a:r>
          <a:endParaRPr lang="sr-Cyrl-RS" b="0" i="0" u="none" dirty="0"/>
        </a:p>
        <a:p>
          <a:r>
            <a:rPr lang="sr-Cyrl-RS" dirty="0"/>
            <a:t>динара</a:t>
          </a:r>
          <a:endParaRPr lang="sr-Latn-RS" dirty="0"/>
        </a:p>
      </dgm:t>
    </dgm:pt>
    <dgm:pt modelId="{A1EF8517-756C-4035-AED8-DFDACA2765BB}" type="parTrans" cxnId="{B47BE4BD-5859-40B5-A983-70A3BEC23E74}">
      <dgm:prSet/>
      <dgm:spPr/>
      <dgm:t>
        <a:bodyPr/>
        <a:lstStyle/>
        <a:p>
          <a:endParaRPr lang="sr-Latn-RS"/>
        </a:p>
      </dgm:t>
    </dgm:pt>
    <dgm:pt modelId="{D33E1982-4B10-4D9D-9F31-E004FD7FDC97}" type="sibTrans" cxnId="{B47BE4BD-5859-40B5-A983-70A3BEC23E74}">
      <dgm:prSet/>
      <dgm:spPr/>
      <dgm:t>
        <a:bodyPr/>
        <a:lstStyle/>
        <a:p>
          <a:endParaRPr lang="sr-Latn-RS"/>
        </a:p>
      </dgm:t>
    </dgm:pt>
    <dgm:pt modelId="{5BAC4697-C10A-479C-A467-68E8955B6DA2}">
      <dgm:prSet phldrT="[Text]"/>
      <dgm:spPr/>
      <dgm:t>
        <a:bodyPr/>
        <a:lstStyle/>
        <a:p>
          <a:r>
            <a:rPr lang="sr-Cyrl-RS" dirty="0"/>
            <a:t>Дотације и трансфери </a:t>
          </a:r>
          <a:r>
            <a:rPr lang="en-RS" b="0" i="0" u="none" dirty="0"/>
            <a:t>780.079.215,</a:t>
          </a:r>
          <a:endParaRPr lang="sr-Cyrl-RS" b="0" i="0" u="none" dirty="0"/>
        </a:p>
        <a:p>
          <a:r>
            <a:rPr lang="sr-Cyrl-RS" dirty="0"/>
            <a:t>динара</a:t>
          </a:r>
          <a:endParaRPr lang="sr-Latn-RS" dirty="0"/>
        </a:p>
      </dgm:t>
    </dgm:pt>
    <dgm:pt modelId="{363200AF-4036-41BE-A7D8-8725390E1446}" type="parTrans" cxnId="{91FA3EBC-8D24-45C3-BB0C-1FD75931D9D9}">
      <dgm:prSet/>
      <dgm:spPr/>
      <dgm:t>
        <a:bodyPr/>
        <a:lstStyle/>
        <a:p>
          <a:endParaRPr lang="sr-Latn-RS"/>
        </a:p>
      </dgm:t>
    </dgm:pt>
    <dgm:pt modelId="{9D8213F2-CF8E-417D-B5EA-E15D8CF820F6}" type="sibTrans" cxnId="{91FA3EBC-8D24-45C3-BB0C-1FD75931D9D9}">
      <dgm:prSet/>
      <dgm:spPr/>
      <dgm:t>
        <a:bodyPr/>
        <a:lstStyle/>
        <a:p>
          <a:endParaRPr lang="sr-Latn-RS"/>
        </a:p>
      </dgm:t>
    </dgm:pt>
    <dgm:pt modelId="{997E45C4-D504-4BFF-B09B-E46031442DD7}">
      <dgm:prSet phldrT="[Text]"/>
      <dgm:spPr/>
      <dgm:t>
        <a:bodyPr/>
        <a:lstStyle/>
        <a:p>
          <a:r>
            <a:rPr lang="sr-Cyrl-RS" dirty="0"/>
            <a:t>Други приходи  </a:t>
          </a:r>
          <a:r>
            <a:rPr lang="sr-Cyrl-RS" dirty="0">
              <a:solidFill>
                <a:srgbClr val="FF0000"/>
              </a:solidFill>
            </a:rPr>
            <a:t> </a:t>
          </a:r>
        </a:p>
        <a:p>
          <a:r>
            <a:rPr lang="en-RS" b="0" i="0" u="none" dirty="0"/>
            <a:t>89.993.378,00</a:t>
          </a:r>
          <a:endParaRPr lang="sr-Cyrl-RS" dirty="0">
            <a:solidFill>
              <a:srgbClr val="FF0000"/>
            </a:solidFill>
          </a:endParaRPr>
        </a:p>
        <a:p>
          <a:r>
            <a:rPr lang="sr-Cyrl-RS" dirty="0"/>
            <a:t>динара</a:t>
          </a:r>
          <a:endParaRPr lang="sr-Latn-RS" dirty="0"/>
        </a:p>
      </dgm:t>
    </dgm:pt>
    <dgm:pt modelId="{56C77883-3EB7-483F-9583-6D9320B33748}" type="parTrans" cxnId="{74772029-0183-49F2-8BB6-45E7C810B32F}">
      <dgm:prSet/>
      <dgm:spPr/>
      <dgm:t>
        <a:bodyPr/>
        <a:lstStyle/>
        <a:p>
          <a:endParaRPr lang="sr-Latn-RS"/>
        </a:p>
      </dgm:t>
    </dgm:pt>
    <dgm:pt modelId="{364D25E7-F9D1-4A2D-8A9C-44F6706362EA}" type="sibTrans" cxnId="{74772029-0183-49F2-8BB6-45E7C810B32F}">
      <dgm:prSet/>
      <dgm:spPr/>
      <dgm:t>
        <a:bodyPr/>
        <a:lstStyle/>
        <a:p>
          <a:endParaRPr lang="sr-Latn-RS"/>
        </a:p>
      </dgm:t>
    </dgm:pt>
    <dgm:pt modelId="{A1B2CE3F-5ED6-43A9-8DB8-B8005700C423}">
      <dgm:prSet phldrT="[Text]"/>
      <dgm:spPr/>
      <dgm:t>
        <a:bodyPr/>
        <a:lstStyle/>
        <a:p>
          <a:r>
            <a:rPr lang="sr-Cyrl-RS" dirty="0"/>
            <a:t>Примања од продаје нефинансијеске имовине </a:t>
          </a:r>
          <a:r>
            <a:rPr lang="en-RS" b="0" i="0" u="none" dirty="0"/>
            <a:t>404.288.395,00</a:t>
          </a:r>
          <a:endParaRPr lang="sr-Cyrl-RS" b="0" i="0" u="none" dirty="0"/>
        </a:p>
        <a:p>
          <a:r>
            <a:rPr lang="sr-Cyrl-RS" dirty="0"/>
            <a:t>динара</a:t>
          </a:r>
          <a:endParaRPr lang="sr-Latn-RS" dirty="0"/>
        </a:p>
      </dgm:t>
    </dgm:pt>
    <dgm:pt modelId="{4A4C92A6-D92C-474B-91DC-A76590C668FC}" type="parTrans" cxnId="{EC699C48-3FEA-4BE1-B6D6-55CA3C1CBC8E}">
      <dgm:prSet/>
      <dgm:spPr/>
      <dgm:t>
        <a:bodyPr/>
        <a:lstStyle/>
        <a:p>
          <a:endParaRPr lang="sr-Latn-RS"/>
        </a:p>
      </dgm:t>
    </dgm:pt>
    <dgm:pt modelId="{F9182901-88ED-4E31-9599-5940724B934D}" type="sibTrans" cxnId="{EC699C48-3FEA-4BE1-B6D6-55CA3C1CBC8E}">
      <dgm:prSet/>
      <dgm:spPr/>
      <dgm:t>
        <a:bodyPr/>
        <a:lstStyle/>
        <a:p>
          <a:endParaRPr lang="sr-Latn-RS"/>
        </a:p>
      </dgm:t>
    </dgm:pt>
    <dgm:pt modelId="{A64C42B9-2B58-4546-8C43-6AAF997FEBAC}">
      <dgm:prSet phldrT="[Text]"/>
      <dgm:spPr/>
      <dgm:t>
        <a:bodyPr/>
        <a:lstStyle/>
        <a:p>
          <a:endParaRPr lang="sr-Latn-RS" dirty="0"/>
        </a:p>
      </dgm:t>
    </dgm:pt>
    <dgm:pt modelId="{8E108F2E-3631-4B96-B416-C0D6E4B1DE4A}" type="parTrans" cxnId="{C5B08E42-2E34-4223-B4D0-ED62D074A621}">
      <dgm:prSet/>
      <dgm:spPr/>
      <dgm:t>
        <a:bodyPr/>
        <a:lstStyle/>
        <a:p>
          <a:endParaRPr lang="sr-Latn-RS"/>
        </a:p>
      </dgm:t>
    </dgm:pt>
    <dgm:pt modelId="{D1329AF5-4ACF-4D5F-8975-B67D74AA4B01}" type="sibTrans" cxnId="{C5B08E42-2E34-4223-B4D0-ED62D074A621}">
      <dgm:prSet/>
      <dgm:spPr/>
      <dgm:t>
        <a:bodyPr/>
        <a:lstStyle/>
        <a:p>
          <a:endParaRPr lang="sr-Latn-RS"/>
        </a:p>
      </dgm:t>
    </dgm:pt>
    <dgm:pt modelId="{F75370B4-B886-4ECE-9C1A-3559C3EA4B6F}">
      <dgm:prSet phldrT="[Text]"/>
      <dgm:spPr/>
      <dgm:t>
        <a:bodyPr/>
        <a:lstStyle/>
        <a:p>
          <a:r>
            <a:rPr lang="sr-Cyrl-RS" dirty="0"/>
            <a:t>Примања од продаје финансијске имовине </a:t>
          </a:r>
          <a:r>
            <a:rPr lang="en-RS" b="0" i="0" u="none" dirty="0"/>
            <a:t>3.319.124</a:t>
          </a:r>
          <a:endParaRPr lang="sr-Cyrl-RS" b="0" i="0" u="none" dirty="0"/>
        </a:p>
        <a:p>
          <a:r>
            <a:rPr lang="sr-Cyrl-RS" dirty="0">
              <a:solidFill>
                <a:srgbClr val="FF0000"/>
              </a:solidFill>
            </a:rPr>
            <a:t> </a:t>
          </a:r>
          <a:r>
            <a:rPr lang="sr-Cyrl-RS" dirty="0"/>
            <a:t>динара</a:t>
          </a:r>
          <a:endParaRPr lang="sr-Latn-RS" dirty="0"/>
        </a:p>
      </dgm:t>
    </dgm:pt>
    <dgm:pt modelId="{16D9E57A-E35A-47A6-BC62-76B3491FED51}" type="parTrans" cxnId="{C147308D-EA15-4FAB-8AD0-14A3F4429A2F}">
      <dgm:prSet/>
      <dgm:spPr/>
      <dgm:t>
        <a:bodyPr/>
        <a:lstStyle/>
        <a:p>
          <a:endParaRPr lang="sr-Latn-RS"/>
        </a:p>
      </dgm:t>
    </dgm:pt>
    <dgm:pt modelId="{B46093B1-B076-478D-BC49-8DA48403D79B}" type="sibTrans" cxnId="{C147308D-EA15-4FAB-8AD0-14A3F4429A2F}">
      <dgm:prSet/>
      <dgm:spPr/>
      <dgm:t>
        <a:bodyPr/>
        <a:lstStyle/>
        <a:p>
          <a:endParaRPr lang="sr-Latn-RS"/>
        </a:p>
      </dgm:t>
    </dgm:pt>
    <dgm:pt modelId="{CB54EAD0-7B79-4F2A-B6F1-C248D89D873C}">
      <dgm:prSet phldrT="[Text]"/>
      <dgm:spPr/>
      <dgm:t>
        <a:bodyPr/>
        <a:lstStyle/>
        <a:p>
          <a:r>
            <a:rPr lang="sr-Cyrl-RS" dirty="0"/>
            <a:t>Меморандумске ставке  </a:t>
          </a:r>
          <a:r>
            <a:rPr lang="en-RS" b="0" i="0" u="none" dirty="0"/>
            <a:t>1.625.863</a:t>
          </a:r>
          <a:endParaRPr lang="sr-Cyrl-RS" dirty="0"/>
        </a:p>
        <a:p>
          <a:r>
            <a:rPr lang="sr-Cyrl-RS" dirty="0"/>
            <a:t>динара</a:t>
          </a:r>
          <a:endParaRPr lang="sr-Latn-RS" dirty="0"/>
        </a:p>
      </dgm:t>
    </dgm:pt>
    <dgm:pt modelId="{5C631D12-F47E-4716-9372-1BA146C52E22}" type="parTrans" cxnId="{4EEDB805-4310-43A9-8920-A74261D961DD}">
      <dgm:prSet/>
      <dgm:spPr/>
      <dgm:t>
        <a:bodyPr/>
        <a:lstStyle/>
        <a:p>
          <a:endParaRPr lang="sr-Latn-RS"/>
        </a:p>
      </dgm:t>
    </dgm:pt>
    <dgm:pt modelId="{4B8E9549-DB7D-4E19-A0AF-C526121D5CC1}" type="sibTrans" cxnId="{4EEDB805-4310-43A9-8920-A74261D961DD}">
      <dgm:prSet/>
      <dgm:spPr/>
      <dgm:t>
        <a:bodyPr/>
        <a:lstStyle/>
        <a:p>
          <a:endParaRPr lang="sr-Latn-RS"/>
        </a:p>
      </dgm:t>
    </dgm:pt>
    <dgm:pt modelId="{71FC123C-D5F4-4BDB-8ACC-4371CF3E51AD}" type="pres">
      <dgm:prSet presAssocID="{E275C91B-EF79-4BB0-9A34-B42BC43BC036}" presName="composite" presStyleCnt="0">
        <dgm:presLayoutVars>
          <dgm:chMax val="1"/>
          <dgm:dir/>
          <dgm:resizeHandles val="exact"/>
        </dgm:presLayoutVars>
      </dgm:prSet>
      <dgm:spPr/>
      <dgm:t>
        <a:bodyPr/>
        <a:lstStyle/>
        <a:p>
          <a:endParaRPr lang="en-US"/>
        </a:p>
      </dgm:t>
    </dgm:pt>
    <dgm:pt modelId="{29FB5735-0E39-4B45-B5D6-888866646622}" type="pres">
      <dgm:prSet presAssocID="{E275C91B-EF79-4BB0-9A34-B42BC43BC036}" presName="radial" presStyleCnt="0">
        <dgm:presLayoutVars>
          <dgm:animLvl val="ctr"/>
        </dgm:presLayoutVars>
      </dgm:prSet>
      <dgm:spPr/>
    </dgm:pt>
    <dgm:pt modelId="{6240F709-AB07-42B9-B8EB-1B2E8746EE72}" type="pres">
      <dgm:prSet presAssocID="{0F7D09EA-D198-4367-BBE2-E9E89FB19D0B}" presName="centerShape" presStyleLbl="vennNode1" presStyleIdx="0" presStyleCnt="7"/>
      <dgm:spPr/>
      <dgm:t>
        <a:bodyPr/>
        <a:lstStyle/>
        <a:p>
          <a:endParaRPr lang="en-US"/>
        </a:p>
      </dgm:t>
    </dgm:pt>
    <dgm:pt modelId="{1E48DC28-EBDC-4BE0-9094-D51E4D1A8576}" type="pres">
      <dgm:prSet presAssocID="{75D710BC-0A2E-41BA-9079-C991342DE102}" presName="node" presStyleLbl="vennNode1" presStyleIdx="1" presStyleCnt="7">
        <dgm:presLayoutVars>
          <dgm:bulletEnabled val="1"/>
        </dgm:presLayoutVars>
      </dgm:prSet>
      <dgm:spPr/>
      <dgm:t>
        <a:bodyPr/>
        <a:lstStyle/>
        <a:p>
          <a:endParaRPr lang="en-US"/>
        </a:p>
      </dgm:t>
    </dgm:pt>
    <dgm:pt modelId="{EB89CB60-213E-431F-B611-84321B4647B1}" type="pres">
      <dgm:prSet presAssocID="{5BAC4697-C10A-479C-A467-68E8955B6DA2}" presName="node" presStyleLbl="vennNode1" presStyleIdx="2" presStyleCnt="7">
        <dgm:presLayoutVars>
          <dgm:bulletEnabled val="1"/>
        </dgm:presLayoutVars>
      </dgm:prSet>
      <dgm:spPr/>
      <dgm:t>
        <a:bodyPr/>
        <a:lstStyle/>
        <a:p>
          <a:endParaRPr lang="en-US"/>
        </a:p>
      </dgm:t>
    </dgm:pt>
    <dgm:pt modelId="{5E756D5E-9AFF-4693-AE03-CDC062CA5968}" type="pres">
      <dgm:prSet presAssocID="{997E45C4-D504-4BFF-B09B-E46031442DD7}" presName="node" presStyleLbl="vennNode1" presStyleIdx="3" presStyleCnt="7">
        <dgm:presLayoutVars>
          <dgm:bulletEnabled val="1"/>
        </dgm:presLayoutVars>
      </dgm:prSet>
      <dgm:spPr/>
      <dgm:t>
        <a:bodyPr/>
        <a:lstStyle/>
        <a:p>
          <a:endParaRPr lang="en-US"/>
        </a:p>
      </dgm:t>
    </dgm:pt>
    <dgm:pt modelId="{6E2D8596-3A8B-4B87-841E-D772DEAFF40C}" type="pres">
      <dgm:prSet presAssocID="{A1B2CE3F-5ED6-43A9-8DB8-B8005700C423}" presName="node" presStyleLbl="vennNode1" presStyleIdx="4" presStyleCnt="7">
        <dgm:presLayoutVars>
          <dgm:bulletEnabled val="1"/>
        </dgm:presLayoutVars>
      </dgm:prSet>
      <dgm:spPr/>
      <dgm:t>
        <a:bodyPr/>
        <a:lstStyle/>
        <a:p>
          <a:endParaRPr lang="en-US"/>
        </a:p>
      </dgm:t>
    </dgm:pt>
    <dgm:pt modelId="{D87C8F6A-22E8-4CA1-A551-C282CE3CC8A2}" type="pres">
      <dgm:prSet presAssocID="{F75370B4-B886-4ECE-9C1A-3559C3EA4B6F}" presName="node" presStyleLbl="vennNode1" presStyleIdx="5" presStyleCnt="7" custRadScaleRad="102268" custRadScaleInc="-414">
        <dgm:presLayoutVars>
          <dgm:bulletEnabled val="1"/>
        </dgm:presLayoutVars>
      </dgm:prSet>
      <dgm:spPr/>
      <dgm:t>
        <a:bodyPr/>
        <a:lstStyle/>
        <a:p>
          <a:endParaRPr lang="en-US"/>
        </a:p>
      </dgm:t>
    </dgm:pt>
    <dgm:pt modelId="{4EA1A295-1EDC-4064-B557-66F8000DB0EC}" type="pres">
      <dgm:prSet presAssocID="{CB54EAD0-7B79-4F2A-B6F1-C248D89D873C}" presName="node" presStyleLbl="vennNode1" presStyleIdx="6" presStyleCnt="7">
        <dgm:presLayoutVars>
          <dgm:bulletEnabled val="1"/>
        </dgm:presLayoutVars>
      </dgm:prSet>
      <dgm:spPr/>
      <dgm:t>
        <a:bodyPr/>
        <a:lstStyle/>
        <a:p>
          <a:endParaRPr lang="en-US"/>
        </a:p>
      </dgm:t>
    </dgm:pt>
  </dgm:ptLst>
  <dgm:cxnLst>
    <dgm:cxn modelId="{9DF30F36-4996-4378-AF11-66DD391F3194}" type="presOf" srcId="{0F7D09EA-D198-4367-BBE2-E9E89FB19D0B}" destId="{6240F709-AB07-42B9-B8EB-1B2E8746EE72}" srcOrd="0" destOrd="0" presId="urn:microsoft.com/office/officeart/2005/8/layout/radial3"/>
    <dgm:cxn modelId="{8CEAD3D1-8349-4BAD-BA4B-011A5ED9BD45}" type="presOf" srcId="{E275C91B-EF79-4BB0-9A34-B42BC43BC036}" destId="{71FC123C-D5F4-4BDB-8ACC-4371CF3E51AD}" srcOrd="0" destOrd="0" presId="urn:microsoft.com/office/officeart/2005/8/layout/radial3"/>
    <dgm:cxn modelId="{5622F9BE-B9B1-424B-AED7-DE53710D4493}" type="presOf" srcId="{5BAC4697-C10A-479C-A467-68E8955B6DA2}" destId="{EB89CB60-213E-431F-B611-84321B4647B1}" srcOrd="0" destOrd="0" presId="urn:microsoft.com/office/officeart/2005/8/layout/radial3"/>
    <dgm:cxn modelId="{299752E8-6F36-47B8-9731-41582F32125F}" srcId="{E275C91B-EF79-4BB0-9A34-B42BC43BC036}" destId="{0F7D09EA-D198-4367-BBE2-E9E89FB19D0B}" srcOrd="0" destOrd="0" parTransId="{4BE6F344-8CBC-431D-9083-6F83F47F9612}" sibTransId="{B408B735-932D-47E2-9813-DC4B25ABB9F2}"/>
    <dgm:cxn modelId="{91FA3EBC-8D24-45C3-BB0C-1FD75931D9D9}" srcId="{0F7D09EA-D198-4367-BBE2-E9E89FB19D0B}" destId="{5BAC4697-C10A-479C-A467-68E8955B6DA2}" srcOrd="1" destOrd="0" parTransId="{363200AF-4036-41BE-A7D8-8725390E1446}" sibTransId="{9D8213F2-CF8E-417D-B5EA-E15D8CF820F6}"/>
    <dgm:cxn modelId="{43E348C7-2EFC-44D2-8E09-073E590CE047}" type="presOf" srcId="{997E45C4-D504-4BFF-B09B-E46031442DD7}" destId="{5E756D5E-9AFF-4693-AE03-CDC062CA5968}" srcOrd="0" destOrd="0" presId="urn:microsoft.com/office/officeart/2005/8/layout/radial3"/>
    <dgm:cxn modelId="{A39DD0D9-EC6D-4656-8305-7A9587587AA1}" type="presOf" srcId="{75D710BC-0A2E-41BA-9079-C991342DE102}" destId="{1E48DC28-EBDC-4BE0-9094-D51E4D1A8576}" srcOrd="0" destOrd="0" presId="urn:microsoft.com/office/officeart/2005/8/layout/radial3"/>
    <dgm:cxn modelId="{B47BE4BD-5859-40B5-A983-70A3BEC23E74}" srcId="{0F7D09EA-D198-4367-BBE2-E9E89FB19D0B}" destId="{75D710BC-0A2E-41BA-9079-C991342DE102}" srcOrd="0" destOrd="0" parTransId="{A1EF8517-756C-4035-AED8-DFDACA2765BB}" sibTransId="{D33E1982-4B10-4D9D-9F31-E004FD7FDC97}"/>
    <dgm:cxn modelId="{C5B08E42-2E34-4223-B4D0-ED62D074A621}" srcId="{E275C91B-EF79-4BB0-9A34-B42BC43BC036}" destId="{A64C42B9-2B58-4546-8C43-6AAF997FEBAC}" srcOrd="1" destOrd="0" parTransId="{8E108F2E-3631-4B96-B416-C0D6E4B1DE4A}" sibTransId="{D1329AF5-4ACF-4D5F-8975-B67D74AA4B01}"/>
    <dgm:cxn modelId="{48784A77-CAD8-4E0D-8F0A-18876071C06D}" type="presOf" srcId="{A1B2CE3F-5ED6-43A9-8DB8-B8005700C423}" destId="{6E2D8596-3A8B-4B87-841E-D772DEAFF40C}" srcOrd="0" destOrd="0" presId="urn:microsoft.com/office/officeart/2005/8/layout/radial3"/>
    <dgm:cxn modelId="{74772029-0183-49F2-8BB6-45E7C810B32F}" srcId="{0F7D09EA-D198-4367-BBE2-E9E89FB19D0B}" destId="{997E45C4-D504-4BFF-B09B-E46031442DD7}" srcOrd="2" destOrd="0" parTransId="{56C77883-3EB7-483F-9583-6D9320B33748}" sibTransId="{364D25E7-F9D1-4A2D-8A9C-44F6706362EA}"/>
    <dgm:cxn modelId="{FE18AE14-C60B-45BD-9093-B0DC77E2A84C}" type="presOf" srcId="{CB54EAD0-7B79-4F2A-B6F1-C248D89D873C}" destId="{4EA1A295-1EDC-4064-B557-66F8000DB0EC}" srcOrd="0" destOrd="0" presId="urn:microsoft.com/office/officeart/2005/8/layout/radial3"/>
    <dgm:cxn modelId="{4EEDB805-4310-43A9-8920-A74261D961DD}" srcId="{0F7D09EA-D198-4367-BBE2-E9E89FB19D0B}" destId="{CB54EAD0-7B79-4F2A-B6F1-C248D89D873C}" srcOrd="5" destOrd="0" parTransId="{5C631D12-F47E-4716-9372-1BA146C52E22}" sibTransId="{4B8E9549-DB7D-4E19-A0AF-C526121D5CC1}"/>
    <dgm:cxn modelId="{6702B8FC-1CC6-4924-9B32-37D32A7C1B36}" type="presOf" srcId="{F75370B4-B886-4ECE-9C1A-3559C3EA4B6F}" destId="{D87C8F6A-22E8-4CA1-A551-C282CE3CC8A2}" srcOrd="0" destOrd="0" presId="urn:microsoft.com/office/officeart/2005/8/layout/radial3"/>
    <dgm:cxn modelId="{EC699C48-3FEA-4BE1-B6D6-55CA3C1CBC8E}" srcId="{0F7D09EA-D198-4367-BBE2-E9E89FB19D0B}" destId="{A1B2CE3F-5ED6-43A9-8DB8-B8005700C423}" srcOrd="3" destOrd="0" parTransId="{4A4C92A6-D92C-474B-91DC-A76590C668FC}" sibTransId="{F9182901-88ED-4E31-9599-5940724B934D}"/>
    <dgm:cxn modelId="{C147308D-EA15-4FAB-8AD0-14A3F4429A2F}" srcId="{0F7D09EA-D198-4367-BBE2-E9E89FB19D0B}" destId="{F75370B4-B886-4ECE-9C1A-3559C3EA4B6F}" srcOrd="4" destOrd="0" parTransId="{16D9E57A-E35A-47A6-BC62-76B3491FED51}" sibTransId="{B46093B1-B076-478D-BC49-8DA48403D79B}"/>
    <dgm:cxn modelId="{6F72265F-3C9E-408F-9ABA-4A14F7E02915}" type="presParOf" srcId="{71FC123C-D5F4-4BDB-8ACC-4371CF3E51AD}" destId="{29FB5735-0E39-4B45-B5D6-888866646622}" srcOrd="0" destOrd="0" presId="urn:microsoft.com/office/officeart/2005/8/layout/radial3"/>
    <dgm:cxn modelId="{853C835F-E9C3-4EF2-8B83-C67F5C1898C1}" type="presParOf" srcId="{29FB5735-0E39-4B45-B5D6-888866646622}" destId="{6240F709-AB07-42B9-B8EB-1B2E8746EE72}" srcOrd="0" destOrd="0" presId="urn:microsoft.com/office/officeart/2005/8/layout/radial3"/>
    <dgm:cxn modelId="{00E36334-7CE1-440E-B606-438536B5D17B}" type="presParOf" srcId="{29FB5735-0E39-4B45-B5D6-888866646622}" destId="{1E48DC28-EBDC-4BE0-9094-D51E4D1A8576}" srcOrd="1" destOrd="0" presId="urn:microsoft.com/office/officeart/2005/8/layout/radial3"/>
    <dgm:cxn modelId="{D66AF488-82A3-4479-B426-C6518DFA686E}" type="presParOf" srcId="{29FB5735-0E39-4B45-B5D6-888866646622}" destId="{EB89CB60-213E-431F-B611-84321B4647B1}" srcOrd="2" destOrd="0" presId="urn:microsoft.com/office/officeart/2005/8/layout/radial3"/>
    <dgm:cxn modelId="{718A1636-F86D-4873-98DC-DF0274B4AC78}" type="presParOf" srcId="{29FB5735-0E39-4B45-B5D6-888866646622}" destId="{5E756D5E-9AFF-4693-AE03-CDC062CA5968}" srcOrd="3" destOrd="0" presId="urn:microsoft.com/office/officeart/2005/8/layout/radial3"/>
    <dgm:cxn modelId="{4483379F-6C39-4E96-ADE9-7D70A0B1CEE6}" type="presParOf" srcId="{29FB5735-0E39-4B45-B5D6-888866646622}" destId="{6E2D8596-3A8B-4B87-841E-D772DEAFF40C}" srcOrd="4" destOrd="0" presId="urn:microsoft.com/office/officeart/2005/8/layout/radial3"/>
    <dgm:cxn modelId="{DE2B0016-641B-4841-8161-5860908B0C62}" type="presParOf" srcId="{29FB5735-0E39-4B45-B5D6-888866646622}" destId="{D87C8F6A-22E8-4CA1-A551-C282CE3CC8A2}" srcOrd="5" destOrd="0" presId="urn:microsoft.com/office/officeart/2005/8/layout/radial3"/>
    <dgm:cxn modelId="{646F9086-162D-4666-B31D-F86285C5176D}" type="presParOf" srcId="{29FB5735-0E39-4B45-B5D6-888866646622}" destId="{4EA1A295-1EDC-4064-B557-66F8000DB0EC}" srcOrd="6"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EA47F19-311D-44B3-AAA4-35C98BD4844B}" type="doc">
      <dgm:prSet loTypeId="urn:diagrams.loki3.com/BracketList" loCatId="list" qsTypeId="urn:microsoft.com/office/officeart/2005/8/quickstyle/simple1" qsCatId="simple" csTypeId="urn:microsoft.com/office/officeart/2005/8/colors/accent1_2" csCatId="accent1" phldr="1"/>
      <dgm:spPr/>
      <dgm:t>
        <a:bodyPr/>
        <a:lstStyle/>
        <a:p>
          <a:endParaRPr lang="en-US"/>
        </a:p>
      </dgm:t>
    </dgm:pt>
    <dgm:pt modelId="{0C844461-76DE-4FEA-A87D-23440AD6FC2E}">
      <dgm:prSet phldrT="[Text]"/>
      <dgm:spPr/>
      <dgm:t>
        <a:bodyPr/>
        <a:lstStyle/>
        <a:p>
          <a:r>
            <a:rPr lang="sr-Cyrl-RS" b="1" dirty="0"/>
            <a:t>Расходи за запослене</a:t>
          </a:r>
          <a:endParaRPr lang="en-US" b="1" dirty="0"/>
        </a:p>
      </dgm:t>
    </dgm:pt>
    <dgm:pt modelId="{6F031138-6684-4AF8-B48F-F90EB84372B1}" type="parTrans" cxnId="{DFA45898-8E34-483C-97B6-EC38D2140466}">
      <dgm:prSet/>
      <dgm:spPr/>
      <dgm:t>
        <a:bodyPr/>
        <a:lstStyle/>
        <a:p>
          <a:endParaRPr lang="en-US"/>
        </a:p>
      </dgm:t>
    </dgm:pt>
    <dgm:pt modelId="{C24B5DA2-B651-485D-A0F4-95731772C9B8}" type="sibTrans" cxnId="{DFA45898-8E34-483C-97B6-EC38D2140466}">
      <dgm:prSet/>
      <dgm:spPr/>
      <dgm:t>
        <a:bodyPr/>
        <a:lstStyle/>
        <a:p>
          <a:endParaRPr lang="en-US"/>
        </a:p>
      </dgm:t>
    </dgm:pt>
    <dgm:pt modelId="{D45E583C-4AAD-40D2-9D24-9A0A68141567}">
      <dgm:prSet phldrT="[Text]" custT="1"/>
      <dgm:spPr>
        <a:solidFill>
          <a:srgbClr val="7030A0"/>
        </a:solidFill>
      </dgm:spPr>
      <dgm:t>
        <a:bodyPr/>
        <a:lstStyle/>
        <a:p>
          <a:r>
            <a:rPr lang="sr-Cyrl-RS" sz="1400" b="1" dirty="0"/>
            <a:t>Расходи за запослене </a:t>
          </a:r>
          <a:r>
            <a:rPr lang="sr-Cyrl-RS" sz="1400" dirty="0"/>
            <a:t>представљају све трошкове за запослене, како у управи тако и код буџетских корисника</a:t>
          </a:r>
          <a:endParaRPr lang="en-US" sz="1400" dirty="0"/>
        </a:p>
      </dgm:t>
    </dgm:pt>
    <dgm:pt modelId="{DF23AB14-DB78-4D25-948A-D263DF13EBEB}" type="parTrans" cxnId="{B6E9FE2F-54FB-46AA-BA6A-1465C15C85E2}">
      <dgm:prSet/>
      <dgm:spPr/>
      <dgm:t>
        <a:bodyPr/>
        <a:lstStyle/>
        <a:p>
          <a:endParaRPr lang="en-US"/>
        </a:p>
      </dgm:t>
    </dgm:pt>
    <dgm:pt modelId="{875C4C0C-D761-476B-9D17-EF850CFCBB84}" type="sibTrans" cxnId="{B6E9FE2F-54FB-46AA-BA6A-1465C15C85E2}">
      <dgm:prSet/>
      <dgm:spPr/>
      <dgm:t>
        <a:bodyPr/>
        <a:lstStyle/>
        <a:p>
          <a:endParaRPr lang="en-US"/>
        </a:p>
      </dgm:t>
    </dgm:pt>
    <dgm:pt modelId="{E1B79EE1-1157-4302-AB0B-8FEDC81165FD}">
      <dgm:prSet phldrT="[Text]"/>
      <dgm:spPr/>
      <dgm:t>
        <a:bodyPr/>
        <a:lstStyle/>
        <a:p>
          <a:r>
            <a:rPr lang="sr-Cyrl-RS" b="1" dirty="0"/>
            <a:t>Коришћење роба и услуга </a:t>
          </a:r>
          <a:endParaRPr lang="en-US" dirty="0"/>
        </a:p>
      </dgm:t>
    </dgm:pt>
    <dgm:pt modelId="{D901DA59-A95A-4489-99A8-4140EE7BA89A}" type="parTrans" cxnId="{9CBF9DF9-AB9B-4A23-9199-3C2DD5A0CE43}">
      <dgm:prSet/>
      <dgm:spPr/>
      <dgm:t>
        <a:bodyPr/>
        <a:lstStyle/>
        <a:p>
          <a:endParaRPr lang="en-US"/>
        </a:p>
      </dgm:t>
    </dgm:pt>
    <dgm:pt modelId="{E99A6F9C-C544-4400-B178-20BC6CFFFE07}" type="sibTrans" cxnId="{9CBF9DF9-AB9B-4A23-9199-3C2DD5A0CE43}">
      <dgm:prSet/>
      <dgm:spPr/>
      <dgm:t>
        <a:bodyPr/>
        <a:lstStyle/>
        <a:p>
          <a:endParaRPr lang="en-US"/>
        </a:p>
      </dgm:t>
    </dgm:pt>
    <dgm:pt modelId="{92FD0664-EE76-4121-BE7B-68FC1EE5F4D7}">
      <dgm:prSet phldrT="[Text]" custT="1"/>
      <dgm:spPr>
        <a:solidFill>
          <a:srgbClr val="00B050"/>
        </a:solidFill>
      </dgm:spPr>
      <dgm:t>
        <a:bodyPr/>
        <a:lstStyle/>
        <a:p>
          <a:pPr algn="just"/>
          <a:r>
            <a:rPr lang="sr-Cyrl-RS" sz="1400" b="1" dirty="0"/>
            <a:t>Коришћење роба и услуга </a:t>
          </a:r>
          <a:r>
            <a:rPr lang="sr-Cyrl-RS" sz="1400" dirty="0"/>
            <a:t>обухватају сталне трошкове, путне трошкове, услуге по уговору, специјализоване услуге, трошкове материјала и текуће поправке и одржавање.</a:t>
          </a:r>
          <a:endParaRPr lang="en-US" sz="1400" dirty="0"/>
        </a:p>
      </dgm:t>
    </dgm:pt>
    <dgm:pt modelId="{A4B2DE69-08CB-4EF5-A179-A9838DCC0C0D}" type="parTrans" cxnId="{29D18108-D348-4C83-ABE4-39390C16C5CD}">
      <dgm:prSet/>
      <dgm:spPr/>
      <dgm:t>
        <a:bodyPr/>
        <a:lstStyle/>
        <a:p>
          <a:endParaRPr lang="en-US"/>
        </a:p>
      </dgm:t>
    </dgm:pt>
    <dgm:pt modelId="{31990FCE-83F5-4BCE-86BA-4F924011EADA}" type="sibTrans" cxnId="{29D18108-D348-4C83-ABE4-39390C16C5CD}">
      <dgm:prSet/>
      <dgm:spPr/>
      <dgm:t>
        <a:bodyPr/>
        <a:lstStyle/>
        <a:p>
          <a:endParaRPr lang="en-US"/>
        </a:p>
      </dgm:t>
    </dgm:pt>
    <dgm:pt modelId="{E055884F-7426-4921-A0E5-9CA56A76B49A}">
      <dgm:prSet phldrT="[Text]"/>
      <dgm:spPr/>
      <dgm:t>
        <a:bodyPr/>
        <a:lstStyle/>
        <a:p>
          <a:r>
            <a:rPr lang="sr-Cyrl-RS" b="1" dirty="0"/>
            <a:t>Дотације и трансфери</a:t>
          </a:r>
          <a:endParaRPr lang="en-US" b="1" dirty="0"/>
        </a:p>
      </dgm:t>
    </dgm:pt>
    <dgm:pt modelId="{A220DF32-CC6B-446C-B398-3C6FF19DF138}" type="parTrans" cxnId="{997AF6DE-9802-4842-96EC-E457543D4099}">
      <dgm:prSet/>
      <dgm:spPr/>
      <dgm:t>
        <a:bodyPr/>
        <a:lstStyle/>
        <a:p>
          <a:endParaRPr lang="en-US"/>
        </a:p>
      </dgm:t>
    </dgm:pt>
    <dgm:pt modelId="{EADBA54B-8207-46FB-8C83-E7274B6ED163}" type="sibTrans" cxnId="{997AF6DE-9802-4842-96EC-E457543D4099}">
      <dgm:prSet/>
      <dgm:spPr/>
      <dgm:t>
        <a:bodyPr/>
        <a:lstStyle/>
        <a:p>
          <a:endParaRPr lang="en-US"/>
        </a:p>
      </dgm:t>
    </dgm:pt>
    <dgm:pt modelId="{6B14159D-5902-471E-9F91-CEA86CA18597}">
      <dgm:prSet phldrT="[Text]" custT="1"/>
      <dgm:spPr>
        <a:solidFill>
          <a:srgbClr val="0070C0"/>
        </a:solidFill>
      </dgm:spPr>
      <dgm:t>
        <a:bodyPr/>
        <a:lstStyle/>
        <a:p>
          <a:pPr algn="just"/>
          <a:r>
            <a:rPr lang="sr-Cyrl-RS" sz="1400" b="1" dirty="0"/>
            <a:t>Дотације и трансфери </a:t>
          </a:r>
          <a:r>
            <a:rPr lang="sr-Cyrl-RS" sz="1400" dirty="0"/>
            <a:t>су трошкови које локална самоуправа </a:t>
          </a:r>
          <a:r>
            <a:rPr lang="ru-RU" sz="1400" dirty="0"/>
            <a:t>има за исплату институцијама које су у примарној надлежности централног/покрајинског нивоа</a:t>
          </a:r>
          <a:r>
            <a:rPr lang="sr-Cyrl-RS" sz="1400" dirty="0"/>
            <a:t> као што су школе, центар за социјални рад, дом здравља.</a:t>
          </a:r>
          <a:r>
            <a:rPr lang="en-US" sz="1400" dirty="0"/>
            <a:t> </a:t>
          </a:r>
        </a:p>
      </dgm:t>
    </dgm:pt>
    <dgm:pt modelId="{0D2CFF9B-A50F-43E4-AFA5-E7E960E0BCD0}" type="parTrans" cxnId="{E528FBD6-03D8-4201-832B-0748BD271A16}">
      <dgm:prSet/>
      <dgm:spPr/>
      <dgm:t>
        <a:bodyPr/>
        <a:lstStyle/>
        <a:p>
          <a:endParaRPr lang="en-US"/>
        </a:p>
      </dgm:t>
    </dgm:pt>
    <dgm:pt modelId="{36039859-946E-4D2B-BAA0-EE1BB94895EC}" type="sibTrans" cxnId="{E528FBD6-03D8-4201-832B-0748BD271A16}">
      <dgm:prSet/>
      <dgm:spPr/>
      <dgm:t>
        <a:bodyPr/>
        <a:lstStyle/>
        <a:p>
          <a:endParaRPr lang="en-US"/>
        </a:p>
      </dgm:t>
    </dgm:pt>
    <dgm:pt modelId="{28888755-727E-436B-B2F2-DA7896544A65}">
      <dgm:prSet phldrT="[Text]"/>
      <dgm:spPr/>
      <dgm:t>
        <a:bodyPr/>
        <a:lstStyle/>
        <a:p>
          <a:r>
            <a:rPr lang="sr-Cyrl-RS" b="1" dirty="0"/>
            <a:t>Остали расходи</a:t>
          </a:r>
          <a:endParaRPr lang="en-US" b="1" dirty="0"/>
        </a:p>
      </dgm:t>
    </dgm:pt>
    <dgm:pt modelId="{74440C20-4C7D-42FA-8A71-91FF1ABB0C2B}" type="parTrans" cxnId="{423F4FFE-A4A5-4DB9-BCD0-81CA33242D4A}">
      <dgm:prSet/>
      <dgm:spPr/>
      <dgm:t>
        <a:bodyPr/>
        <a:lstStyle/>
        <a:p>
          <a:endParaRPr lang="en-US"/>
        </a:p>
      </dgm:t>
    </dgm:pt>
    <dgm:pt modelId="{25C618B1-3FCB-4E3A-AAEB-763F12B41872}" type="sibTrans" cxnId="{423F4FFE-A4A5-4DB9-BCD0-81CA33242D4A}">
      <dgm:prSet/>
      <dgm:spPr/>
      <dgm:t>
        <a:bodyPr/>
        <a:lstStyle/>
        <a:p>
          <a:endParaRPr lang="en-US"/>
        </a:p>
      </dgm:t>
    </dgm:pt>
    <dgm:pt modelId="{FE2BA0E8-81AC-463B-B498-EF464F5BCE06}">
      <dgm:prSet phldrT="[Text]" custT="1"/>
      <dgm:spPr>
        <a:solidFill>
          <a:schemeClr val="accent6">
            <a:lumMod val="60000"/>
            <a:lumOff val="40000"/>
          </a:schemeClr>
        </a:solidFill>
      </dgm:spPr>
      <dgm:t>
        <a:bodyPr/>
        <a:lstStyle/>
        <a:p>
          <a:pPr algn="just"/>
          <a:r>
            <a:rPr lang="sr-Cyrl-RS" sz="1400" b="1" dirty="0"/>
            <a:t>Остали расходи </a:t>
          </a:r>
          <a:r>
            <a:rPr lang="sr-Cyrl-RS" sz="1400" dirty="0"/>
            <a:t>обухватају дотације невладиним организацијама, порезе, таксе, новчане казне.</a:t>
          </a:r>
          <a:endParaRPr lang="en-US" sz="1400" dirty="0"/>
        </a:p>
      </dgm:t>
    </dgm:pt>
    <dgm:pt modelId="{7A39DE39-681C-425E-9FED-FBE278CC5B2D}" type="parTrans" cxnId="{86D1D984-3A22-405C-B36D-C2926B8E421B}">
      <dgm:prSet/>
      <dgm:spPr/>
      <dgm:t>
        <a:bodyPr/>
        <a:lstStyle/>
        <a:p>
          <a:endParaRPr lang="en-US"/>
        </a:p>
      </dgm:t>
    </dgm:pt>
    <dgm:pt modelId="{03DEC489-1FE9-42FB-A7B6-2DC930E80875}" type="sibTrans" cxnId="{86D1D984-3A22-405C-B36D-C2926B8E421B}">
      <dgm:prSet/>
      <dgm:spPr/>
      <dgm:t>
        <a:bodyPr/>
        <a:lstStyle/>
        <a:p>
          <a:endParaRPr lang="en-US"/>
        </a:p>
      </dgm:t>
    </dgm:pt>
    <dgm:pt modelId="{26EF48C7-6381-4355-B03F-DD441AE957C7}">
      <dgm:prSet phldrT="[Text]"/>
      <dgm:spPr/>
      <dgm:t>
        <a:bodyPr/>
        <a:lstStyle/>
        <a:p>
          <a:r>
            <a:rPr lang="sr-Cyrl-RS" b="1" dirty="0"/>
            <a:t>Субвенције</a:t>
          </a:r>
          <a:endParaRPr lang="en-US" b="1" dirty="0"/>
        </a:p>
      </dgm:t>
    </dgm:pt>
    <dgm:pt modelId="{18A23F74-72B2-47CE-8CFA-63637C44E493}" type="parTrans" cxnId="{C002A477-0333-4E42-A591-A476378A7B14}">
      <dgm:prSet/>
      <dgm:spPr/>
      <dgm:t>
        <a:bodyPr/>
        <a:lstStyle/>
        <a:p>
          <a:endParaRPr lang="en-US"/>
        </a:p>
      </dgm:t>
    </dgm:pt>
    <dgm:pt modelId="{7F59AFA8-97ED-43F0-BB10-8E36A7F9F28C}" type="sibTrans" cxnId="{C002A477-0333-4E42-A591-A476378A7B14}">
      <dgm:prSet/>
      <dgm:spPr/>
      <dgm:t>
        <a:bodyPr/>
        <a:lstStyle/>
        <a:p>
          <a:endParaRPr lang="en-US"/>
        </a:p>
      </dgm:t>
    </dgm:pt>
    <dgm:pt modelId="{4B4A2A45-FFA7-47F5-A99D-A2DFD7698107}">
      <dgm:prSet phldrT="[Text]" custT="1"/>
      <dgm:spPr>
        <a:solidFill>
          <a:schemeClr val="accent5">
            <a:lumMod val="60000"/>
            <a:lumOff val="40000"/>
          </a:schemeClr>
        </a:solidFill>
      </dgm:spPr>
      <dgm:t>
        <a:bodyPr/>
        <a:lstStyle/>
        <a:p>
          <a:pPr algn="just"/>
          <a:r>
            <a:rPr lang="ru-RU" sz="1400" b="1" dirty="0"/>
            <a:t>Субвенције</a:t>
          </a:r>
          <a:r>
            <a:rPr lang="ru-RU" sz="1400" dirty="0"/>
            <a:t> сe одобравају за функционисање међумесног превоза и  пољопривредним произвођачима. </a:t>
          </a:r>
          <a:endParaRPr lang="en-US" sz="1400" dirty="0"/>
        </a:p>
      </dgm:t>
    </dgm:pt>
    <dgm:pt modelId="{2E2C89AA-6D36-4A41-9A01-A47B8388C320}" type="parTrans" cxnId="{48A7DAC8-CBA0-4CCF-8FEB-1A8D1991CE61}">
      <dgm:prSet/>
      <dgm:spPr/>
      <dgm:t>
        <a:bodyPr/>
        <a:lstStyle/>
        <a:p>
          <a:endParaRPr lang="en-US"/>
        </a:p>
      </dgm:t>
    </dgm:pt>
    <dgm:pt modelId="{5B14C082-1404-4C23-9B64-643BA89D25BF}" type="sibTrans" cxnId="{48A7DAC8-CBA0-4CCF-8FEB-1A8D1991CE61}">
      <dgm:prSet/>
      <dgm:spPr/>
      <dgm:t>
        <a:bodyPr/>
        <a:lstStyle/>
        <a:p>
          <a:endParaRPr lang="en-US"/>
        </a:p>
      </dgm:t>
    </dgm:pt>
    <dgm:pt modelId="{E1AD8724-28DC-48C5-B75E-B0D1F33E6279}">
      <dgm:prSet phldrT="[Text]"/>
      <dgm:spPr/>
      <dgm:t>
        <a:bodyPr/>
        <a:lstStyle/>
        <a:p>
          <a:r>
            <a:rPr lang="sr-Cyrl-RS" b="1" dirty="0"/>
            <a:t>Социјална заштита</a:t>
          </a:r>
          <a:endParaRPr lang="en-US" b="1" dirty="0"/>
        </a:p>
      </dgm:t>
    </dgm:pt>
    <dgm:pt modelId="{411CE078-310E-457E-A7C1-09A580CCEBB0}" type="parTrans" cxnId="{9EBB09AF-7741-47ED-B436-933466BD5F46}">
      <dgm:prSet/>
      <dgm:spPr/>
      <dgm:t>
        <a:bodyPr/>
        <a:lstStyle/>
        <a:p>
          <a:endParaRPr lang="en-US"/>
        </a:p>
      </dgm:t>
    </dgm:pt>
    <dgm:pt modelId="{BCA81F17-B88D-47F3-91A4-C02EC1C807D8}" type="sibTrans" cxnId="{9EBB09AF-7741-47ED-B436-933466BD5F46}">
      <dgm:prSet/>
      <dgm:spPr/>
      <dgm:t>
        <a:bodyPr/>
        <a:lstStyle/>
        <a:p>
          <a:endParaRPr lang="en-US"/>
        </a:p>
      </dgm:t>
    </dgm:pt>
    <dgm:pt modelId="{A22D28D0-C0EE-4FAC-9411-A8A4995FB17B}">
      <dgm:prSet phldrT="[Text]" custT="1"/>
      <dgm:spPr>
        <a:solidFill>
          <a:schemeClr val="accent2">
            <a:lumMod val="60000"/>
            <a:lumOff val="40000"/>
          </a:schemeClr>
        </a:solidFill>
      </dgm:spPr>
      <dgm:t>
        <a:bodyPr/>
        <a:lstStyle/>
        <a:p>
          <a:pPr algn="just"/>
          <a:r>
            <a:rPr lang="sr-Cyrl-RS" sz="1400" b="1" dirty="0"/>
            <a:t>Социјална заштита </a:t>
          </a:r>
          <a:r>
            <a:rPr lang="sr-Cyrl-RS" sz="1400" dirty="0"/>
            <a:t>обухвата све трошкове исплате социјалне помоћи за различите категорије грађана.</a:t>
          </a:r>
          <a:endParaRPr lang="en-US" sz="1400" dirty="0"/>
        </a:p>
      </dgm:t>
    </dgm:pt>
    <dgm:pt modelId="{7B8C8DE4-9C8E-4AAA-9ABD-7D21384D12EF}" type="parTrans" cxnId="{EF67239D-5166-423B-9E5F-06A1352131E4}">
      <dgm:prSet/>
      <dgm:spPr/>
      <dgm:t>
        <a:bodyPr/>
        <a:lstStyle/>
        <a:p>
          <a:endParaRPr lang="en-US"/>
        </a:p>
      </dgm:t>
    </dgm:pt>
    <dgm:pt modelId="{D9EE63C1-7C79-499A-9EE1-6AFD68E7C84E}" type="sibTrans" cxnId="{EF67239D-5166-423B-9E5F-06A1352131E4}">
      <dgm:prSet/>
      <dgm:spPr/>
      <dgm:t>
        <a:bodyPr/>
        <a:lstStyle/>
        <a:p>
          <a:endParaRPr lang="en-US"/>
        </a:p>
      </dgm:t>
    </dgm:pt>
    <dgm:pt modelId="{48096665-F98A-4372-9642-AA104F5D458A}">
      <dgm:prSet phldrT="[Text]"/>
      <dgm:spPr/>
      <dgm:t>
        <a:bodyPr/>
        <a:lstStyle/>
        <a:p>
          <a:r>
            <a:rPr lang="sr-Cyrl-RS" b="1" dirty="0"/>
            <a:t>Буџетска резерва</a:t>
          </a:r>
          <a:endParaRPr lang="en-US" b="1" dirty="0"/>
        </a:p>
      </dgm:t>
    </dgm:pt>
    <dgm:pt modelId="{AFDDD8A6-A5D8-4980-A3AD-3612739BB0D6}" type="parTrans" cxnId="{FF60118A-5412-436E-B845-69CD79E57C83}">
      <dgm:prSet/>
      <dgm:spPr/>
      <dgm:t>
        <a:bodyPr/>
        <a:lstStyle/>
        <a:p>
          <a:endParaRPr lang="en-US"/>
        </a:p>
      </dgm:t>
    </dgm:pt>
    <dgm:pt modelId="{5FC22904-D7CC-4648-88EC-995516A10DB1}" type="sibTrans" cxnId="{FF60118A-5412-436E-B845-69CD79E57C83}">
      <dgm:prSet/>
      <dgm:spPr/>
      <dgm:t>
        <a:bodyPr/>
        <a:lstStyle/>
        <a:p>
          <a:endParaRPr lang="en-US"/>
        </a:p>
      </dgm:t>
    </dgm:pt>
    <dgm:pt modelId="{97F877CB-9B8D-43D2-81EC-7EBF25320968}">
      <dgm:prSet phldrT="[Text]"/>
      <dgm:spPr>
        <a:solidFill>
          <a:schemeClr val="accent4">
            <a:lumMod val="40000"/>
            <a:lumOff val="60000"/>
          </a:schemeClr>
        </a:solidFill>
      </dgm:spPr>
      <dgm:t>
        <a:bodyPr/>
        <a:lstStyle/>
        <a:p>
          <a:pPr algn="just"/>
          <a:r>
            <a:rPr lang="sr-Cyrl-RS" b="1" dirty="0"/>
            <a:t>Буџетска резерва </a:t>
          </a:r>
          <a:r>
            <a:rPr lang="sr-Cyrl-RS" dirty="0"/>
            <a:t>представља новац који се користи за непланиране или недовољно планиране сврхе, као и у случају ванредних околности.</a:t>
          </a:r>
          <a:endParaRPr lang="en-US" dirty="0"/>
        </a:p>
      </dgm:t>
    </dgm:pt>
    <dgm:pt modelId="{B1A118C8-65C5-4505-9861-C15DF46DDE40}" type="parTrans" cxnId="{C2060C01-AE6C-49A2-9E7C-10136D57EE22}">
      <dgm:prSet/>
      <dgm:spPr/>
      <dgm:t>
        <a:bodyPr/>
        <a:lstStyle/>
        <a:p>
          <a:endParaRPr lang="en-US"/>
        </a:p>
      </dgm:t>
    </dgm:pt>
    <dgm:pt modelId="{85A9A230-CB7F-4D0E-AEAE-CC533D1E4637}" type="sibTrans" cxnId="{C2060C01-AE6C-49A2-9E7C-10136D57EE22}">
      <dgm:prSet/>
      <dgm:spPr/>
      <dgm:t>
        <a:bodyPr/>
        <a:lstStyle/>
        <a:p>
          <a:endParaRPr lang="en-US"/>
        </a:p>
      </dgm:t>
    </dgm:pt>
    <dgm:pt modelId="{1BF4645B-0E25-4982-8755-C468FC62C39C}">
      <dgm:prSet phldrT="[Text]"/>
      <dgm:spPr/>
      <dgm:t>
        <a:bodyPr/>
        <a:lstStyle/>
        <a:p>
          <a:r>
            <a:rPr lang="sr-Cyrl-RS" b="1" dirty="0"/>
            <a:t>Капитални издаци</a:t>
          </a:r>
          <a:endParaRPr lang="en-US" b="1" dirty="0"/>
        </a:p>
      </dgm:t>
    </dgm:pt>
    <dgm:pt modelId="{C1391573-84AC-4A5F-9872-896027FCD9E0}" type="parTrans" cxnId="{0B3FDED6-0041-4BD1-9A6E-DBDB5E3BB9B4}">
      <dgm:prSet/>
      <dgm:spPr/>
      <dgm:t>
        <a:bodyPr/>
        <a:lstStyle/>
        <a:p>
          <a:endParaRPr lang="en-US"/>
        </a:p>
      </dgm:t>
    </dgm:pt>
    <dgm:pt modelId="{EAAC9105-FD12-40C6-84F5-2CAFAE74C666}" type="sibTrans" cxnId="{0B3FDED6-0041-4BD1-9A6E-DBDB5E3BB9B4}">
      <dgm:prSet/>
      <dgm:spPr/>
      <dgm:t>
        <a:bodyPr/>
        <a:lstStyle/>
        <a:p>
          <a:endParaRPr lang="en-US"/>
        </a:p>
      </dgm:t>
    </dgm:pt>
    <dgm:pt modelId="{423C6F79-8640-4D5E-8F7E-2B463BCF528C}">
      <dgm:prSet phldrT="[Text]"/>
      <dgm:spPr>
        <a:solidFill>
          <a:schemeClr val="accent1">
            <a:lumMod val="60000"/>
            <a:lumOff val="40000"/>
          </a:schemeClr>
        </a:solidFill>
      </dgm:spPr>
      <dgm:t>
        <a:bodyPr/>
        <a:lstStyle/>
        <a:p>
          <a:pPr algn="just"/>
          <a:r>
            <a:rPr lang="sr-Cyrl-RS" b="1" dirty="0"/>
            <a:t>Капитални издаци </a:t>
          </a:r>
          <a:r>
            <a:rPr lang="sr-Cyrl-RS" dirty="0"/>
            <a:t>су трошкови за изградњу нових, или инвестиционо одржавање постојећих објеката, набавку опреме, машина земљишта и слично.</a:t>
          </a:r>
          <a:endParaRPr lang="en-US" dirty="0"/>
        </a:p>
      </dgm:t>
    </dgm:pt>
    <dgm:pt modelId="{491E2BD3-8551-49F0-919A-AB73427DE405}" type="parTrans" cxnId="{D51F2C8A-AB76-4B34-9AF8-3FA9A4DB4238}">
      <dgm:prSet/>
      <dgm:spPr/>
      <dgm:t>
        <a:bodyPr/>
        <a:lstStyle/>
        <a:p>
          <a:endParaRPr lang="en-US"/>
        </a:p>
      </dgm:t>
    </dgm:pt>
    <dgm:pt modelId="{BC9BB851-E04E-4BC3-8DA9-DF824BEE6D0D}" type="sibTrans" cxnId="{D51F2C8A-AB76-4B34-9AF8-3FA9A4DB4238}">
      <dgm:prSet/>
      <dgm:spPr/>
      <dgm:t>
        <a:bodyPr/>
        <a:lstStyle/>
        <a:p>
          <a:endParaRPr lang="en-US"/>
        </a:p>
      </dgm:t>
    </dgm:pt>
    <dgm:pt modelId="{EFEB1020-9C17-48DC-BBE0-54FA743F9F75}" type="pres">
      <dgm:prSet presAssocID="{EEA47F19-311D-44B3-AAA4-35C98BD4844B}" presName="Name0" presStyleCnt="0">
        <dgm:presLayoutVars>
          <dgm:dir/>
          <dgm:animLvl val="lvl"/>
          <dgm:resizeHandles val="exact"/>
        </dgm:presLayoutVars>
      </dgm:prSet>
      <dgm:spPr/>
      <dgm:t>
        <a:bodyPr/>
        <a:lstStyle/>
        <a:p>
          <a:endParaRPr lang="en-US"/>
        </a:p>
      </dgm:t>
    </dgm:pt>
    <dgm:pt modelId="{98695426-23ED-40C0-90A1-2BB445DEBC64}" type="pres">
      <dgm:prSet presAssocID="{0C844461-76DE-4FEA-A87D-23440AD6FC2E}" presName="linNode" presStyleCnt="0"/>
      <dgm:spPr/>
    </dgm:pt>
    <dgm:pt modelId="{C6144CDB-22C1-4337-9F95-C3A522A707D1}" type="pres">
      <dgm:prSet presAssocID="{0C844461-76DE-4FEA-A87D-23440AD6FC2E}" presName="parTx" presStyleLbl="revTx" presStyleIdx="0" presStyleCnt="8">
        <dgm:presLayoutVars>
          <dgm:chMax val="1"/>
          <dgm:bulletEnabled val="1"/>
        </dgm:presLayoutVars>
      </dgm:prSet>
      <dgm:spPr/>
      <dgm:t>
        <a:bodyPr/>
        <a:lstStyle/>
        <a:p>
          <a:endParaRPr lang="en-US"/>
        </a:p>
      </dgm:t>
    </dgm:pt>
    <dgm:pt modelId="{02385D1D-92EB-445D-B736-940004751C79}" type="pres">
      <dgm:prSet presAssocID="{0C844461-76DE-4FEA-A87D-23440AD6FC2E}" presName="bracket" presStyleLbl="parChTrans1D1" presStyleIdx="0" presStyleCnt="8"/>
      <dgm:spPr/>
    </dgm:pt>
    <dgm:pt modelId="{99D36636-E395-439F-A79A-29C0BFB6F7E4}" type="pres">
      <dgm:prSet presAssocID="{0C844461-76DE-4FEA-A87D-23440AD6FC2E}" presName="spH" presStyleCnt="0"/>
      <dgm:spPr/>
    </dgm:pt>
    <dgm:pt modelId="{7BB6658A-32E0-42C7-B82A-240BF45CF27D}" type="pres">
      <dgm:prSet presAssocID="{0C844461-76DE-4FEA-A87D-23440AD6FC2E}" presName="desTx" presStyleLbl="node1" presStyleIdx="0" presStyleCnt="8">
        <dgm:presLayoutVars>
          <dgm:bulletEnabled val="1"/>
        </dgm:presLayoutVars>
      </dgm:prSet>
      <dgm:spPr/>
      <dgm:t>
        <a:bodyPr/>
        <a:lstStyle/>
        <a:p>
          <a:endParaRPr lang="en-US"/>
        </a:p>
      </dgm:t>
    </dgm:pt>
    <dgm:pt modelId="{5B3CB043-7A92-47E9-A4C4-39EC715F2552}" type="pres">
      <dgm:prSet presAssocID="{C24B5DA2-B651-485D-A0F4-95731772C9B8}" presName="spV" presStyleCnt="0"/>
      <dgm:spPr/>
    </dgm:pt>
    <dgm:pt modelId="{D9DF5E9A-39D4-44B7-A326-58B07A05D91E}" type="pres">
      <dgm:prSet presAssocID="{E1B79EE1-1157-4302-AB0B-8FEDC81165FD}" presName="linNode" presStyleCnt="0"/>
      <dgm:spPr/>
    </dgm:pt>
    <dgm:pt modelId="{F40D94EA-52E0-4740-A924-EAF350BDF213}" type="pres">
      <dgm:prSet presAssocID="{E1B79EE1-1157-4302-AB0B-8FEDC81165FD}" presName="parTx" presStyleLbl="revTx" presStyleIdx="1" presStyleCnt="8">
        <dgm:presLayoutVars>
          <dgm:chMax val="1"/>
          <dgm:bulletEnabled val="1"/>
        </dgm:presLayoutVars>
      </dgm:prSet>
      <dgm:spPr/>
      <dgm:t>
        <a:bodyPr/>
        <a:lstStyle/>
        <a:p>
          <a:endParaRPr lang="en-US"/>
        </a:p>
      </dgm:t>
    </dgm:pt>
    <dgm:pt modelId="{0E930D30-96BC-4D43-B65A-EE88C46DBE48}" type="pres">
      <dgm:prSet presAssocID="{E1B79EE1-1157-4302-AB0B-8FEDC81165FD}" presName="bracket" presStyleLbl="parChTrans1D1" presStyleIdx="1" presStyleCnt="8"/>
      <dgm:spPr/>
    </dgm:pt>
    <dgm:pt modelId="{5831BF15-ED1F-4BD5-857B-18B8E573D9AB}" type="pres">
      <dgm:prSet presAssocID="{E1B79EE1-1157-4302-AB0B-8FEDC81165FD}" presName="spH" presStyleCnt="0"/>
      <dgm:spPr/>
    </dgm:pt>
    <dgm:pt modelId="{C6BA9D27-2D60-4BA7-98A9-E18E57FDB6CB}" type="pres">
      <dgm:prSet presAssocID="{E1B79EE1-1157-4302-AB0B-8FEDC81165FD}" presName="desTx" presStyleLbl="node1" presStyleIdx="1" presStyleCnt="8">
        <dgm:presLayoutVars>
          <dgm:bulletEnabled val="1"/>
        </dgm:presLayoutVars>
      </dgm:prSet>
      <dgm:spPr/>
      <dgm:t>
        <a:bodyPr/>
        <a:lstStyle/>
        <a:p>
          <a:endParaRPr lang="en-US"/>
        </a:p>
      </dgm:t>
    </dgm:pt>
    <dgm:pt modelId="{5A002753-9FCA-4DC5-B8A6-1F7632BDDE58}" type="pres">
      <dgm:prSet presAssocID="{E99A6F9C-C544-4400-B178-20BC6CFFFE07}" presName="spV" presStyleCnt="0"/>
      <dgm:spPr/>
    </dgm:pt>
    <dgm:pt modelId="{9709DCCB-B8A8-47BC-A303-F9EC41DA889E}" type="pres">
      <dgm:prSet presAssocID="{E055884F-7426-4921-A0E5-9CA56A76B49A}" presName="linNode" presStyleCnt="0"/>
      <dgm:spPr/>
    </dgm:pt>
    <dgm:pt modelId="{CCB8139E-CA19-491D-9FCD-6BF28923C725}" type="pres">
      <dgm:prSet presAssocID="{E055884F-7426-4921-A0E5-9CA56A76B49A}" presName="parTx" presStyleLbl="revTx" presStyleIdx="2" presStyleCnt="8">
        <dgm:presLayoutVars>
          <dgm:chMax val="1"/>
          <dgm:bulletEnabled val="1"/>
        </dgm:presLayoutVars>
      </dgm:prSet>
      <dgm:spPr/>
      <dgm:t>
        <a:bodyPr/>
        <a:lstStyle/>
        <a:p>
          <a:endParaRPr lang="en-US"/>
        </a:p>
      </dgm:t>
    </dgm:pt>
    <dgm:pt modelId="{14D1633C-A097-4A5A-8269-B04E98857E56}" type="pres">
      <dgm:prSet presAssocID="{E055884F-7426-4921-A0E5-9CA56A76B49A}" presName="bracket" presStyleLbl="parChTrans1D1" presStyleIdx="2" presStyleCnt="8"/>
      <dgm:spPr/>
    </dgm:pt>
    <dgm:pt modelId="{82B38D6F-2AA7-4339-A71D-28AA55699178}" type="pres">
      <dgm:prSet presAssocID="{E055884F-7426-4921-A0E5-9CA56A76B49A}" presName="spH" presStyleCnt="0"/>
      <dgm:spPr/>
    </dgm:pt>
    <dgm:pt modelId="{FFFD7BD8-195B-4FA4-9414-4F4C582F5570}" type="pres">
      <dgm:prSet presAssocID="{E055884F-7426-4921-A0E5-9CA56A76B49A}" presName="desTx" presStyleLbl="node1" presStyleIdx="2" presStyleCnt="8">
        <dgm:presLayoutVars>
          <dgm:bulletEnabled val="1"/>
        </dgm:presLayoutVars>
      </dgm:prSet>
      <dgm:spPr/>
      <dgm:t>
        <a:bodyPr/>
        <a:lstStyle/>
        <a:p>
          <a:endParaRPr lang="en-US"/>
        </a:p>
      </dgm:t>
    </dgm:pt>
    <dgm:pt modelId="{D3A122A3-FC4C-4845-B4FF-0E74CF3D50D3}" type="pres">
      <dgm:prSet presAssocID="{EADBA54B-8207-46FB-8C83-E7274B6ED163}" presName="spV" presStyleCnt="0"/>
      <dgm:spPr/>
    </dgm:pt>
    <dgm:pt modelId="{CCB5FDA4-BEC8-4CA1-835A-2A3BEEBEC456}" type="pres">
      <dgm:prSet presAssocID="{28888755-727E-436B-B2F2-DA7896544A65}" presName="linNode" presStyleCnt="0"/>
      <dgm:spPr/>
    </dgm:pt>
    <dgm:pt modelId="{9312B733-3AEB-49F6-8245-08553BA2949B}" type="pres">
      <dgm:prSet presAssocID="{28888755-727E-436B-B2F2-DA7896544A65}" presName="parTx" presStyleLbl="revTx" presStyleIdx="3" presStyleCnt="8">
        <dgm:presLayoutVars>
          <dgm:chMax val="1"/>
          <dgm:bulletEnabled val="1"/>
        </dgm:presLayoutVars>
      </dgm:prSet>
      <dgm:spPr/>
      <dgm:t>
        <a:bodyPr/>
        <a:lstStyle/>
        <a:p>
          <a:endParaRPr lang="en-US"/>
        </a:p>
      </dgm:t>
    </dgm:pt>
    <dgm:pt modelId="{435AB433-2559-485A-A03D-C32F36288071}" type="pres">
      <dgm:prSet presAssocID="{28888755-727E-436B-B2F2-DA7896544A65}" presName="bracket" presStyleLbl="parChTrans1D1" presStyleIdx="3" presStyleCnt="8"/>
      <dgm:spPr/>
    </dgm:pt>
    <dgm:pt modelId="{C13B9160-72D5-46E0-A1C0-91E8634DFAE2}" type="pres">
      <dgm:prSet presAssocID="{28888755-727E-436B-B2F2-DA7896544A65}" presName="spH" presStyleCnt="0"/>
      <dgm:spPr/>
    </dgm:pt>
    <dgm:pt modelId="{9893D59A-7FEC-486D-89C4-D28135F6121C}" type="pres">
      <dgm:prSet presAssocID="{28888755-727E-436B-B2F2-DA7896544A65}" presName="desTx" presStyleLbl="node1" presStyleIdx="3" presStyleCnt="8">
        <dgm:presLayoutVars>
          <dgm:bulletEnabled val="1"/>
        </dgm:presLayoutVars>
      </dgm:prSet>
      <dgm:spPr/>
      <dgm:t>
        <a:bodyPr/>
        <a:lstStyle/>
        <a:p>
          <a:endParaRPr lang="en-US"/>
        </a:p>
      </dgm:t>
    </dgm:pt>
    <dgm:pt modelId="{A421D242-ABBF-45EB-97FD-83930430328F}" type="pres">
      <dgm:prSet presAssocID="{25C618B1-3FCB-4E3A-AAEB-763F12B41872}" presName="spV" presStyleCnt="0"/>
      <dgm:spPr/>
    </dgm:pt>
    <dgm:pt modelId="{F0DED400-B200-4EA2-AB34-CCFF58E07A6E}" type="pres">
      <dgm:prSet presAssocID="{26EF48C7-6381-4355-B03F-DD441AE957C7}" presName="linNode" presStyleCnt="0"/>
      <dgm:spPr/>
    </dgm:pt>
    <dgm:pt modelId="{EFAACCF6-3A6A-4536-89B0-F0A7C44F6BE1}" type="pres">
      <dgm:prSet presAssocID="{26EF48C7-6381-4355-B03F-DD441AE957C7}" presName="parTx" presStyleLbl="revTx" presStyleIdx="4" presStyleCnt="8">
        <dgm:presLayoutVars>
          <dgm:chMax val="1"/>
          <dgm:bulletEnabled val="1"/>
        </dgm:presLayoutVars>
      </dgm:prSet>
      <dgm:spPr/>
      <dgm:t>
        <a:bodyPr/>
        <a:lstStyle/>
        <a:p>
          <a:endParaRPr lang="en-US"/>
        </a:p>
      </dgm:t>
    </dgm:pt>
    <dgm:pt modelId="{6497CA82-45EE-4BD1-AEB4-CC3961FBFB74}" type="pres">
      <dgm:prSet presAssocID="{26EF48C7-6381-4355-B03F-DD441AE957C7}" presName="bracket" presStyleLbl="parChTrans1D1" presStyleIdx="4" presStyleCnt="8"/>
      <dgm:spPr/>
    </dgm:pt>
    <dgm:pt modelId="{CD7548DD-1E84-4DA7-B1D0-28F3E4EBFF82}" type="pres">
      <dgm:prSet presAssocID="{26EF48C7-6381-4355-B03F-DD441AE957C7}" presName="spH" presStyleCnt="0"/>
      <dgm:spPr/>
    </dgm:pt>
    <dgm:pt modelId="{9A05939C-6B40-4C32-897A-4A6DC3E71E5B}" type="pres">
      <dgm:prSet presAssocID="{26EF48C7-6381-4355-B03F-DD441AE957C7}" presName="desTx" presStyleLbl="node1" presStyleIdx="4" presStyleCnt="8">
        <dgm:presLayoutVars>
          <dgm:bulletEnabled val="1"/>
        </dgm:presLayoutVars>
      </dgm:prSet>
      <dgm:spPr/>
      <dgm:t>
        <a:bodyPr/>
        <a:lstStyle/>
        <a:p>
          <a:endParaRPr lang="en-US"/>
        </a:p>
      </dgm:t>
    </dgm:pt>
    <dgm:pt modelId="{569EA799-9807-4770-B698-79D3EF79120B}" type="pres">
      <dgm:prSet presAssocID="{7F59AFA8-97ED-43F0-BB10-8E36A7F9F28C}" presName="spV" presStyleCnt="0"/>
      <dgm:spPr/>
    </dgm:pt>
    <dgm:pt modelId="{2B991069-479A-498A-AF83-5B33CD9F12C6}" type="pres">
      <dgm:prSet presAssocID="{E1AD8724-28DC-48C5-B75E-B0D1F33E6279}" presName="linNode" presStyleCnt="0"/>
      <dgm:spPr/>
    </dgm:pt>
    <dgm:pt modelId="{939B76D1-BB33-4E50-9ECD-839FB5787B95}" type="pres">
      <dgm:prSet presAssocID="{E1AD8724-28DC-48C5-B75E-B0D1F33E6279}" presName="parTx" presStyleLbl="revTx" presStyleIdx="5" presStyleCnt="8">
        <dgm:presLayoutVars>
          <dgm:chMax val="1"/>
          <dgm:bulletEnabled val="1"/>
        </dgm:presLayoutVars>
      </dgm:prSet>
      <dgm:spPr/>
      <dgm:t>
        <a:bodyPr/>
        <a:lstStyle/>
        <a:p>
          <a:endParaRPr lang="en-US"/>
        </a:p>
      </dgm:t>
    </dgm:pt>
    <dgm:pt modelId="{7845F59F-6101-48DE-ABCC-EC5351843F5B}" type="pres">
      <dgm:prSet presAssocID="{E1AD8724-28DC-48C5-B75E-B0D1F33E6279}" presName="bracket" presStyleLbl="parChTrans1D1" presStyleIdx="5" presStyleCnt="8"/>
      <dgm:spPr/>
    </dgm:pt>
    <dgm:pt modelId="{8DC06B04-AA78-4007-96F1-AC66800E204E}" type="pres">
      <dgm:prSet presAssocID="{E1AD8724-28DC-48C5-B75E-B0D1F33E6279}" presName="spH" presStyleCnt="0"/>
      <dgm:spPr/>
    </dgm:pt>
    <dgm:pt modelId="{B43D6F8D-5103-4DCA-8971-053A6B7A987B}" type="pres">
      <dgm:prSet presAssocID="{E1AD8724-28DC-48C5-B75E-B0D1F33E6279}" presName="desTx" presStyleLbl="node1" presStyleIdx="5" presStyleCnt="8">
        <dgm:presLayoutVars>
          <dgm:bulletEnabled val="1"/>
        </dgm:presLayoutVars>
      </dgm:prSet>
      <dgm:spPr/>
      <dgm:t>
        <a:bodyPr/>
        <a:lstStyle/>
        <a:p>
          <a:endParaRPr lang="en-US"/>
        </a:p>
      </dgm:t>
    </dgm:pt>
    <dgm:pt modelId="{1DEFA11E-9373-40F9-A3AA-EE96EB176FFC}" type="pres">
      <dgm:prSet presAssocID="{BCA81F17-B88D-47F3-91A4-C02EC1C807D8}" presName="spV" presStyleCnt="0"/>
      <dgm:spPr/>
    </dgm:pt>
    <dgm:pt modelId="{4B12A308-E2AF-4F45-882B-691EF4FA1B43}" type="pres">
      <dgm:prSet presAssocID="{48096665-F98A-4372-9642-AA104F5D458A}" presName="linNode" presStyleCnt="0"/>
      <dgm:spPr/>
    </dgm:pt>
    <dgm:pt modelId="{B471A916-B6F4-4017-A447-E2C98CEE19B9}" type="pres">
      <dgm:prSet presAssocID="{48096665-F98A-4372-9642-AA104F5D458A}" presName="parTx" presStyleLbl="revTx" presStyleIdx="6" presStyleCnt="8">
        <dgm:presLayoutVars>
          <dgm:chMax val="1"/>
          <dgm:bulletEnabled val="1"/>
        </dgm:presLayoutVars>
      </dgm:prSet>
      <dgm:spPr/>
      <dgm:t>
        <a:bodyPr/>
        <a:lstStyle/>
        <a:p>
          <a:endParaRPr lang="en-US"/>
        </a:p>
      </dgm:t>
    </dgm:pt>
    <dgm:pt modelId="{7F976215-9D17-4223-A92A-D3302071B429}" type="pres">
      <dgm:prSet presAssocID="{48096665-F98A-4372-9642-AA104F5D458A}" presName="bracket" presStyleLbl="parChTrans1D1" presStyleIdx="6" presStyleCnt="8"/>
      <dgm:spPr/>
    </dgm:pt>
    <dgm:pt modelId="{C984C73F-7C05-410A-B91E-AD111AE0E45B}" type="pres">
      <dgm:prSet presAssocID="{48096665-F98A-4372-9642-AA104F5D458A}" presName="spH" presStyleCnt="0"/>
      <dgm:spPr/>
    </dgm:pt>
    <dgm:pt modelId="{260E7D26-6540-4407-AA35-D081FC05F135}" type="pres">
      <dgm:prSet presAssocID="{48096665-F98A-4372-9642-AA104F5D458A}" presName="desTx" presStyleLbl="node1" presStyleIdx="6" presStyleCnt="8">
        <dgm:presLayoutVars>
          <dgm:bulletEnabled val="1"/>
        </dgm:presLayoutVars>
      </dgm:prSet>
      <dgm:spPr/>
      <dgm:t>
        <a:bodyPr/>
        <a:lstStyle/>
        <a:p>
          <a:endParaRPr lang="en-US"/>
        </a:p>
      </dgm:t>
    </dgm:pt>
    <dgm:pt modelId="{87942DC7-D611-481D-85C3-17E9EE928CC9}" type="pres">
      <dgm:prSet presAssocID="{5FC22904-D7CC-4648-88EC-995516A10DB1}" presName="spV" presStyleCnt="0"/>
      <dgm:spPr/>
    </dgm:pt>
    <dgm:pt modelId="{5A582BDF-EB51-42B9-AFE8-1D18A89089BC}" type="pres">
      <dgm:prSet presAssocID="{1BF4645B-0E25-4982-8755-C468FC62C39C}" presName="linNode" presStyleCnt="0"/>
      <dgm:spPr/>
    </dgm:pt>
    <dgm:pt modelId="{320B77C6-F8A0-4CEB-8B55-79E4A1BAF9E9}" type="pres">
      <dgm:prSet presAssocID="{1BF4645B-0E25-4982-8755-C468FC62C39C}" presName="parTx" presStyleLbl="revTx" presStyleIdx="7" presStyleCnt="8">
        <dgm:presLayoutVars>
          <dgm:chMax val="1"/>
          <dgm:bulletEnabled val="1"/>
        </dgm:presLayoutVars>
      </dgm:prSet>
      <dgm:spPr/>
      <dgm:t>
        <a:bodyPr/>
        <a:lstStyle/>
        <a:p>
          <a:endParaRPr lang="en-US"/>
        </a:p>
      </dgm:t>
    </dgm:pt>
    <dgm:pt modelId="{803A06C6-F698-48F4-A91D-0B2B17EECBA4}" type="pres">
      <dgm:prSet presAssocID="{1BF4645B-0E25-4982-8755-C468FC62C39C}" presName="bracket" presStyleLbl="parChTrans1D1" presStyleIdx="7" presStyleCnt="8"/>
      <dgm:spPr/>
    </dgm:pt>
    <dgm:pt modelId="{4A43BD3F-83F2-4A36-B8AE-CC5DC27FAC9E}" type="pres">
      <dgm:prSet presAssocID="{1BF4645B-0E25-4982-8755-C468FC62C39C}" presName="spH" presStyleCnt="0"/>
      <dgm:spPr/>
    </dgm:pt>
    <dgm:pt modelId="{E8E0050D-5592-4FFB-BC24-07DF887B3DF2}" type="pres">
      <dgm:prSet presAssocID="{1BF4645B-0E25-4982-8755-C468FC62C39C}" presName="desTx" presStyleLbl="node1" presStyleIdx="7" presStyleCnt="8">
        <dgm:presLayoutVars>
          <dgm:bulletEnabled val="1"/>
        </dgm:presLayoutVars>
      </dgm:prSet>
      <dgm:spPr/>
      <dgm:t>
        <a:bodyPr/>
        <a:lstStyle/>
        <a:p>
          <a:endParaRPr lang="en-US"/>
        </a:p>
      </dgm:t>
    </dgm:pt>
  </dgm:ptLst>
  <dgm:cxnLst>
    <dgm:cxn modelId="{9EBB09AF-7741-47ED-B436-933466BD5F46}" srcId="{EEA47F19-311D-44B3-AAA4-35C98BD4844B}" destId="{E1AD8724-28DC-48C5-B75E-B0D1F33E6279}" srcOrd="5" destOrd="0" parTransId="{411CE078-310E-457E-A7C1-09A580CCEBB0}" sibTransId="{BCA81F17-B88D-47F3-91A4-C02EC1C807D8}"/>
    <dgm:cxn modelId="{D5AEC324-71D0-499D-9882-7A058A26ACFC}" type="presOf" srcId="{EEA47F19-311D-44B3-AAA4-35C98BD4844B}" destId="{EFEB1020-9C17-48DC-BBE0-54FA743F9F75}" srcOrd="0" destOrd="0" presId="urn:diagrams.loki3.com/BracketList"/>
    <dgm:cxn modelId="{313379AD-AC69-41BE-81C0-E426F5535F2B}" type="presOf" srcId="{0C844461-76DE-4FEA-A87D-23440AD6FC2E}" destId="{C6144CDB-22C1-4337-9F95-C3A522A707D1}" srcOrd="0" destOrd="0" presId="urn:diagrams.loki3.com/BracketList"/>
    <dgm:cxn modelId="{8F0C8870-4490-4569-A4CA-61BBC8186C6B}" type="presOf" srcId="{423C6F79-8640-4D5E-8F7E-2B463BCF528C}" destId="{E8E0050D-5592-4FFB-BC24-07DF887B3DF2}" srcOrd="0" destOrd="0" presId="urn:diagrams.loki3.com/BracketList"/>
    <dgm:cxn modelId="{50681314-CFD2-4372-8B24-5F430D19C316}" type="presOf" srcId="{1BF4645B-0E25-4982-8755-C468FC62C39C}" destId="{320B77C6-F8A0-4CEB-8B55-79E4A1BAF9E9}" srcOrd="0" destOrd="0" presId="urn:diagrams.loki3.com/BracketList"/>
    <dgm:cxn modelId="{86D1D984-3A22-405C-B36D-C2926B8E421B}" srcId="{28888755-727E-436B-B2F2-DA7896544A65}" destId="{FE2BA0E8-81AC-463B-B498-EF464F5BCE06}" srcOrd="0" destOrd="0" parTransId="{7A39DE39-681C-425E-9FED-FBE278CC5B2D}" sibTransId="{03DEC489-1FE9-42FB-A7B6-2DC930E80875}"/>
    <dgm:cxn modelId="{52BA2749-1066-4551-AA14-525997651BE1}" type="presOf" srcId="{E1AD8724-28DC-48C5-B75E-B0D1F33E6279}" destId="{939B76D1-BB33-4E50-9ECD-839FB5787B95}" srcOrd="0" destOrd="0" presId="urn:diagrams.loki3.com/BracketList"/>
    <dgm:cxn modelId="{E528FBD6-03D8-4201-832B-0748BD271A16}" srcId="{E055884F-7426-4921-A0E5-9CA56A76B49A}" destId="{6B14159D-5902-471E-9F91-CEA86CA18597}" srcOrd="0" destOrd="0" parTransId="{0D2CFF9B-A50F-43E4-AFA5-E7E960E0BCD0}" sibTransId="{36039859-946E-4D2B-BAA0-EE1BB94895EC}"/>
    <dgm:cxn modelId="{423F4FFE-A4A5-4DB9-BCD0-81CA33242D4A}" srcId="{EEA47F19-311D-44B3-AAA4-35C98BD4844B}" destId="{28888755-727E-436B-B2F2-DA7896544A65}" srcOrd="3" destOrd="0" parTransId="{74440C20-4C7D-42FA-8A71-91FF1ABB0C2B}" sibTransId="{25C618B1-3FCB-4E3A-AAEB-763F12B41872}"/>
    <dgm:cxn modelId="{29D18108-D348-4C83-ABE4-39390C16C5CD}" srcId="{E1B79EE1-1157-4302-AB0B-8FEDC81165FD}" destId="{92FD0664-EE76-4121-BE7B-68FC1EE5F4D7}" srcOrd="0" destOrd="0" parTransId="{A4B2DE69-08CB-4EF5-A179-A9838DCC0C0D}" sibTransId="{31990FCE-83F5-4BCE-86BA-4F924011EADA}"/>
    <dgm:cxn modelId="{48A7DAC8-CBA0-4CCF-8FEB-1A8D1991CE61}" srcId="{26EF48C7-6381-4355-B03F-DD441AE957C7}" destId="{4B4A2A45-FFA7-47F5-A99D-A2DFD7698107}" srcOrd="0" destOrd="0" parTransId="{2E2C89AA-6D36-4A41-9A01-A47B8388C320}" sibTransId="{5B14C082-1404-4C23-9B64-643BA89D25BF}"/>
    <dgm:cxn modelId="{B6E9FE2F-54FB-46AA-BA6A-1465C15C85E2}" srcId="{0C844461-76DE-4FEA-A87D-23440AD6FC2E}" destId="{D45E583C-4AAD-40D2-9D24-9A0A68141567}" srcOrd="0" destOrd="0" parTransId="{DF23AB14-DB78-4D25-948A-D263DF13EBEB}" sibTransId="{875C4C0C-D761-476B-9D17-EF850CFCBB84}"/>
    <dgm:cxn modelId="{D51F2C8A-AB76-4B34-9AF8-3FA9A4DB4238}" srcId="{1BF4645B-0E25-4982-8755-C468FC62C39C}" destId="{423C6F79-8640-4D5E-8F7E-2B463BCF528C}" srcOrd="0" destOrd="0" parTransId="{491E2BD3-8551-49F0-919A-AB73427DE405}" sibTransId="{BC9BB851-E04E-4BC3-8DA9-DF824BEE6D0D}"/>
    <dgm:cxn modelId="{CCFBB810-AFAB-4DB1-8996-5AD490C73DA3}" type="presOf" srcId="{4B4A2A45-FFA7-47F5-A99D-A2DFD7698107}" destId="{9A05939C-6B40-4C32-897A-4A6DC3E71E5B}" srcOrd="0" destOrd="0" presId="urn:diagrams.loki3.com/BracketList"/>
    <dgm:cxn modelId="{3653762B-242F-4298-AD2B-D9A198FF9544}" type="presOf" srcId="{28888755-727E-436B-B2F2-DA7896544A65}" destId="{9312B733-3AEB-49F6-8245-08553BA2949B}" srcOrd="0" destOrd="0" presId="urn:diagrams.loki3.com/BracketList"/>
    <dgm:cxn modelId="{0B3FDED6-0041-4BD1-9A6E-DBDB5E3BB9B4}" srcId="{EEA47F19-311D-44B3-AAA4-35C98BD4844B}" destId="{1BF4645B-0E25-4982-8755-C468FC62C39C}" srcOrd="7" destOrd="0" parTransId="{C1391573-84AC-4A5F-9872-896027FCD9E0}" sibTransId="{EAAC9105-FD12-40C6-84F5-2CAFAE74C666}"/>
    <dgm:cxn modelId="{2CF8B621-5F58-4114-A612-584D9D001A4A}" type="presOf" srcId="{FE2BA0E8-81AC-463B-B498-EF464F5BCE06}" destId="{9893D59A-7FEC-486D-89C4-D28135F6121C}" srcOrd="0" destOrd="0" presId="urn:diagrams.loki3.com/BracketList"/>
    <dgm:cxn modelId="{DFA45898-8E34-483C-97B6-EC38D2140466}" srcId="{EEA47F19-311D-44B3-AAA4-35C98BD4844B}" destId="{0C844461-76DE-4FEA-A87D-23440AD6FC2E}" srcOrd="0" destOrd="0" parTransId="{6F031138-6684-4AF8-B48F-F90EB84372B1}" sibTransId="{C24B5DA2-B651-485D-A0F4-95731772C9B8}"/>
    <dgm:cxn modelId="{689D0F99-1140-4B2E-AF41-DF04B9B6D61F}" type="presOf" srcId="{A22D28D0-C0EE-4FAC-9411-A8A4995FB17B}" destId="{B43D6F8D-5103-4DCA-8971-053A6B7A987B}" srcOrd="0" destOrd="0" presId="urn:diagrams.loki3.com/BracketList"/>
    <dgm:cxn modelId="{C2060C01-AE6C-49A2-9E7C-10136D57EE22}" srcId="{48096665-F98A-4372-9642-AA104F5D458A}" destId="{97F877CB-9B8D-43D2-81EC-7EBF25320968}" srcOrd="0" destOrd="0" parTransId="{B1A118C8-65C5-4505-9861-C15DF46DDE40}" sibTransId="{85A9A230-CB7F-4D0E-AEAE-CC533D1E4637}"/>
    <dgm:cxn modelId="{C002A477-0333-4E42-A591-A476378A7B14}" srcId="{EEA47F19-311D-44B3-AAA4-35C98BD4844B}" destId="{26EF48C7-6381-4355-B03F-DD441AE957C7}" srcOrd="4" destOrd="0" parTransId="{18A23F74-72B2-47CE-8CFA-63637C44E493}" sibTransId="{7F59AFA8-97ED-43F0-BB10-8E36A7F9F28C}"/>
    <dgm:cxn modelId="{2568B405-1D2C-4B40-BEE2-41191AD1EACB}" type="presOf" srcId="{E055884F-7426-4921-A0E5-9CA56A76B49A}" destId="{CCB8139E-CA19-491D-9FCD-6BF28923C725}" srcOrd="0" destOrd="0" presId="urn:diagrams.loki3.com/BracketList"/>
    <dgm:cxn modelId="{FF60118A-5412-436E-B845-69CD79E57C83}" srcId="{EEA47F19-311D-44B3-AAA4-35C98BD4844B}" destId="{48096665-F98A-4372-9642-AA104F5D458A}" srcOrd="6" destOrd="0" parTransId="{AFDDD8A6-A5D8-4980-A3AD-3612739BB0D6}" sibTransId="{5FC22904-D7CC-4648-88EC-995516A10DB1}"/>
    <dgm:cxn modelId="{EF67239D-5166-423B-9E5F-06A1352131E4}" srcId="{E1AD8724-28DC-48C5-B75E-B0D1F33E6279}" destId="{A22D28D0-C0EE-4FAC-9411-A8A4995FB17B}" srcOrd="0" destOrd="0" parTransId="{7B8C8DE4-9C8E-4AAA-9ABD-7D21384D12EF}" sibTransId="{D9EE63C1-7C79-499A-9EE1-6AFD68E7C84E}"/>
    <dgm:cxn modelId="{DB15ABE7-22C4-4D3B-855D-86F6BD903CA0}" type="presOf" srcId="{92FD0664-EE76-4121-BE7B-68FC1EE5F4D7}" destId="{C6BA9D27-2D60-4BA7-98A9-E18E57FDB6CB}" srcOrd="0" destOrd="0" presId="urn:diagrams.loki3.com/BracketList"/>
    <dgm:cxn modelId="{B8706C1C-B3E3-4610-A2A1-B6F1642713D0}" type="presOf" srcId="{26EF48C7-6381-4355-B03F-DD441AE957C7}" destId="{EFAACCF6-3A6A-4536-89B0-F0A7C44F6BE1}" srcOrd="0" destOrd="0" presId="urn:diagrams.loki3.com/BracketList"/>
    <dgm:cxn modelId="{997AF6DE-9802-4842-96EC-E457543D4099}" srcId="{EEA47F19-311D-44B3-AAA4-35C98BD4844B}" destId="{E055884F-7426-4921-A0E5-9CA56A76B49A}" srcOrd="2" destOrd="0" parTransId="{A220DF32-CC6B-446C-B398-3C6FF19DF138}" sibTransId="{EADBA54B-8207-46FB-8C83-E7274B6ED163}"/>
    <dgm:cxn modelId="{8B6796BF-3C44-47DC-A414-503D6419F4CA}" type="presOf" srcId="{97F877CB-9B8D-43D2-81EC-7EBF25320968}" destId="{260E7D26-6540-4407-AA35-D081FC05F135}" srcOrd="0" destOrd="0" presId="urn:diagrams.loki3.com/BracketList"/>
    <dgm:cxn modelId="{AFDAAD73-3740-4EC6-80EE-B5094A0EAE6F}" type="presOf" srcId="{D45E583C-4AAD-40D2-9D24-9A0A68141567}" destId="{7BB6658A-32E0-42C7-B82A-240BF45CF27D}" srcOrd="0" destOrd="0" presId="urn:diagrams.loki3.com/BracketList"/>
    <dgm:cxn modelId="{A78343F2-2219-48FD-850D-30A238AABC25}" type="presOf" srcId="{E1B79EE1-1157-4302-AB0B-8FEDC81165FD}" destId="{F40D94EA-52E0-4740-A924-EAF350BDF213}" srcOrd="0" destOrd="0" presId="urn:diagrams.loki3.com/BracketList"/>
    <dgm:cxn modelId="{261723FE-394C-4319-8ED4-03DF6DF173E3}" type="presOf" srcId="{48096665-F98A-4372-9642-AA104F5D458A}" destId="{B471A916-B6F4-4017-A447-E2C98CEE19B9}" srcOrd="0" destOrd="0" presId="urn:diagrams.loki3.com/BracketList"/>
    <dgm:cxn modelId="{9CBF9DF9-AB9B-4A23-9199-3C2DD5A0CE43}" srcId="{EEA47F19-311D-44B3-AAA4-35C98BD4844B}" destId="{E1B79EE1-1157-4302-AB0B-8FEDC81165FD}" srcOrd="1" destOrd="0" parTransId="{D901DA59-A95A-4489-99A8-4140EE7BA89A}" sibTransId="{E99A6F9C-C544-4400-B178-20BC6CFFFE07}"/>
    <dgm:cxn modelId="{B460FE42-375E-4531-831F-A97C0E22E9EA}" type="presOf" srcId="{6B14159D-5902-471E-9F91-CEA86CA18597}" destId="{FFFD7BD8-195B-4FA4-9414-4F4C582F5570}" srcOrd="0" destOrd="0" presId="urn:diagrams.loki3.com/BracketList"/>
    <dgm:cxn modelId="{1D6FA247-190D-46D0-85FD-5D52E71C9732}" type="presParOf" srcId="{EFEB1020-9C17-48DC-BBE0-54FA743F9F75}" destId="{98695426-23ED-40C0-90A1-2BB445DEBC64}" srcOrd="0" destOrd="0" presId="urn:diagrams.loki3.com/BracketList"/>
    <dgm:cxn modelId="{9ECD4682-48A4-494F-AAA1-B259136994C2}" type="presParOf" srcId="{98695426-23ED-40C0-90A1-2BB445DEBC64}" destId="{C6144CDB-22C1-4337-9F95-C3A522A707D1}" srcOrd="0" destOrd="0" presId="urn:diagrams.loki3.com/BracketList"/>
    <dgm:cxn modelId="{98771A5B-E195-4915-90ED-92708E521C87}" type="presParOf" srcId="{98695426-23ED-40C0-90A1-2BB445DEBC64}" destId="{02385D1D-92EB-445D-B736-940004751C79}" srcOrd="1" destOrd="0" presId="urn:diagrams.loki3.com/BracketList"/>
    <dgm:cxn modelId="{324DB9ED-8139-43E8-80F2-146F6DDC98EC}" type="presParOf" srcId="{98695426-23ED-40C0-90A1-2BB445DEBC64}" destId="{99D36636-E395-439F-A79A-29C0BFB6F7E4}" srcOrd="2" destOrd="0" presId="urn:diagrams.loki3.com/BracketList"/>
    <dgm:cxn modelId="{B69AB137-4078-4E3F-A0AA-3253888DEA46}" type="presParOf" srcId="{98695426-23ED-40C0-90A1-2BB445DEBC64}" destId="{7BB6658A-32E0-42C7-B82A-240BF45CF27D}" srcOrd="3" destOrd="0" presId="urn:diagrams.loki3.com/BracketList"/>
    <dgm:cxn modelId="{088ADC0E-C8B8-4F12-B9F8-C3E4BC16F337}" type="presParOf" srcId="{EFEB1020-9C17-48DC-BBE0-54FA743F9F75}" destId="{5B3CB043-7A92-47E9-A4C4-39EC715F2552}" srcOrd="1" destOrd="0" presId="urn:diagrams.loki3.com/BracketList"/>
    <dgm:cxn modelId="{C008DA06-E676-4438-B415-BFD1B1E61235}" type="presParOf" srcId="{EFEB1020-9C17-48DC-BBE0-54FA743F9F75}" destId="{D9DF5E9A-39D4-44B7-A326-58B07A05D91E}" srcOrd="2" destOrd="0" presId="urn:diagrams.loki3.com/BracketList"/>
    <dgm:cxn modelId="{1AA68B89-2CCB-48EB-B16C-D674D6543ED1}" type="presParOf" srcId="{D9DF5E9A-39D4-44B7-A326-58B07A05D91E}" destId="{F40D94EA-52E0-4740-A924-EAF350BDF213}" srcOrd="0" destOrd="0" presId="urn:diagrams.loki3.com/BracketList"/>
    <dgm:cxn modelId="{4B91DED2-2C22-4873-B5BC-733A092F8A60}" type="presParOf" srcId="{D9DF5E9A-39D4-44B7-A326-58B07A05D91E}" destId="{0E930D30-96BC-4D43-B65A-EE88C46DBE48}" srcOrd="1" destOrd="0" presId="urn:diagrams.loki3.com/BracketList"/>
    <dgm:cxn modelId="{66AF0388-E7CD-4363-A762-1B1C06D55084}" type="presParOf" srcId="{D9DF5E9A-39D4-44B7-A326-58B07A05D91E}" destId="{5831BF15-ED1F-4BD5-857B-18B8E573D9AB}" srcOrd="2" destOrd="0" presId="urn:diagrams.loki3.com/BracketList"/>
    <dgm:cxn modelId="{D8DF961B-EC65-4AA1-8CF0-FBD488DEEBCF}" type="presParOf" srcId="{D9DF5E9A-39D4-44B7-A326-58B07A05D91E}" destId="{C6BA9D27-2D60-4BA7-98A9-E18E57FDB6CB}" srcOrd="3" destOrd="0" presId="urn:diagrams.loki3.com/BracketList"/>
    <dgm:cxn modelId="{775AED1B-660A-415E-AC0B-531563635F79}" type="presParOf" srcId="{EFEB1020-9C17-48DC-BBE0-54FA743F9F75}" destId="{5A002753-9FCA-4DC5-B8A6-1F7632BDDE58}" srcOrd="3" destOrd="0" presId="urn:diagrams.loki3.com/BracketList"/>
    <dgm:cxn modelId="{1F317EB7-91BB-403D-B8F7-7F03A3DA8CCD}" type="presParOf" srcId="{EFEB1020-9C17-48DC-BBE0-54FA743F9F75}" destId="{9709DCCB-B8A8-47BC-A303-F9EC41DA889E}" srcOrd="4" destOrd="0" presId="urn:diagrams.loki3.com/BracketList"/>
    <dgm:cxn modelId="{24B04CBE-41F7-4143-8D5A-C8E35256AB27}" type="presParOf" srcId="{9709DCCB-B8A8-47BC-A303-F9EC41DA889E}" destId="{CCB8139E-CA19-491D-9FCD-6BF28923C725}" srcOrd="0" destOrd="0" presId="urn:diagrams.loki3.com/BracketList"/>
    <dgm:cxn modelId="{3BBE821A-CE51-40CF-9295-B06369FDFF39}" type="presParOf" srcId="{9709DCCB-B8A8-47BC-A303-F9EC41DA889E}" destId="{14D1633C-A097-4A5A-8269-B04E98857E56}" srcOrd="1" destOrd="0" presId="urn:diagrams.loki3.com/BracketList"/>
    <dgm:cxn modelId="{18D77D28-21B5-487D-9D48-026B1BD416D3}" type="presParOf" srcId="{9709DCCB-B8A8-47BC-A303-F9EC41DA889E}" destId="{82B38D6F-2AA7-4339-A71D-28AA55699178}" srcOrd="2" destOrd="0" presId="urn:diagrams.loki3.com/BracketList"/>
    <dgm:cxn modelId="{DBB19EEE-82FA-4397-B3C6-837D616A26E2}" type="presParOf" srcId="{9709DCCB-B8A8-47BC-A303-F9EC41DA889E}" destId="{FFFD7BD8-195B-4FA4-9414-4F4C582F5570}" srcOrd="3" destOrd="0" presId="urn:diagrams.loki3.com/BracketList"/>
    <dgm:cxn modelId="{B562A77A-F213-4634-8EE8-56BF17A9ADDD}" type="presParOf" srcId="{EFEB1020-9C17-48DC-BBE0-54FA743F9F75}" destId="{D3A122A3-FC4C-4845-B4FF-0E74CF3D50D3}" srcOrd="5" destOrd="0" presId="urn:diagrams.loki3.com/BracketList"/>
    <dgm:cxn modelId="{89737E1F-5192-4C62-850C-94A65950AFE8}" type="presParOf" srcId="{EFEB1020-9C17-48DC-BBE0-54FA743F9F75}" destId="{CCB5FDA4-BEC8-4CA1-835A-2A3BEEBEC456}" srcOrd="6" destOrd="0" presId="urn:diagrams.loki3.com/BracketList"/>
    <dgm:cxn modelId="{9DBBBA89-53B4-4C49-9BCE-CE4EF7C256E4}" type="presParOf" srcId="{CCB5FDA4-BEC8-4CA1-835A-2A3BEEBEC456}" destId="{9312B733-3AEB-49F6-8245-08553BA2949B}" srcOrd="0" destOrd="0" presId="urn:diagrams.loki3.com/BracketList"/>
    <dgm:cxn modelId="{A5FE047A-E299-4332-8042-DDED9A44CE8D}" type="presParOf" srcId="{CCB5FDA4-BEC8-4CA1-835A-2A3BEEBEC456}" destId="{435AB433-2559-485A-A03D-C32F36288071}" srcOrd="1" destOrd="0" presId="urn:diagrams.loki3.com/BracketList"/>
    <dgm:cxn modelId="{CEA9829F-61AD-4543-8489-05346F84BDBA}" type="presParOf" srcId="{CCB5FDA4-BEC8-4CA1-835A-2A3BEEBEC456}" destId="{C13B9160-72D5-46E0-A1C0-91E8634DFAE2}" srcOrd="2" destOrd="0" presId="urn:diagrams.loki3.com/BracketList"/>
    <dgm:cxn modelId="{A332DED9-5FD0-4F31-BA09-CA00D585A37C}" type="presParOf" srcId="{CCB5FDA4-BEC8-4CA1-835A-2A3BEEBEC456}" destId="{9893D59A-7FEC-486D-89C4-D28135F6121C}" srcOrd="3" destOrd="0" presId="urn:diagrams.loki3.com/BracketList"/>
    <dgm:cxn modelId="{6E14FD7D-D6E0-4263-A4C9-C49940D154E3}" type="presParOf" srcId="{EFEB1020-9C17-48DC-BBE0-54FA743F9F75}" destId="{A421D242-ABBF-45EB-97FD-83930430328F}" srcOrd="7" destOrd="0" presId="urn:diagrams.loki3.com/BracketList"/>
    <dgm:cxn modelId="{9B0E34E0-6959-4600-96CE-649C7FC17E00}" type="presParOf" srcId="{EFEB1020-9C17-48DC-BBE0-54FA743F9F75}" destId="{F0DED400-B200-4EA2-AB34-CCFF58E07A6E}" srcOrd="8" destOrd="0" presId="urn:diagrams.loki3.com/BracketList"/>
    <dgm:cxn modelId="{1FBD4EC3-5BBF-497C-9735-220B54867302}" type="presParOf" srcId="{F0DED400-B200-4EA2-AB34-CCFF58E07A6E}" destId="{EFAACCF6-3A6A-4536-89B0-F0A7C44F6BE1}" srcOrd="0" destOrd="0" presId="urn:diagrams.loki3.com/BracketList"/>
    <dgm:cxn modelId="{B4974C70-8753-4424-A3CF-65D924B56A34}" type="presParOf" srcId="{F0DED400-B200-4EA2-AB34-CCFF58E07A6E}" destId="{6497CA82-45EE-4BD1-AEB4-CC3961FBFB74}" srcOrd="1" destOrd="0" presId="urn:diagrams.loki3.com/BracketList"/>
    <dgm:cxn modelId="{AD118B38-275B-42B1-B8FB-621C4F3E13E6}" type="presParOf" srcId="{F0DED400-B200-4EA2-AB34-CCFF58E07A6E}" destId="{CD7548DD-1E84-4DA7-B1D0-28F3E4EBFF82}" srcOrd="2" destOrd="0" presId="urn:diagrams.loki3.com/BracketList"/>
    <dgm:cxn modelId="{46D99522-D3F9-4DAB-9773-142A2FD4B46F}" type="presParOf" srcId="{F0DED400-B200-4EA2-AB34-CCFF58E07A6E}" destId="{9A05939C-6B40-4C32-897A-4A6DC3E71E5B}" srcOrd="3" destOrd="0" presId="urn:diagrams.loki3.com/BracketList"/>
    <dgm:cxn modelId="{75630373-DE73-4EA9-8153-8D346063D5CE}" type="presParOf" srcId="{EFEB1020-9C17-48DC-BBE0-54FA743F9F75}" destId="{569EA799-9807-4770-B698-79D3EF79120B}" srcOrd="9" destOrd="0" presId="urn:diagrams.loki3.com/BracketList"/>
    <dgm:cxn modelId="{46D91CB2-9065-406B-A5BB-67305C5AE38D}" type="presParOf" srcId="{EFEB1020-9C17-48DC-BBE0-54FA743F9F75}" destId="{2B991069-479A-498A-AF83-5B33CD9F12C6}" srcOrd="10" destOrd="0" presId="urn:diagrams.loki3.com/BracketList"/>
    <dgm:cxn modelId="{B3720CC1-BDDF-4C4D-9F66-1A0B8098DFB7}" type="presParOf" srcId="{2B991069-479A-498A-AF83-5B33CD9F12C6}" destId="{939B76D1-BB33-4E50-9ECD-839FB5787B95}" srcOrd="0" destOrd="0" presId="urn:diagrams.loki3.com/BracketList"/>
    <dgm:cxn modelId="{0507C166-FB82-4A7E-B6FC-005FB8D867EE}" type="presParOf" srcId="{2B991069-479A-498A-AF83-5B33CD9F12C6}" destId="{7845F59F-6101-48DE-ABCC-EC5351843F5B}" srcOrd="1" destOrd="0" presId="urn:diagrams.loki3.com/BracketList"/>
    <dgm:cxn modelId="{705A797A-1FFB-4148-B838-CA6C94C46A8A}" type="presParOf" srcId="{2B991069-479A-498A-AF83-5B33CD9F12C6}" destId="{8DC06B04-AA78-4007-96F1-AC66800E204E}" srcOrd="2" destOrd="0" presId="urn:diagrams.loki3.com/BracketList"/>
    <dgm:cxn modelId="{A92043CE-B3F8-4B99-A584-A84D8F6785A1}" type="presParOf" srcId="{2B991069-479A-498A-AF83-5B33CD9F12C6}" destId="{B43D6F8D-5103-4DCA-8971-053A6B7A987B}" srcOrd="3" destOrd="0" presId="urn:diagrams.loki3.com/BracketList"/>
    <dgm:cxn modelId="{68894A5F-8BE3-422A-83A7-84B1BD17E92B}" type="presParOf" srcId="{EFEB1020-9C17-48DC-BBE0-54FA743F9F75}" destId="{1DEFA11E-9373-40F9-A3AA-EE96EB176FFC}" srcOrd="11" destOrd="0" presId="urn:diagrams.loki3.com/BracketList"/>
    <dgm:cxn modelId="{233E1009-0CE0-4AC8-A961-8F8FE678E787}" type="presParOf" srcId="{EFEB1020-9C17-48DC-BBE0-54FA743F9F75}" destId="{4B12A308-E2AF-4F45-882B-691EF4FA1B43}" srcOrd="12" destOrd="0" presId="urn:diagrams.loki3.com/BracketList"/>
    <dgm:cxn modelId="{6751AF93-E1A6-4669-B728-604497B24BE3}" type="presParOf" srcId="{4B12A308-E2AF-4F45-882B-691EF4FA1B43}" destId="{B471A916-B6F4-4017-A447-E2C98CEE19B9}" srcOrd="0" destOrd="0" presId="urn:diagrams.loki3.com/BracketList"/>
    <dgm:cxn modelId="{44433771-A7F2-4A14-A056-3FB384D9BDFC}" type="presParOf" srcId="{4B12A308-E2AF-4F45-882B-691EF4FA1B43}" destId="{7F976215-9D17-4223-A92A-D3302071B429}" srcOrd="1" destOrd="0" presId="urn:diagrams.loki3.com/BracketList"/>
    <dgm:cxn modelId="{576ACE25-BB7E-46B3-A2EF-F24F07114571}" type="presParOf" srcId="{4B12A308-E2AF-4F45-882B-691EF4FA1B43}" destId="{C984C73F-7C05-410A-B91E-AD111AE0E45B}" srcOrd="2" destOrd="0" presId="urn:diagrams.loki3.com/BracketList"/>
    <dgm:cxn modelId="{0AAD2FD1-B435-476F-AB6A-24E434B14FB5}" type="presParOf" srcId="{4B12A308-E2AF-4F45-882B-691EF4FA1B43}" destId="{260E7D26-6540-4407-AA35-D081FC05F135}" srcOrd="3" destOrd="0" presId="urn:diagrams.loki3.com/BracketList"/>
    <dgm:cxn modelId="{C4BEBD64-C443-43FA-855E-A6597255A851}" type="presParOf" srcId="{EFEB1020-9C17-48DC-BBE0-54FA743F9F75}" destId="{87942DC7-D611-481D-85C3-17E9EE928CC9}" srcOrd="13" destOrd="0" presId="urn:diagrams.loki3.com/BracketList"/>
    <dgm:cxn modelId="{510602D0-CAA0-4462-A3CE-A5C35C06EC97}" type="presParOf" srcId="{EFEB1020-9C17-48DC-BBE0-54FA743F9F75}" destId="{5A582BDF-EB51-42B9-AFE8-1D18A89089BC}" srcOrd="14" destOrd="0" presId="urn:diagrams.loki3.com/BracketList"/>
    <dgm:cxn modelId="{D59977F4-287C-4A81-9DAA-A1340C19F3B3}" type="presParOf" srcId="{5A582BDF-EB51-42B9-AFE8-1D18A89089BC}" destId="{320B77C6-F8A0-4CEB-8B55-79E4A1BAF9E9}" srcOrd="0" destOrd="0" presId="urn:diagrams.loki3.com/BracketList"/>
    <dgm:cxn modelId="{7D9819A4-FF18-4241-8E8A-F85B82C2B8C2}" type="presParOf" srcId="{5A582BDF-EB51-42B9-AFE8-1D18A89089BC}" destId="{803A06C6-F698-48F4-A91D-0B2B17EECBA4}" srcOrd="1" destOrd="0" presId="urn:diagrams.loki3.com/BracketList"/>
    <dgm:cxn modelId="{5EC4A09C-3F08-4DCD-AE57-C6BD82D9A0E3}" type="presParOf" srcId="{5A582BDF-EB51-42B9-AFE8-1D18A89089BC}" destId="{4A43BD3F-83F2-4A36-B8AE-CC5DC27FAC9E}" srcOrd="2" destOrd="0" presId="urn:diagrams.loki3.com/BracketList"/>
    <dgm:cxn modelId="{67B898AF-D2FB-4E22-B915-85C72C77C2E7}" type="presParOf" srcId="{5A582BDF-EB51-42B9-AFE8-1D18A89089BC}" destId="{E8E0050D-5592-4FFB-BC24-07DF887B3DF2}"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080E6FE-75F8-455F-B00D-388A62CAD878}"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sr-Latn-RS"/>
        </a:p>
      </dgm:t>
    </dgm:pt>
    <dgm:pt modelId="{3AEAB1B5-D9EF-4981-86BF-BCD6908D01E5}">
      <dgm:prSet phldrT="[Text]"/>
      <dgm:spPr/>
      <dgm:t>
        <a:bodyPr/>
        <a:lstStyle/>
        <a:p>
          <a:r>
            <a:rPr lang="sr-Cyrl-RS" dirty="0"/>
            <a:t>Укупно извршени расходи и издаци износе </a:t>
          </a:r>
          <a:r>
            <a:rPr lang="en-RS" b="0" i="0" u="none" dirty="0"/>
            <a:t>3.001.214.000</a:t>
          </a:r>
          <a:r>
            <a:rPr lang="sr-Cyrl-RS" dirty="0"/>
            <a:t> динара</a:t>
          </a:r>
          <a:endParaRPr lang="sr-Latn-RS" dirty="0"/>
        </a:p>
      </dgm:t>
    </dgm:pt>
    <dgm:pt modelId="{9B790053-042C-4178-B099-0AA1E213BC4B}" type="parTrans" cxnId="{3003CA8A-6DE4-45F8-9E95-9DBBCD00E8BC}">
      <dgm:prSet/>
      <dgm:spPr/>
      <dgm:t>
        <a:bodyPr/>
        <a:lstStyle/>
        <a:p>
          <a:endParaRPr lang="sr-Latn-RS"/>
        </a:p>
      </dgm:t>
    </dgm:pt>
    <dgm:pt modelId="{DB173785-DEAA-40A6-91BF-CB61950A6CE4}" type="sibTrans" cxnId="{3003CA8A-6DE4-45F8-9E95-9DBBCD00E8BC}">
      <dgm:prSet/>
      <dgm:spPr/>
      <dgm:t>
        <a:bodyPr/>
        <a:lstStyle/>
        <a:p>
          <a:endParaRPr lang="sr-Latn-RS"/>
        </a:p>
      </dgm:t>
    </dgm:pt>
    <dgm:pt modelId="{2885F644-5E9D-46B6-8CAF-6E5B22E43DBC}">
      <dgm:prSet phldrT="[Text]"/>
      <dgm:spPr/>
      <dgm:t>
        <a:bodyPr/>
        <a:lstStyle/>
        <a:p>
          <a:r>
            <a:rPr lang="sr-Cyrl-RS" dirty="0"/>
            <a:t>Расходи за запослене </a:t>
          </a:r>
          <a:r>
            <a:rPr lang="en-US" dirty="0"/>
            <a:t>554</a:t>
          </a:r>
          <a:r>
            <a:rPr lang="sr-Cyrl-RS" dirty="0"/>
            <a:t>.</a:t>
          </a:r>
          <a:r>
            <a:rPr lang="en-US" dirty="0"/>
            <a:t>095</a:t>
          </a:r>
          <a:r>
            <a:rPr lang="sr-Cyrl-RS" dirty="0"/>
            <a:t>.</a:t>
          </a:r>
          <a:r>
            <a:rPr lang="en-US" dirty="0"/>
            <a:t>000</a:t>
          </a:r>
          <a:r>
            <a:rPr lang="sr-Cyrl-RS" dirty="0"/>
            <a:t> динара</a:t>
          </a:r>
          <a:endParaRPr lang="sr-Latn-RS" dirty="0"/>
        </a:p>
      </dgm:t>
    </dgm:pt>
    <dgm:pt modelId="{D533F1E8-9F58-46F3-B8A8-163A0327F5DA}" type="parTrans" cxnId="{16CBEC61-89ED-4D59-A282-62F769E1908D}">
      <dgm:prSet/>
      <dgm:spPr/>
      <dgm:t>
        <a:bodyPr/>
        <a:lstStyle/>
        <a:p>
          <a:endParaRPr lang="sr-Latn-RS"/>
        </a:p>
      </dgm:t>
    </dgm:pt>
    <dgm:pt modelId="{08FEAE6E-9170-4490-9C95-2D5CA2D0B642}" type="sibTrans" cxnId="{16CBEC61-89ED-4D59-A282-62F769E1908D}">
      <dgm:prSet/>
      <dgm:spPr/>
      <dgm:t>
        <a:bodyPr/>
        <a:lstStyle/>
        <a:p>
          <a:endParaRPr lang="sr-Latn-RS"/>
        </a:p>
      </dgm:t>
    </dgm:pt>
    <dgm:pt modelId="{66BFF05E-3F6D-4EED-9D30-10583093E473}">
      <dgm:prSet phldrT="[Text]"/>
      <dgm:spPr/>
      <dgm:t>
        <a:bodyPr/>
        <a:lstStyle/>
        <a:p>
          <a:r>
            <a:rPr lang="sr-Cyrl-RS" dirty="0"/>
            <a:t>Коришћење роба и услуга </a:t>
          </a:r>
          <a:r>
            <a:rPr lang="en-RS" b="0" i="0" u="none" dirty="0"/>
            <a:t>1.036.363.000</a:t>
          </a:r>
          <a:r>
            <a:rPr lang="sr-Cyrl-RS" dirty="0"/>
            <a:t> динара</a:t>
          </a:r>
          <a:endParaRPr lang="sr-Latn-RS" dirty="0"/>
        </a:p>
      </dgm:t>
    </dgm:pt>
    <dgm:pt modelId="{C76D26A3-42A4-45FA-AE9E-872BDE3C951D}" type="parTrans" cxnId="{D16FC27F-26CF-49E6-BB61-9DCD56E3A476}">
      <dgm:prSet/>
      <dgm:spPr/>
      <dgm:t>
        <a:bodyPr/>
        <a:lstStyle/>
        <a:p>
          <a:endParaRPr lang="sr-Latn-RS"/>
        </a:p>
      </dgm:t>
    </dgm:pt>
    <dgm:pt modelId="{348C766C-48F1-4B0B-A06E-1091D883FBD8}" type="sibTrans" cxnId="{D16FC27F-26CF-49E6-BB61-9DCD56E3A476}">
      <dgm:prSet/>
      <dgm:spPr/>
      <dgm:t>
        <a:bodyPr/>
        <a:lstStyle/>
        <a:p>
          <a:endParaRPr lang="sr-Latn-RS"/>
        </a:p>
      </dgm:t>
    </dgm:pt>
    <dgm:pt modelId="{6ADE78B8-6A90-409A-93EC-2E1018038D39}">
      <dgm:prSet phldrT="[Text]"/>
      <dgm:spPr/>
      <dgm:t>
        <a:bodyPr/>
        <a:lstStyle/>
        <a:p>
          <a:r>
            <a:rPr lang="sr-Cyrl-RS" dirty="0"/>
            <a:t>Отплата камата 0  динара </a:t>
          </a:r>
          <a:endParaRPr lang="sr-Latn-RS" dirty="0"/>
        </a:p>
      </dgm:t>
    </dgm:pt>
    <dgm:pt modelId="{AE60744F-14AC-4F64-83C4-5205FA88679D}" type="parTrans" cxnId="{EAB41089-F315-4B8D-B7AC-5714AF51E9B3}">
      <dgm:prSet/>
      <dgm:spPr/>
      <dgm:t>
        <a:bodyPr/>
        <a:lstStyle/>
        <a:p>
          <a:endParaRPr lang="sr-Latn-RS"/>
        </a:p>
      </dgm:t>
    </dgm:pt>
    <dgm:pt modelId="{02410A3D-942F-454B-9780-587F226915E4}" type="sibTrans" cxnId="{EAB41089-F315-4B8D-B7AC-5714AF51E9B3}">
      <dgm:prSet/>
      <dgm:spPr/>
      <dgm:t>
        <a:bodyPr/>
        <a:lstStyle/>
        <a:p>
          <a:endParaRPr lang="sr-Latn-RS"/>
        </a:p>
      </dgm:t>
    </dgm:pt>
    <dgm:pt modelId="{6CDE4B7E-694A-4CC6-9380-C110FA4F3107}">
      <dgm:prSet phldrT="[Text]"/>
      <dgm:spPr/>
      <dgm:t>
        <a:bodyPr/>
        <a:lstStyle/>
        <a:p>
          <a:r>
            <a:rPr lang="sr-Cyrl-RS" dirty="0"/>
            <a:t>Субвенције </a:t>
          </a:r>
          <a:r>
            <a:rPr lang="en-RS" b="0" i="0" u="none" dirty="0"/>
            <a:t>67.168.000</a:t>
          </a:r>
          <a:r>
            <a:rPr lang="sr-Cyrl-RS" dirty="0">
              <a:solidFill>
                <a:srgbClr val="FF0000"/>
              </a:solidFill>
            </a:rPr>
            <a:t> </a:t>
          </a:r>
          <a:r>
            <a:rPr lang="sr-Cyrl-RS" dirty="0"/>
            <a:t>динара</a:t>
          </a:r>
          <a:endParaRPr lang="sr-Latn-RS" dirty="0"/>
        </a:p>
      </dgm:t>
    </dgm:pt>
    <dgm:pt modelId="{F6B9A79C-4C1D-4A52-B265-8E3F0143E45F}" type="parTrans" cxnId="{76783F61-67EF-4F78-BF97-9BF8CB5CED0A}">
      <dgm:prSet/>
      <dgm:spPr/>
      <dgm:t>
        <a:bodyPr/>
        <a:lstStyle/>
        <a:p>
          <a:endParaRPr lang="sr-Latn-RS"/>
        </a:p>
      </dgm:t>
    </dgm:pt>
    <dgm:pt modelId="{89616386-E022-453E-A834-B06CA95E8124}" type="sibTrans" cxnId="{76783F61-67EF-4F78-BF97-9BF8CB5CED0A}">
      <dgm:prSet/>
      <dgm:spPr/>
      <dgm:t>
        <a:bodyPr/>
        <a:lstStyle/>
        <a:p>
          <a:endParaRPr lang="sr-Latn-RS"/>
        </a:p>
      </dgm:t>
    </dgm:pt>
    <dgm:pt modelId="{A7E4F091-602A-4737-8CA1-3DFC1E61B9AF}">
      <dgm:prSet phldrT="[Text]"/>
      <dgm:spPr/>
      <dgm:t>
        <a:bodyPr/>
        <a:lstStyle/>
        <a:p>
          <a:r>
            <a:rPr lang="sr-Cyrl-RS" dirty="0"/>
            <a:t>Донације, дотације и трансфери </a:t>
          </a:r>
          <a:r>
            <a:rPr lang="en-RS" b="0" i="0" u="none" dirty="0"/>
            <a:t>431.274.000</a:t>
          </a:r>
          <a:r>
            <a:rPr lang="sr-Cyrl-RS" dirty="0"/>
            <a:t> динара</a:t>
          </a:r>
          <a:endParaRPr lang="sr-Latn-RS" dirty="0"/>
        </a:p>
      </dgm:t>
    </dgm:pt>
    <dgm:pt modelId="{54791C53-C18A-486B-AD6A-B58EA3B2E4EC}" type="parTrans" cxnId="{AF2685DF-4E71-4D0F-9415-6CB502DCD77E}">
      <dgm:prSet/>
      <dgm:spPr/>
      <dgm:t>
        <a:bodyPr/>
        <a:lstStyle/>
        <a:p>
          <a:endParaRPr lang="sr-Latn-RS"/>
        </a:p>
      </dgm:t>
    </dgm:pt>
    <dgm:pt modelId="{6B2E87BA-09CD-44D4-A2CB-E7F84771F039}" type="sibTrans" cxnId="{AF2685DF-4E71-4D0F-9415-6CB502DCD77E}">
      <dgm:prSet/>
      <dgm:spPr/>
      <dgm:t>
        <a:bodyPr/>
        <a:lstStyle/>
        <a:p>
          <a:endParaRPr lang="sr-Latn-RS"/>
        </a:p>
      </dgm:t>
    </dgm:pt>
    <dgm:pt modelId="{D74D097A-7206-4D6A-8D6E-A923AB420E95}">
      <dgm:prSet phldrT="[Text]"/>
      <dgm:spPr/>
      <dgm:t>
        <a:bodyPr/>
        <a:lstStyle/>
        <a:p>
          <a:r>
            <a:rPr lang="sr-Cyrl-RS" dirty="0"/>
            <a:t>Социјално осигурање и социјална заштита </a:t>
          </a:r>
          <a:r>
            <a:rPr lang="en-RS" b="0" i="0" u="none" dirty="0"/>
            <a:t>187.147.000</a:t>
          </a:r>
          <a:r>
            <a:rPr lang="sr-Cyrl-RS" dirty="0"/>
            <a:t> динара</a:t>
          </a:r>
          <a:endParaRPr lang="sr-Latn-RS" dirty="0"/>
        </a:p>
      </dgm:t>
    </dgm:pt>
    <dgm:pt modelId="{A57142E9-F6A0-4AF0-8C02-A76885714A5D}" type="parTrans" cxnId="{D527AE9A-7BB9-4E10-A508-F823D8C489D0}">
      <dgm:prSet/>
      <dgm:spPr/>
      <dgm:t>
        <a:bodyPr/>
        <a:lstStyle/>
        <a:p>
          <a:endParaRPr lang="sr-Latn-RS"/>
        </a:p>
      </dgm:t>
    </dgm:pt>
    <dgm:pt modelId="{3A8BD741-66ED-49AE-BA0C-5557DF1FE861}" type="sibTrans" cxnId="{D527AE9A-7BB9-4E10-A508-F823D8C489D0}">
      <dgm:prSet/>
      <dgm:spPr/>
      <dgm:t>
        <a:bodyPr/>
        <a:lstStyle/>
        <a:p>
          <a:endParaRPr lang="sr-Latn-RS"/>
        </a:p>
      </dgm:t>
    </dgm:pt>
    <dgm:pt modelId="{25554638-F945-433E-8CB2-C5E67290A396}">
      <dgm:prSet phldrT="[Text]"/>
      <dgm:spPr/>
      <dgm:t>
        <a:bodyPr/>
        <a:lstStyle/>
        <a:p>
          <a:r>
            <a:rPr lang="sr-Cyrl-RS" dirty="0"/>
            <a:t>Остали расходи </a:t>
          </a:r>
          <a:r>
            <a:rPr lang="en-RS" b="0" i="0" u="none" dirty="0"/>
            <a:t>211.710.000</a:t>
          </a:r>
          <a:r>
            <a:rPr lang="sr-Cyrl-RS" dirty="0"/>
            <a:t> динара</a:t>
          </a:r>
          <a:endParaRPr lang="sr-Latn-RS" dirty="0"/>
        </a:p>
      </dgm:t>
    </dgm:pt>
    <dgm:pt modelId="{03AAF2B2-8D4E-4D7C-8F0D-98B044737E9F}" type="parTrans" cxnId="{49602602-2F55-48B2-A2B2-AF9AB75568E0}">
      <dgm:prSet/>
      <dgm:spPr/>
      <dgm:t>
        <a:bodyPr/>
        <a:lstStyle/>
        <a:p>
          <a:endParaRPr lang="sr-Latn-RS"/>
        </a:p>
      </dgm:t>
    </dgm:pt>
    <dgm:pt modelId="{CF5804E1-87A2-44DF-AE5F-825E27D96A8B}" type="sibTrans" cxnId="{49602602-2F55-48B2-A2B2-AF9AB75568E0}">
      <dgm:prSet/>
      <dgm:spPr/>
      <dgm:t>
        <a:bodyPr/>
        <a:lstStyle/>
        <a:p>
          <a:endParaRPr lang="sr-Latn-RS"/>
        </a:p>
      </dgm:t>
    </dgm:pt>
    <dgm:pt modelId="{65514349-6E86-492D-AE52-BDECF778D345}">
      <dgm:prSet phldrT="[Text]"/>
      <dgm:spPr/>
      <dgm:t>
        <a:bodyPr/>
        <a:lstStyle/>
        <a:p>
          <a:r>
            <a:rPr lang="sr-Cyrl-RS" dirty="0"/>
            <a:t>Капитални издаци </a:t>
          </a:r>
          <a:r>
            <a:rPr lang="en-RS" b="0" i="0" u="none" dirty="0"/>
            <a:t>493.179.000</a:t>
          </a:r>
          <a:r>
            <a:rPr lang="sr-Cyrl-RS" dirty="0"/>
            <a:t> динара</a:t>
          </a:r>
          <a:endParaRPr lang="sr-Latn-RS" dirty="0"/>
        </a:p>
      </dgm:t>
    </dgm:pt>
    <dgm:pt modelId="{9D13D754-8EFF-4461-87F5-0789000F4CA0}" type="parTrans" cxnId="{2FF1A183-6CB5-43CC-8F11-299D5784FBF3}">
      <dgm:prSet/>
      <dgm:spPr/>
      <dgm:t>
        <a:bodyPr/>
        <a:lstStyle/>
        <a:p>
          <a:endParaRPr lang="sr-Latn-RS"/>
        </a:p>
      </dgm:t>
    </dgm:pt>
    <dgm:pt modelId="{1C13DFA0-7027-4362-B1FB-F4C7A5444917}" type="sibTrans" cxnId="{2FF1A183-6CB5-43CC-8F11-299D5784FBF3}">
      <dgm:prSet/>
      <dgm:spPr/>
      <dgm:t>
        <a:bodyPr/>
        <a:lstStyle/>
        <a:p>
          <a:endParaRPr lang="sr-Latn-RS"/>
        </a:p>
      </dgm:t>
    </dgm:pt>
    <dgm:pt modelId="{369B0735-6149-450A-9BCB-6A2964DC18D3}">
      <dgm:prSet phldrT="[Text]"/>
      <dgm:spPr/>
      <dgm:t>
        <a:bodyPr/>
        <a:lstStyle/>
        <a:p>
          <a:r>
            <a:rPr lang="sr-Cyrl-RS" dirty="0"/>
            <a:t>Издаци за отплату главнице </a:t>
          </a:r>
          <a:r>
            <a:rPr lang="en-US" dirty="0"/>
            <a:t>20</a:t>
          </a:r>
          <a:r>
            <a:rPr lang="sr-Cyrl-RS" dirty="0"/>
            <a:t>.</a:t>
          </a:r>
          <a:r>
            <a:rPr lang="en-US" dirty="0"/>
            <a:t>278</a:t>
          </a:r>
          <a:r>
            <a:rPr lang="sr-Cyrl-RS" dirty="0"/>
            <a:t>.</a:t>
          </a:r>
          <a:r>
            <a:rPr lang="en-US" dirty="0"/>
            <a:t>000</a:t>
          </a:r>
          <a:r>
            <a:rPr lang="sr-Cyrl-RS" dirty="0">
              <a:solidFill>
                <a:srgbClr val="FF0000"/>
              </a:solidFill>
            </a:rPr>
            <a:t> </a:t>
          </a:r>
          <a:r>
            <a:rPr lang="sr-Cyrl-RS" dirty="0"/>
            <a:t>динара</a:t>
          </a:r>
          <a:endParaRPr lang="sr-Latn-RS" dirty="0"/>
        </a:p>
      </dgm:t>
    </dgm:pt>
    <dgm:pt modelId="{84AF6784-2BA0-450D-8341-D81892AAA897}" type="parTrans" cxnId="{12B26C7F-CA61-4F40-8BA0-66A3E6E7DCF0}">
      <dgm:prSet/>
      <dgm:spPr/>
      <dgm:t>
        <a:bodyPr/>
        <a:lstStyle/>
        <a:p>
          <a:endParaRPr lang="sr-Latn-RS"/>
        </a:p>
      </dgm:t>
    </dgm:pt>
    <dgm:pt modelId="{1C216C0F-D310-4B43-AC46-0875DC93D6B6}" type="sibTrans" cxnId="{12B26C7F-CA61-4F40-8BA0-66A3E6E7DCF0}">
      <dgm:prSet/>
      <dgm:spPr/>
      <dgm:t>
        <a:bodyPr/>
        <a:lstStyle/>
        <a:p>
          <a:endParaRPr lang="sr-Latn-RS"/>
        </a:p>
      </dgm:t>
    </dgm:pt>
    <dgm:pt modelId="{96E931F0-5EFE-4E17-A815-1832C52507E3}" type="pres">
      <dgm:prSet presAssocID="{4080E6FE-75F8-455F-B00D-388A62CAD878}" presName="composite" presStyleCnt="0">
        <dgm:presLayoutVars>
          <dgm:chMax val="1"/>
          <dgm:dir/>
          <dgm:resizeHandles val="exact"/>
        </dgm:presLayoutVars>
      </dgm:prSet>
      <dgm:spPr/>
      <dgm:t>
        <a:bodyPr/>
        <a:lstStyle/>
        <a:p>
          <a:endParaRPr lang="en-US"/>
        </a:p>
      </dgm:t>
    </dgm:pt>
    <dgm:pt modelId="{6A03509E-2D2C-4701-877A-3DD8C8C452B3}" type="pres">
      <dgm:prSet presAssocID="{4080E6FE-75F8-455F-B00D-388A62CAD878}" presName="radial" presStyleCnt="0">
        <dgm:presLayoutVars>
          <dgm:animLvl val="ctr"/>
        </dgm:presLayoutVars>
      </dgm:prSet>
      <dgm:spPr/>
    </dgm:pt>
    <dgm:pt modelId="{23F30694-D224-4AFD-83D0-A9B26CD4AE63}" type="pres">
      <dgm:prSet presAssocID="{3AEAB1B5-D9EF-4981-86BF-BCD6908D01E5}" presName="centerShape" presStyleLbl="vennNode1" presStyleIdx="0" presStyleCnt="10"/>
      <dgm:spPr/>
      <dgm:t>
        <a:bodyPr/>
        <a:lstStyle/>
        <a:p>
          <a:endParaRPr lang="en-US"/>
        </a:p>
      </dgm:t>
    </dgm:pt>
    <dgm:pt modelId="{581D9C24-D691-4644-99EB-4A6B1D74C269}" type="pres">
      <dgm:prSet presAssocID="{2885F644-5E9D-46B6-8CAF-6E5B22E43DBC}" presName="node" presStyleLbl="vennNode1" presStyleIdx="1" presStyleCnt="10">
        <dgm:presLayoutVars>
          <dgm:bulletEnabled val="1"/>
        </dgm:presLayoutVars>
      </dgm:prSet>
      <dgm:spPr/>
      <dgm:t>
        <a:bodyPr/>
        <a:lstStyle/>
        <a:p>
          <a:endParaRPr lang="en-US"/>
        </a:p>
      </dgm:t>
    </dgm:pt>
    <dgm:pt modelId="{00760FBC-BB29-4E8F-A3FA-0B8C20635B76}" type="pres">
      <dgm:prSet presAssocID="{66BFF05E-3F6D-4EED-9D30-10583093E473}" presName="node" presStyleLbl="vennNode1" presStyleIdx="2" presStyleCnt="10">
        <dgm:presLayoutVars>
          <dgm:bulletEnabled val="1"/>
        </dgm:presLayoutVars>
      </dgm:prSet>
      <dgm:spPr/>
      <dgm:t>
        <a:bodyPr/>
        <a:lstStyle/>
        <a:p>
          <a:endParaRPr lang="en-US"/>
        </a:p>
      </dgm:t>
    </dgm:pt>
    <dgm:pt modelId="{6E484F8A-3CF3-4AFF-9FB8-1AE41894B273}" type="pres">
      <dgm:prSet presAssocID="{6ADE78B8-6A90-409A-93EC-2E1018038D39}" presName="node" presStyleLbl="vennNode1" presStyleIdx="3" presStyleCnt="10">
        <dgm:presLayoutVars>
          <dgm:bulletEnabled val="1"/>
        </dgm:presLayoutVars>
      </dgm:prSet>
      <dgm:spPr/>
      <dgm:t>
        <a:bodyPr/>
        <a:lstStyle/>
        <a:p>
          <a:endParaRPr lang="en-US"/>
        </a:p>
      </dgm:t>
    </dgm:pt>
    <dgm:pt modelId="{34B43685-141A-4461-AE6A-301BAC908C60}" type="pres">
      <dgm:prSet presAssocID="{6CDE4B7E-694A-4CC6-9380-C110FA4F3107}" presName="node" presStyleLbl="vennNode1" presStyleIdx="4" presStyleCnt="10">
        <dgm:presLayoutVars>
          <dgm:bulletEnabled val="1"/>
        </dgm:presLayoutVars>
      </dgm:prSet>
      <dgm:spPr/>
      <dgm:t>
        <a:bodyPr/>
        <a:lstStyle/>
        <a:p>
          <a:endParaRPr lang="en-US"/>
        </a:p>
      </dgm:t>
    </dgm:pt>
    <dgm:pt modelId="{EEF973BF-B90E-4D0F-AC07-BB28F004C6A7}" type="pres">
      <dgm:prSet presAssocID="{A7E4F091-602A-4737-8CA1-3DFC1E61B9AF}" presName="node" presStyleLbl="vennNode1" presStyleIdx="5" presStyleCnt="10">
        <dgm:presLayoutVars>
          <dgm:bulletEnabled val="1"/>
        </dgm:presLayoutVars>
      </dgm:prSet>
      <dgm:spPr/>
      <dgm:t>
        <a:bodyPr/>
        <a:lstStyle/>
        <a:p>
          <a:endParaRPr lang="en-US"/>
        </a:p>
      </dgm:t>
    </dgm:pt>
    <dgm:pt modelId="{281404DC-9187-40D0-97FF-0D818AB2F366}" type="pres">
      <dgm:prSet presAssocID="{D74D097A-7206-4D6A-8D6E-A923AB420E95}" presName="node" presStyleLbl="vennNode1" presStyleIdx="6" presStyleCnt="10">
        <dgm:presLayoutVars>
          <dgm:bulletEnabled val="1"/>
        </dgm:presLayoutVars>
      </dgm:prSet>
      <dgm:spPr/>
      <dgm:t>
        <a:bodyPr/>
        <a:lstStyle/>
        <a:p>
          <a:endParaRPr lang="en-US"/>
        </a:p>
      </dgm:t>
    </dgm:pt>
    <dgm:pt modelId="{ADDA55F8-68B2-4192-A0FF-92D5AADED3EF}" type="pres">
      <dgm:prSet presAssocID="{25554638-F945-433E-8CB2-C5E67290A396}" presName="node" presStyleLbl="vennNode1" presStyleIdx="7" presStyleCnt="10">
        <dgm:presLayoutVars>
          <dgm:bulletEnabled val="1"/>
        </dgm:presLayoutVars>
      </dgm:prSet>
      <dgm:spPr/>
      <dgm:t>
        <a:bodyPr/>
        <a:lstStyle/>
        <a:p>
          <a:endParaRPr lang="en-US"/>
        </a:p>
      </dgm:t>
    </dgm:pt>
    <dgm:pt modelId="{68D8E666-A4BC-49C9-9193-F48DBF84BB6B}" type="pres">
      <dgm:prSet presAssocID="{65514349-6E86-492D-AE52-BDECF778D345}" presName="node" presStyleLbl="vennNode1" presStyleIdx="8" presStyleCnt="10">
        <dgm:presLayoutVars>
          <dgm:bulletEnabled val="1"/>
        </dgm:presLayoutVars>
      </dgm:prSet>
      <dgm:spPr/>
      <dgm:t>
        <a:bodyPr/>
        <a:lstStyle/>
        <a:p>
          <a:endParaRPr lang="en-US"/>
        </a:p>
      </dgm:t>
    </dgm:pt>
    <dgm:pt modelId="{32B55D38-2023-4C98-82BD-8CEDFD10705F}" type="pres">
      <dgm:prSet presAssocID="{369B0735-6149-450A-9BCB-6A2964DC18D3}" presName="node" presStyleLbl="vennNode1" presStyleIdx="9" presStyleCnt="10">
        <dgm:presLayoutVars>
          <dgm:bulletEnabled val="1"/>
        </dgm:presLayoutVars>
      </dgm:prSet>
      <dgm:spPr/>
      <dgm:t>
        <a:bodyPr/>
        <a:lstStyle/>
        <a:p>
          <a:endParaRPr lang="en-US"/>
        </a:p>
      </dgm:t>
    </dgm:pt>
  </dgm:ptLst>
  <dgm:cxnLst>
    <dgm:cxn modelId="{AF971DB3-EEE9-4A9D-954B-59C68EB6A98A}" type="presOf" srcId="{A7E4F091-602A-4737-8CA1-3DFC1E61B9AF}" destId="{EEF973BF-B90E-4D0F-AC07-BB28F004C6A7}" srcOrd="0" destOrd="0" presId="urn:microsoft.com/office/officeart/2005/8/layout/radial3"/>
    <dgm:cxn modelId="{49602602-2F55-48B2-A2B2-AF9AB75568E0}" srcId="{3AEAB1B5-D9EF-4981-86BF-BCD6908D01E5}" destId="{25554638-F945-433E-8CB2-C5E67290A396}" srcOrd="6" destOrd="0" parTransId="{03AAF2B2-8D4E-4D7C-8F0D-98B044737E9F}" sibTransId="{CF5804E1-87A2-44DF-AE5F-825E27D96A8B}"/>
    <dgm:cxn modelId="{D527AE9A-7BB9-4E10-A508-F823D8C489D0}" srcId="{3AEAB1B5-D9EF-4981-86BF-BCD6908D01E5}" destId="{D74D097A-7206-4D6A-8D6E-A923AB420E95}" srcOrd="5" destOrd="0" parTransId="{A57142E9-F6A0-4AF0-8C02-A76885714A5D}" sibTransId="{3A8BD741-66ED-49AE-BA0C-5557DF1FE861}"/>
    <dgm:cxn modelId="{BD5519AF-09E4-440A-9BFE-988528E88698}" type="presOf" srcId="{D74D097A-7206-4D6A-8D6E-A923AB420E95}" destId="{281404DC-9187-40D0-97FF-0D818AB2F366}" srcOrd="0" destOrd="0" presId="urn:microsoft.com/office/officeart/2005/8/layout/radial3"/>
    <dgm:cxn modelId="{EAB41089-F315-4B8D-B7AC-5714AF51E9B3}" srcId="{3AEAB1B5-D9EF-4981-86BF-BCD6908D01E5}" destId="{6ADE78B8-6A90-409A-93EC-2E1018038D39}" srcOrd="2" destOrd="0" parTransId="{AE60744F-14AC-4F64-83C4-5205FA88679D}" sibTransId="{02410A3D-942F-454B-9780-587F226915E4}"/>
    <dgm:cxn modelId="{D16FC27F-26CF-49E6-BB61-9DCD56E3A476}" srcId="{3AEAB1B5-D9EF-4981-86BF-BCD6908D01E5}" destId="{66BFF05E-3F6D-4EED-9D30-10583093E473}" srcOrd="1" destOrd="0" parTransId="{C76D26A3-42A4-45FA-AE9E-872BDE3C951D}" sibTransId="{348C766C-48F1-4B0B-A06E-1091D883FBD8}"/>
    <dgm:cxn modelId="{16CBEC61-89ED-4D59-A282-62F769E1908D}" srcId="{3AEAB1B5-D9EF-4981-86BF-BCD6908D01E5}" destId="{2885F644-5E9D-46B6-8CAF-6E5B22E43DBC}" srcOrd="0" destOrd="0" parTransId="{D533F1E8-9F58-46F3-B8A8-163A0327F5DA}" sibTransId="{08FEAE6E-9170-4490-9C95-2D5CA2D0B642}"/>
    <dgm:cxn modelId="{B10F84B9-0FD7-4FCF-9672-1AE8EEBAEB48}" type="presOf" srcId="{25554638-F945-433E-8CB2-C5E67290A396}" destId="{ADDA55F8-68B2-4192-A0FF-92D5AADED3EF}" srcOrd="0" destOrd="0" presId="urn:microsoft.com/office/officeart/2005/8/layout/radial3"/>
    <dgm:cxn modelId="{929135D5-DEFC-46C5-A4EA-12DA9F9CA754}" type="presOf" srcId="{2885F644-5E9D-46B6-8CAF-6E5B22E43DBC}" destId="{581D9C24-D691-4644-99EB-4A6B1D74C269}" srcOrd="0" destOrd="0" presId="urn:microsoft.com/office/officeart/2005/8/layout/radial3"/>
    <dgm:cxn modelId="{16422BBA-81AC-45CB-9E77-077D6EBD64D8}" type="presOf" srcId="{369B0735-6149-450A-9BCB-6A2964DC18D3}" destId="{32B55D38-2023-4C98-82BD-8CEDFD10705F}" srcOrd="0" destOrd="0" presId="urn:microsoft.com/office/officeart/2005/8/layout/radial3"/>
    <dgm:cxn modelId="{76783F61-67EF-4F78-BF97-9BF8CB5CED0A}" srcId="{3AEAB1B5-D9EF-4981-86BF-BCD6908D01E5}" destId="{6CDE4B7E-694A-4CC6-9380-C110FA4F3107}" srcOrd="3" destOrd="0" parTransId="{F6B9A79C-4C1D-4A52-B265-8E3F0143E45F}" sibTransId="{89616386-E022-453E-A834-B06CA95E8124}"/>
    <dgm:cxn modelId="{9EE03477-8930-4F7D-AAF4-D9C901C7FA03}" type="presOf" srcId="{3AEAB1B5-D9EF-4981-86BF-BCD6908D01E5}" destId="{23F30694-D224-4AFD-83D0-A9B26CD4AE63}" srcOrd="0" destOrd="0" presId="urn:microsoft.com/office/officeart/2005/8/layout/radial3"/>
    <dgm:cxn modelId="{12B26C7F-CA61-4F40-8BA0-66A3E6E7DCF0}" srcId="{3AEAB1B5-D9EF-4981-86BF-BCD6908D01E5}" destId="{369B0735-6149-450A-9BCB-6A2964DC18D3}" srcOrd="8" destOrd="0" parTransId="{84AF6784-2BA0-450D-8341-D81892AAA897}" sibTransId="{1C216C0F-D310-4B43-AC46-0875DC93D6B6}"/>
    <dgm:cxn modelId="{8191F8B5-047B-4ACB-927F-9C694E16DDCB}" type="presOf" srcId="{65514349-6E86-492D-AE52-BDECF778D345}" destId="{68D8E666-A4BC-49C9-9193-F48DBF84BB6B}" srcOrd="0" destOrd="0" presId="urn:microsoft.com/office/officeart/2005/8/layout/radial3"/>
    <dgm:cxn modelId="{AF2685DF-4E71-4D0F-9415-6CB502DCD77E}" srcId="{3AEAB1B5-D9EF-4981-86BF-BCD6908D01E5}" destId="{A7E4F091-602A-4737-8CA1-3DFC1E61B9AF}" srcOrd="4" destOrd="0" parTransId="{54791C53-C18A-486B-AD6A-B58EA3B2E4EC}" sibTransId="{6B2E87BA-09CD-44D4-A2CB-E7F84771F039}"/>
    <dgm:cxn modelId="{3003CA8A-6DE4-45F8-9E95-9DBBCD00E8BC}" srcId="{4080E6FE-75F8-455F-B00D-388A62CAD878}" destId="{3AEAB1B5-D9EF-4981-86BF-BCD6908D01E5}" srcOrd="0" destOrd="0" parTransId="{9B790053-042C-4178-B099-0AA1E213BC4B}" sibTransId="{DB173785-DEAA-40A6-91BF-CB61950A6CE4}"/>
    <dgm:cxn modelId="{0047E1F0-65B3-4F3B-9730-B9171373FF2C}" type="presOf" srcId="{66BFF05E-3F6D-4EED-9D30-10583093E473}" destId="{00760FBC-BB29-4E8F-A3FA-0B8C20635B76}" srcOrd="0" destOrd="0" presId="urn:microsoft.com/office/officeart/2005/8/layout/radial3"/>
    <dgm:cxn modelId="{E64822DD-F712-429B-B727-3A02EE06E13F}" type="presOf" srcId="{6ADE78B8-6A90-409A-93EC-2E1018038D39}" destId="{6E484F8A-3CF3-4AFF-9FB8-1AE41894B273}" srcOrd="0" destOrd="0" presId="urn:microsoft.com/office/officeart/2005/8/layout/radial3"/>
    <dgm:cxn modelId="{A7DB6ADF-7D33-4806-87D0-F12847C0E271}" type="presOf" srcId="{4080E6FE-75F8-455F-B00D-388A62CAD878}" destId="{96E931F0-5EFE-4E17-A815-1832C52507E3}" srcOrd="0" destOrd="0" presId="urn:microsoft.com/office/officeart/2005/8/layout/radial3"/>
    <dgm:cxn modelId="{88FB1B89-2553-4EAA-99DF-5E5B0B404190}" type="presOf" srcId="{6CDE4B7E-694A-4CC6-9380-C110FA4F3107}" destId="{34B43685-141A-4461-AE6A-301BAC908C60}" srcOrd="0" destOrd="0" presId="urn:microsoft.com/office/officeart/2005/8/layout/radial3"/>
    <dgm:cxn modelId="{2FF1A183-6CB5-43CC-8F11-299D5784FBF3}" srcId="{3AEAB1B5-D9EF-4981-86BF-BCD6908D01E5}" destId="{65514349-6E86-492D-AE52-BDECF778D345}" srcOrd="7" destOrd="0" parTransId="{9D13D754-8EFF-4461-87F5-0789000F4CA0}" sibTransId="{1C13DFA0-7027-4362-B1FB-F4C7A5444917}"/>
    <dgm:cxn modelId="{AC98B054-7092-4D8B-BD32-09C32F53D2EC}" type="presParOf" srcId="{96E931F0-5EFE-4E17-A815-1832C52507E3}" destId="{6A03509E-2D2C-4701-877A-3DD8C8C452B3}" srcOrd="0" destOrd="0" presId="urn:microsoft.com/office/officeart/2005/8/layout/radial3"/>
    <dgm:cxn modelId="{FF57B3A6-E339-464B-A608-BAA1E3CD2BB6}" type="presParOf" srcId="{6A03509E-2D2C-4701-877A-3DD8C8C452B3}" destId="{23F30694-D224-4AFD-83D0-A9B26CD4AE63}" srcOrd="0" destOrd="0" presId="urn:microsoft.com/office/officeart/2005/8/layout/radial3"/>
    <dgm:cxn modelId="{D58B5F47-DFB5-4FE4-A060-4178DC541561}" type="presParOf" srcId="{6A03509E-2D2C-4701-877A-3DD8C8C452B3}" destId="{581D9C24-D691-4644-99EB-4A6B1D74C269}" srcOrd="1" destOrd="0" presId="urn:microsoft.com/office/officeart/2005/8/layout/radial3"/>
    <dgm:cxn modelId="{56D9B212-8BC2-4948-86A6-CF8579B820C7}" type="presParOf" srcId="{6A03509E-2D2C-4701-877A-3DD8C8C452B3}" destId="{00760FBC-BB29-4E8F-A3FA-0B8C20635B76}" srcOrd="2" destOrd="0" presId="urn:microsoft.com/office/officeart/2005/8/layout/radial3"/>
    <dgm:cxn modelId="{D0C7A3AB-50F7-48AF-99CE-641AD33B2D0D}" type="presParOf" srcId="{6A03509E-2D2C-4701-877A-3DD8C8C452B3}" destId="{6E484F8A-3CF3-4AFF-9FB8-1AE41894B273}" srcOrd="3" destOrd="0" presId="urn:microsoft.com/office/officeart/2005/8/layout/radial3"/>
    <dgm:cxn modelId="{BE06B7FE-A648-498D-81D2-75F3B296AB16}" type="presParOf" srcId="{6A03509E-2D2C-4701-877A-3DD8C8C452B3}" destId="{34B43685-141A-4461-AE6A-301BAC908C60}" srcOrd="4" destOrd="0" presId="urn:microsoft.com/office/officeart/2005/8/layout/radial3"/>
    <dgm:cxn modelId="{32F88B08-7BD0-4127-9E14-7398407FFCE9}" type="presParOf" srcId="{6A03509E-2D2C-4701-877A-3DD8C8C452B3}" destId="{EEF973BF-B90E-4D0F-AC07-BB28F004C6A7}" srcOrd="5" destOrd="0" presId="urn:microsoft.com/office/officeart/2005/8/layout/radial3"/>
    <dgm:cxn modelId="{5AD81E39-7627-4175-B642-6A9D4809AD7F}" type="presParOf" srcId="{6A03509E-2D2C-4701-877A-3DD8C8C452B3}" destId="{281404DC-9187-40D0-97FF-0D818AB2F366}" srcOrd="6" destOrd="0" presId="urn:microsoft.com/office/officeart/2005/8/layout/radial3"/>
    <dgm:cxn modelId="{4162099C-ED6A-4DC2-90CD-57057E83C620}" type="presParOf" srcId="{6A03509E-2D2C-4701-877A-3DD8C8C452B3}" destId="{ADDA55F8-68B2-4192-A0FF-92D5AADED3EF}" srcOrd="7" destOrd="0" presId="urn:microsoft.com/office/officeart/2005/8/layout/radial3"/>
    <dgm:cxn modelId="{B05B0BCB-BCC2-45B0-8800-5DB2D7671FBB}" type="presParOf" srcId="{6A03509E-2D2C-4701-877A-3DD8C8C452B3}" destId="{68D8E666-A4BC-49C9-9193-F48DBF84BB6B}" srcOrd="8" destOrd="0" presId="urn:microsoft.com/office/officeart/2005/8/layout/radial3"/>
    <dgm:cxn modelId="{ECE4FD92-2D3E-4191-BC51-AF640C617D56}" type="presParOf" srcId="{6A03509E-2D2C-4701-877A-3DD8C8C452B3}" destId="{32B55D38-2023-4C98-82BD-8CEDFD10705F}" srcOrd="9"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2C5DE72-8CF2-40AB-8B49-8819A50992BB}" type="doc">
      <dgm:prSet loTypeId="urn:microsoft.com/office/officeart/2005/8/layout/default" loCatId="list" qsTypeId="urn:microsoft.com/office/officeart/2005/8/quickstyle/simple3" qsCatId="simple" csTypeId="urn:microsoft.com/office/officeart/2005/8/colors/accent1_2" csCatId="accent1" phldr="1"/>
      <dgm:spPr/>
      <dgm:t>
        <a:bodyPr/>
        <a:lstStyle/>
        <a:p>
          <a:endParaRPr lang="sr-Latn-RS"/>
        </a:p>
      </dgm:t>
    </dgm:pt>
    <dgm:pt modelId="{545D899E-2DE4-459A-BF7D-C99EDBE05EFD}">
      <dgm:prSet phldrT="[Text]"/>
      <dgm:spPr/>
      <dgm:t>
        <a:bodyPr/>
        <a:lstStyle/>
        <a:p>
          <a:r>
            <a:rPr lang="sr-Cyrl-RS" dirty="0"/>
            <a:t>Скупштина града </a:t>
          </a:r>
          <a:r>
            <a:rPr lang="en-RS" b="0" i="0" u="none" dirty="0"/>
            <a:t>31.319.746</a:t>
          </a:r>
          <a:endParaRPr lang="sr-Latn-RS" dirty="0"/>
        </a:p>
      </dgm:t>
    </dgm:pt>
    <dgm:pt modelId="{64C76799-0A05-44C3-83D6-7BAAE8239C54}" type="parTrans" cxnId="{137D5147-93E2-4685-BB9C-054AADE99E8C}">
      <dgm:prSet/>
      <dgm:spPr/>
      <dgm:t>
        <a:bodyPr/>
        <a:lstStyle/>
        <a:p>
          <a:endParaRPr lang="sr-Latn-RS"/>
        </a:p>
      </dgm:t>
    </dgm:pt>
    <dgm:pt modelId="{5C3EB513-05CD-4A95-9BE1-B27258B08473}" type="sibTrans" cxnId="{137D5147-93E2-4685-BB9C-054AADE99E8C}">
      <dgm:prSet/>
      <dgm:spPr/>
      <dgm:t>
        <a:bodyPr/>
        <a:lstStyle/>
        <a:p>
          <a:endParaRPr lang="sr-Latn-RS"/>
        </a:p>
      </dgm:t>
    </dgm:pt>
    <dgm:pt modelId="{71B63F15-AE19-43F2-893A-6E58085B5D83}">
      <dgm:prSet phldrT="[Text]"/>
      <dgm:spPr/>
      <dgm:t>
        <a:bodyPr/>
        <a:lstStyle/>
        <a:p>
          <a:r>
            <a:rPr lang="sr-Cyrl-RS" dirty="0"/>
            <a:t>Градоначелник </a:t>
          </a:r>
          <a:r>
            <a:rPr lang="en-RS" b="0" i="0" u="none" dirty="0"/>
            <a:t>31.604.358</a:t>
          </a:r>
          <a:endParaRPr lang="sr-Latn-RS" dirty="0"/>
        </a:p>
      </dgm:t>
    </dgm:pt>
    <dgm:pt modelId="{4131A312-5CE8-4F59-A1E8-4A83D7979C22}" type="parTrans" cxnId="{862629CD-6114-4145-9C89-B96C2CAC7436}">
      <dgm:prSet/>
      <dgm:spPr/>
      <dgm:t>
        <a:bodyPr/>
        <a:lstStyle/>
        <a:p>
          <a:endParaRPr lang="sr-Latn-RS"/>
        </a:p>
      </dgm:t>
    </dgm:pt>
    <dgm:pt modelId="{EA63E1AE-A791-46D9-8D0D-27AC6CDD92F8}" type="sibTrans" cxnId="{862629CD-6114-4145-9C89-B96C2CAC7436}">
      <dgm:prSet/>
      <dgm:spPr/>
      <dgm:t>
        <a:bodyPr/>
        <a:lstStyle/>
        <a:p>
          <a:endParaRPr lang="sr-Latn-RS"/>
        </a:p>
      </dgm:t>
    </dgm:pt>
    <dgm:pt modelId="{5FEA3695-4CF2-48C9-AD8A-298CB9951B18}">
      <dgm:prSet phldrT="[Text]"/>
      <dgm:spPr/>
      <dgm:t>
        <a:bodyPr/>
        <a:lstStyle/>
        <a:p>
          <a:r>
            <a:rPr lang="sr-Cyrl-RS" dirty="0"/>
            <a:t>Градско веће </a:t>
          </a:r>
          <a:r>
            <a:rPr lang="en-RS" b="0" i="0" u="none" dirty="0"/>
            <a:t>3.114.330</a:t>
          </a:r>
          <a:r>
            <a:rPr lang="sr-Cyrl-RS" dirty="0"/>
            <a:t> </a:t>
          </a:r>
          <a:endParaRPr lang="sr-Latn-RS" dirty="0"/>
        </a:p>
      </dgm:t>
    </dgm:pt>
    <dgm:pt modelId="{2091B540-8325-4A62-A1A9-8889C33768C7}" type="parTrans" cxnId="{B407950F-5453-48D9-9A52-1F2A148A88B3}">
      <dgm:prSet/>
      <dgm:spPr/>
      <dgm:t>
        <a:bodyPr/>
        <a:lstStyle/>
        <a:p>
          <a:endParaRPr lang="sr-Latn-RS"/>
        </a:p>
      </dgm:t>
    </dgm:pt>
    <dgm:pt modelId="{AC70088E-DBB4-44BC-98DA-B383B196B3DD}" type="sibTrans" cxnId="{B407950F-5453-48D9-9A52-1F2A148A88B3}">
      <dgm:prSet/>
      <dgm:spPr/>
      <dgm:t>
        <a:bodyPr/>
        <a:lstStyle/>
        <a:p>
          <a:endParaRPr lang="sr-Latn-RS"/>
        </a:p>
      </dgm:t>
    </dgm:pt>
    <dgm:pt modelId="{E5EB6CDD-6B9D-4576-A724-DF88CA2A47CF}">
      <dgm:prSet phldrT="[Text]"/>
      <dgm:spPr/>
      <dgm:t>
        <a:bodyPr/>
        <a:lstStyle/>
        <a:p>
          <a:r>
            <a:rPr lang="sr-Cyrl-RS" dirty="0"/>
            <a:t>Градска управа </a:t>
          </a:r>
          <a:r>
            <a:rPr lang="en-RS" b="0" i="0" u="none" dirty="0"/>
            <a:t>318.898.983</a:t>
          </a:r>
          <a:r>
            <a:rPr lang="sr-Cyrl-RS" b="0" i="0" u="none" dirty="0"/>
            <a:t> </a:t>
          </a:r>
          <a:r>
            <a:rPr lang="sr-Cyrl-RS" dirty="0"/>
            <a:t> </a:t>
          </a:r>
          <a:endParaRPr lang="sr-Latn-RS" dirty="0"/>
        </a:p>
      </dgm:t>
    </dgm:pt>
    <dgm:pt modelId="{9DBACF1E-70D9-4902-B564-A2771737BA1B}" type="parTrans" cxnId="{CB79536F-39FF-4D33-BEC6-B012BA729DA7}">
      <dgm:prSet/>
      <dgm:spPr/>
      <dgm:t>
        <a:bodyPr/>
        <a:lstStyle/>
        <a:p>
          <a:endParaRPr lang="sr-Latn-RS"/>
        </a:p>
      </dgm:t>
    </dgm:pt>
    <dgm:pt modelId="{AF9033F7-6585-40B5-9EFB-EB7E9529F03A}" type="sibTrans" cxnId="{CB79536F-39FF-4D33-BEC6-B012BA729DA7}">
      <dgm:prSet/>
      <dgm:spPr/>
      <dgm:t>
        <a:bodyPr/>
        <a:lstStyle/>
        <a:p>
          <a:endParaRPr lang="sr-Latn-RS"/>
        </a:p>
      </dgm:t>
    </dgm:pt>
    <dgm:pt modelId="{81EEA0B7-5308-4A8C-AC07-9C11DF8A8FB0}">
      <dgm:prSet phldrT="[Text]"/>
      <dgm:spPr/>
      <dgm:t>
        <a:bodyPr/>
        <a:lstStyle/>
        <a:p>
          <a:r>
            <a:rPr lang="sr-Cyrl-RS" dirty="0"/>
            <a:t>Месне заједнице </a:t>
          </a:r>
          <a:r>
            <a:rPr lang="en-RS" b="0" i="0" u="none" dirty="0"/>
            <a:t>51.854.595</a:t>
          </a:r>
          <a:r>
            <a:rPr lang="sr-Cyrl-RS" b="0" i="0" u="none" dirty="0"/>
            <a:t> </a:t>
          </a:r>
          <a:endParaRPr lang="sr-Latn-RS" dirty="0"/>
        </a:p>
      </dgm:t>
    </dgm:pt>
    <dgm:pt modelId="{79490811-8EF4-4982-A01E-4D38C6AD4608}" type="parTrans" cxnId="{9C89DD4A-4F1A-474E-9D42-BCFE4BA8BA8C}">
      <dgm:prSet/>
      <dgm:spPr/>
      <dgm:t>
        <a:bodyPr/>
        <a:lstStyle/>
        <a:p>
          <a:endParaRPr lang="sr-Latn-RS"/>
        </a:p>
      </dgm:t>
    </dgm:pt>
    <dgm:pt modelId="{0C64F29A-FBF7-4E38-9DB8-B87E5D4A36B4}" type="sibTrans" cxnId="{9C89DD4A-4F1A-474E-9D42-BCFE4BA8BA8C}">
      <dgm:prSet/>
      <dgm:spPr/>
      <dgm:t>
        <a:bodyPr/>
        <a:lstStyle/>
        <a:p>
          <a:endParaRPr lang="sr-Latn-RS"/>
        </a:p>
      </dgm:t>
    </dgm:pt>
    <dgm:pt modelId="{A13F68E7-B48C-4E54-A881-0AEE1E71F24F}">
      <dgm:prSet phldrT="[Text]"/>
      <dgm:spPr/>
      <dgm:t>
        <a:bodyPr/>
        <a:lstStyle/>
        <a:p>
          <a:r>
            <a:rPr lang="sr-Cyrl-RS" dirty="0"/>
            <a:t>Градско правобранилаштво </a:t>
          </a:r>
          <a:r>
            <a:rPr lang="en-RS" b="0" i="0" u="none" dirty="0"/>
            <a:t>5.192.124</a:t>
          </a:r>
          <a:r>
            <a:rPr lang="sr-Cyrl-RS" b="0" i="0" u="none" dirty="0"/>
            <a:t> </a:t>
          </a:r>
          <a:r>
            <a:rPr lang="sr-Cyrl-RS" dirty="0"/>
            <a:t> </a:t>
          </a:r>
          <a:endParaRPr lang="sr-Latn-RS" dirty="0"/>
        </a:p>
      </dgm:t>
    </dgm:pt>
    <dgm:pt modelId="{3642BB7A-4FEE-4DBA-8D9E-614CF1B325E6}" type="parTrans" cxnId="{B4D577E5-3D80-4C9B-B94D-86059E2A8AF7}">
      <dgm:prSet/>
      <dgm:spPr/>
      <dgm:t>
        <a:bodyPr/>
        <a:lstStyle/>
        <a:p>
          <a:endParaRPr lang="sr-Latn-RS"/>
        </a:p>
      </dgm:t>
    </dgm:pt>
    <dgm:pt modelId="{6165C657-E9FE-4126-AEB5-0E0758BA4C3B}" type="sibTrans" cxnId="{B4D577E5-3D80-4C9B-B94D-86059E2A8AF7}">
      <dgm:prSet/>
      <dgm:spPr/>
      <dgm:t>
        <a:bodyPr/>
        <a:lstStyle/>
        <a:p>
          <a:endParaRPr lang="sr-Latn-RS"/>
        </a:p>
      </dgm:t>
    </dgm:pt>
    <dgm:pt modelId="{28CDBB61-D44E-4884-B3AA-32BAC75D4D8D}">
      <dgm:prSet phldrT="[Text]"/>
      <dgm:spPr/>
      <dgm:t>
        <a:bodyPr/>
        <a:lstStyle/>
        <a:p>
          <a:r>
            <a:rPr lang="sr-Cyrl-RS" dirty="0"/>
            <a:t>Центар за културу  </a:t>
          </a:r>
          <a:r>
            <a:rPr lang="en-RS" b="0" i="0" u="none" dirty="0"/>
            <a:t>46.059.033</a:t>
          </a:r>
          <a:r>
            <a:rPr lang="sr-Cyrl-RS" b="0" i="0" u="none" dirty="0"/>
            <a:t> </a:t>
          </a:r>
          <a:endParaRPr lang="sr-Latn-RS" dirty="0"/>
        </a:p>
      </dgm:t>
    </dgm:pt>
    <dgm:pt modelId="{8B0D31B5-AFBB-498C-A65F-20270FC5F867}" type="parTrans" cxnId="{4F42F7E5-178F-488C-8693-35EB0C489120}">
      <dgm:prSet/>
      <dgm:spPr/>
      <dgm:t>
        <a:bodyPr/>
        <a:lstStyle/>
        <a:p>
          <a:endParaRPr lang="sr-Latn-RS"/>
        </a:p>
      </dgm:t>
    </dgm:pt>
    <dgm:pt modelId="{DE158C45-D1C0-41CE-B518-DF4B0D6D8473}" type="sibTrans" cxnId="{4F42F7E5-178F-488C-8693-35EB0C489120}">
      <dgm:prSet/>
      <dgm:spPr/>
      <dgm:t>
        <a:bodyPr/>
        <a:lstStyle/>
        <a:p>
          <a:endParaRPr lang="sr-Latn-RS"/>
        </a:p>
      </dgm:t>
    </dgm:pt>
    <dgm:pt modelId="{2C284622-284F-4C02-9346-79F82CDAD8A3}">
      <dgm:prSet phldrT="[Text]"/>
      <dgm:spPr/>
      <dgm:t>
        <a:bodyPr/>
        <a:lstStyle/>
        <a:p>
          <a:r>
            <a:rPr lang="sr-Cyrl-RS" dirty="0"/>
            <a:t>Библиотека </a:t>
          </a:r>
          <a:r>
            <a:rPr lang="en-RS" b="0" i="0" u="none" dirty="0"/>
            <a:t>57.386.983</a:t>
          </a:r>
          <a:r>
            <a:rPr lang="sr-Cyrl-RS" b="0" i="0" u="none" dirty="0"/>
            <a:t> </a:t>
          </a:r>
          <a:r>
            <a:rPr lang="sr-Cyrl-RS" dirty="0"/>
            <a:t>   </a:t>
          </a:r>
          <a:endParaRPr lang="sr-Latn-RS" dirty="0"/>
        </a:p>
      </dgm:t>
    </dgm:pt>
    <dgm:pt modelId="{4E65F905-12BC-4A82-BAB3-BEEB1D493BCC}" type="parTrans" cxnId="{09FB52A0-A348-40E4-837F-B56A293DEF8B}">
      <dgm:prSet/>
      <dgm:spPr/>
      <dgm:t>
        <a:bodyPr/>
        <a:lstStyle/>
        <a:p>
          <a:endParaRPr lang="sr-Latn-RS"/>
        </a:p>
      </dgm:t>
    </dgm:pt>
    <dgm:pt modelId="{6E2C6F92-D5A3-42CC-9059-C2223F9BA4C3}" type="sibTrans" cxnId="{09FB52A0-A348-40E4-837F-B56A293DEF8B}">
      <dgm:prSet/>
      <dgm:spPr/>
      <dgm:t>
        <a:bodyPr/>
        <a:lstStyle/>
        <a:p>
          <a:endParaRPr lang="sr-Latn-RS"/>
        </a:p>
      </dgm:t>
    </dgm:pt>
    <dgm:pt modelId="{BF68A165-2F8C-43DF-96EA-FAFB1B188E8D}">
      <dgm:prSet phldrT="[Text]"/>
      <dgm:spPr/>
      <dgm:t>
        <a:bodyPr/>
        <a:lstStyle/>
        <a:p>
          <a:r>
            <a:rPr lang="sr-Cyrl-RS" dirty="0"/>
            <a:t>Народно позориште </a:t>
          </a:r>
          <a:r>
            <a:rPr lang="en-RS" b="0" i="0" u="none" dirty="0"/>
            <a:t>79.925.489</a:t>
          </a:r>
          <a:r>
            <a:rPr lang="sr-Cyrl-RS" dirty="0"/>
            <a:t> </a:t>
          </a:r>
          <a:endParaRPr lang="sr-Latn-RS" dirty="0"/>
        </a:p>
      </dgm:t>
    </dgm:pt>
    <dgm:pt modelId="{5FFBD624-8083-4C13-86D5-98875C5D8B01}" type="parTrans" cxnId="{F8E37D7E-7DB2-4F2F-A33E-343CB2624A95}">
      <dgm:prSet/>
      <dgm:spPr/>
      <dgm:t>
        <a:bodyPr/>
        <a:lstStyle/>
        <a:p>
          <a:endParaRPr lang="sr-Latn-RS"/>
        </a:p>
      </dgm:t>
    </dgm:pt>
    <dgm:pt modelId="{33429559-8611-4ED6-A2FD-D183BD22DF2F}" type="sibTrans" cxnId="{F8E37D7E-7DB2-4F2F-A33E-343CB2624A95}">
      <dgm:prSet/>
      <dgm:spPr/>
      <dgm:t>
        <a:bodyPr/>
        <a:lstStyle/>
        <a:p>
          <a:endParaRPr lang="sr-Latn-RS"/>
        </a:p>
      </dgm:t>
    </dgm:pt>
    <dgm:pt modelId="{863A0276-666E-43AE-AB5A-B670F054A8F6}">
      <dgm:prSet phldrT="[Text]"/>
      <dgm:spPr/>
      <dgm:t>
        <a:bodyPr/>
        <a:lstStyle/>
        <a:p>
          <a:r>
            <a:rPr lang="sr-Cyrl-RS" dirty="0"/>
            <a:t>Градски</a:t>
          </a:r>
          <a:r>
            <a:rPr lang="sr-Cyrl-RS" baseline="0" dirty="0"/>
            <a:t> музеј </a:t>
          </a:r>
          <a:r>
            <a:rPr lang="en-RS" b="0" i="0" u="none" dirty="0"/>
            <a:t>35.064.221</a:t>
          </a:r>
          <a:endParaRPr lang="sr-Latn-RS" dirty="0"/>
        </a:p>
      </dgm:t>
    </dgm:pt>
    <dgm:pt modelId="{FE41A741-87B8-4CB5-BAF5-F06A372CEBF8}" type="parTrans" cxnId="{A32EA7C7-8EB1-4CFB-81AB-9EAE5ED2A586}">
      <dgm:prSet/>
      <dgm:spPr/>
      <dgm:t>
        <a:bodyPr/>
        <a:lstStyle/>
        <a:p>
          <a:endParaRPr lang="sr-Latn-RS"/>
        </a:p>
      </dgm:t>
    </dgm:pt>
    <dgm:pt modelId="{2CCEDFD7-76B6-49CB-9BD5-F99A97962038}" type="sibTrans" cxnId="{A32EA7C7-8EB1-4CFB-81AB-9EAE5ED2A586}">
      <dgm:prSet/>
      <dgm:spPr/>
      <dgm:t>
        <a:bodyPr/>
        <a:lstStyle/>
        <a:p>
          <a:endParaRPr lang="sr-Latn-RS"/>
        </a:p>
      </dgm:t>
    </dgm:pt>
    <dgm:pt modelId="{4A5A53D2-187E-44D7-A580-D8862EFC643B}">
      <dgm:prSet phldrT="[Text]"/>
      <dgm:spPr/>
      <dgm:t>
        <a:bodyPr/>
        <a:lstStyle/>
        <a:p>
          <a:r>
            <a:rPr lang="sr-RS" b="0" i="0" u="none" dirty="0"/>
            <a:t>Центар за социјални рад </a:t>
          </a:r>
          <a:endParaRPr lang="sr-Cyrl-RS" b="0" i="0" u="none" dirty="0"/>
        </a:p>
        <a:p>
          <a:r>
            <a:rPr lang="en-RS" b="0" i="0" u="none" dirty="0"/>
            <a:t>195.182.820</a:t>
          </a:r>
          <a:endParaRPr lang="sr-Latn-RS" dirty="0"/>
        </a:p>
      </dgm:t>
    </dgm:pt>
    <dgm:pt modelId="{E157B97E-7BC3-47DA-8BE0-C9A60FC78A17}" type="parTrans" cxnId="{E008E4DA-3A25-49BA-8E50-D38316AE7625}">
      <dgm:prSet/>
      <dgm:spPr/>
      <dgm:t>
        <a:bodyPr/>
        <a:lstStyle/>
        <a:p>
          <a:endParaRPr lang="sr-Latn-RS"/>
        </a:p>
      </dgm:t>
    </dgm:pt>
    <dgm:pt modelId="{B39AC807-7888-43EC-86E2-350C4142E441}" type="sibTrans" cxnId="{E008E4DA-3A25-49BA-8E50-D38316AE7625}">
      <dgm:prSet/>
      <dgm:spPr/>
      <dgm:t>
        <a:bodyPr/>
        <a:lstStyle/>
        <a:p>
          <a:endParaRPr lang="sr-Latn-RS"/>
        </a:p>
      </dgm:t>
    </dgm:pt>
    <dgm:pt modelId="{CF1BDD36-F96E-442F-8E94-60605E34B451}">
      <dgm:prSet phldrT="[Text]"/>
      <dgm:spPr/>
      <dgm:t>
        <a:bodyPr/>
        <a:lstStyle/>
        <a:p>
          <a:r>
            <a:rPr lang="sr-Cyrl-RS" dirty="0"/>
            <a:t>Предшколске установе </a:t>
          </a:r>
        </a:p>
        <a:p>
          <a:r>
            <a:rPr lang="en-RS" b="0" i="0" u="none" dirty="0"/>
            <a:t>249.306.597</a:t>
          </a:r>
          <a:endParaRPr lang="sr-Latn-RS" dirty="0"/>
        </a:p>
      </dgm:t>
    </dgm:pt>
    <dgm:pt modelId="{F09990E6-9436-49D5-B321-E2D118C2606E}" type="parTrans" cxnId="{4B944F5B-8DF0-4477-B669-CAA6AC051E9B}">
      <dgm:prSet/>
      <dgm:spPr/>
      <dgm:t>
        <a:bodyPr/>
        <a:lstStyle/>
        <a:p>
          <a:endParaRPr lang="sr-Latn-RS"/>
        </a:p>
      </dgm:t>
    </dgm:pt>
    <dgm:pt modelId="{237C6A48-8BA6-4D9E-ABCA-F3B04DE754CF}" type="sibTrans" cxnId="{4B944F5B-8DF0-4477-B669-CAA6AC051E9B}">
      <dgm:prSet/>
      <dgm:spPr/>
      <dgm:t>
        <a:bodyPr/>
        <a:lstStyle/>
        <a:p>
          <a:endParaRPr lang="sr-Latn-RS"/>
        </a:p>
      </dgm:t>
    </dgm:pt>
    <dgm:pt modelId="{FC8CA112-777F-4E6B-B496-91C28EA6A61F}">
      <dgm:prSet phldrT="[Text]"/>
      <dgm:spPr/>
      <dgm:t>
        <a:bodyPr/>
        <a:lstStyle/>
        <a:p>
          <a:r>
            <a:rPr lang="sr-RS" b="0" i="0" u="none" dirty="0"/>
            <a:t>Центар за стручно усавршавање запослених  у образовању </a:t>
          </a:r>
          <a:r>
            <a:rPr lang="en-RS" b="0" i="0" u="none" dirty="0"/>
            <a:t>4.442.502</a:t>
          </a:r>
          <a:endParaRPr lang="sr-Latn-RS" dirty="0"/>
        </a:p>
      </dgm:t>
    </dgm:pt>
    <dgm:pt modelId="{3782689E-73E3-430E-A5D1-82E89BB4D51D}" type="parTrans" cxnId="{915301CA-79CC-4266-8289-203F449516C4}">
      <dgm:prSet/>
      <dgm:spPr/>
      <dgm:t>
        <a:bodyPr/>
        <a:lstStyle/>
        <a:p>
          <a:endParaRPr lang="sr-Latn-RS"/>
        </a:p>
      </dgm:t>
    </dgm:pt>
    <dgm:pt modelId="{8D413136-2033-44B1-AC22-C0B8CA08506B}" type="sibTrans" cxnId="{915301CA-79CC-4266-8289-203F449516C4}">
      <dgm:prSet/>
      <dgm:spPr/>
      <dgm:t>
        <a:bodyPr/>
        <a:lstStyle/>
        <a:p>
          <a:endParaRPr lang="sr-Latn-RS"/>
        </a:p>
      </dgm:t>
    </dgm:pt>
    <dgm:pt modelId="{F632D0CA-476C-41D6-A9A7-A2E1B18D437E}">
      <dgm:prSet phldrT="[Text]"/>
      <dgm:spPr/>
      <dgm:t>
        <a:bodyPr/>
        <a:lstStyle/>
        <a:p>
          <a:r>
            <a:rPr lang="sr-Cyrl-RS" dirty="0"/>
            <a:t>Здравствена установа </a:t>
          </a:r>
        </a:p>
        <a:p>
          <a:r>
            <a:rPr lang="en-RS" b="0" i="0" u="none" dirty="0"/>
            <a:t>34.481.557</a:t>
          </a:r>
          <a:endParaRPr lang="sr-Cyrl-RS" b="0" i="0" u="none" dirty="0"/>
        </a:p>
        <a:p>
          <a:endParaRPr lang="sr-Latn-RS" dirty="0"/>
        </a:p>
      </dgm:t>
    </dgm:pt>
    <dgm:pt modelId="{20418230-7026-4B44-AB7D-B78C25AC0E8B}" type="parTrans" cxnId="{72620C98-6809-4FCE-A444-075C36F6215D}">
      <dgm:prSet/>
      <dgm:spPr/>
      <dgm:t>
        <a:bodyPr/>
        <a:lstStyle/>
        <a:p>
          <a:endParaRPr lang="sr-Latn-RS"/>
        </a:p>
      </dgm:t>
    </dgm:pt>
    <dgm:pt modelId="{B97B84D1-8351-43CB-80A9-422DD414F087}" type="sibTrans" cxnId="{72620C98-6809-4FCE-A444-075C36F6215D}">
      <dgm:prSet/>
      <dgm:spPr/>
      <dgm:t>
        <a:bodyPr/>
        <a:lstStyle/>
        <a:p>
          <a:endParaRPr lang="sr-Latn-RS"/>
        </a:p>
      </dgm:t>
    </dgm:pt>
    <dgm:pt modelId="{AA63660C-481E-4D20-98ED-5FFE42C4F00B}">
      <dgm:prSet phldrT="[Text]"/>
      <dgm:spPr/>
      <dgm:t>
        <a:bodyPr/>
        <a:lstStyle/>
        <a:p>
          <a:r>
            <a:rPr lang="sr-Cyrl-RS" dirty="0"/>
            <a:t>Основно образовање</a:t>
          </a:r>
        </a:p>
        <a:p>
          <a:r>
            <a:rPr lang="en-RS" b="0" i="0" u="none" dirty="0"/>
            <a:t>211.022.546</a:t>
          </a:r>
          <a:endParaRPr lang="sr-Latn-RS" dirty="0"/>
        </a:p>
      </dgm:t>
    </dgm:pt>
    <dgm:pt modelId="{887FE4B2-8A30-4DA9-B74A-59070D415D80}" type="parTrans" cxnId="{8525A748-9769-4C3E-89A8-ABC6FB58AD08}">
      <dgm:prSet/>
      <dgm:spPr/>
      <dgm:t>
        <a:bodyPr/>
        <a:lstStyle/>
        <a:p>
          <a:endParaRPr lang="sr-Latn-RS"/>
        </a:p>
      </dgm:t>
    </dgm:pt>
    <dgm:pt modelId="{E60DC59E-C6D6-4945-9539-67C35043DB15}" type="sibTrans" cxnId="{8525A748-9769-4C3E-89A8-ABC6FB58AD08}">
      <dgm:prSet/>
      <dgm:spPr/>
      <dgm:t>
        <a:bodyPr/>
        <a:lstStyle/>
        <a:p>
          <a:endParaRPr lang="sr-Latn-RS"/>
        </a:p>
      </dgm:t>
    </dgm:pt>
    <dgm:pt modelId="{7BE28460-3EF8-4427-A008-FEBA283FDDDF}">
      <dgm:prSet phldrT="[Text]"/>
      <dgm:spPr/>
      <dgm:t>
        <a:bodyPr/>
        <a:lstStyle/>
        <a:p>
          <a:r>
            <a:rPr lang="sr-Cyrl-RS" dirty="0"/>
            <a:t>Средње образовање </a:t>
          </a:r>
          <a:r>
            <a:rPr lang="en-RS" b="0" i="0" u="none" dirty="0"/>
            <a:t>68.880.120</a:t>
          </a:r>
          <a:endParaRPr lang="sr-Latn-RS" dirty="0"/>
        </a:p>
      </dgm:t>
    </dgm:pt>
    <dgm:pt modelId="{1D08A27B-7DD3-4027-BAEF-29222B499EC9}" type="parTrans" cxnId="{ED4D17F0-7506-4E58-A892-CB3F70B45FD9}">
      <dgm:prSet/>
      <dgm:spPr/>
      <dgm:t>
        <a:bodyPr/>
        <a:lstStyle/>
        <a:p>
          <a:endParaRPr lang="sr-Latn-RS"/>
        </a:p>
      </dgm:t>
    </dgm:pt>
    <dgm:pt modelId="{91964FDC-70B0-4F25-BA95-E01F9B7BB859}" type="sibTrans" cxnId="{ED4D17F0-7506-4E58-A892-CB3F70B45FD9}">
      <dgm:prSet/>
      <dgm:spPr/>
      <dgm:t>
        <a:bodyPr/>
        <a:lstStyle/>
        <a:p>
          <a:endParaRPr lang="sr-Latn-RS"/>
        </a:p>
      </dgm:t>
    </dgm:pt>
    <dgm:pt modelId="{001A1DAD-B203-F140-970D-EEF52FF29DAB}">
      <dgm:prSet phldrT="[Text]"/>
      <dgm:spPr/>
      <dgm:t>
        <a:bodyPr/>
        <a:lstStyle/>
        <a:p>
          <a:r>
            <a:rPr lang="sr-RS" b="0" i="0" u="none" dirty="0"/>
            <a:t>Галерија ''МИЛАН КОЊОВИЋ’’</a:t>
          </a:r>
          <a:r>
            <a:rPr lang="sr-Cyrl-RS" b="0" i="0" u="none" dirty="0"/>
            <a:t> </a:t>
          </a:r>
          <a:r>
            <a:rPr lang="en-RS" b="0" i="0" u="none" dirty="0"/>
            <a:t>10.998.231</a:t>
          </a:r>
          <a:endParaRPr lang="sr-Latn-RS" dirty="0"/>
        </a:p>
      </dgm:t>
    </dgm:pt>
    <dgm:pt modelId="{922A8CFC-726C-1946-9CC5-F5D08A8CAF83}" type="parTrans" cxnId="{B98F7D5F-6A1C-4443-AD5C-28F656ECC348}">
      <dgm:prSet/>
      <dgm:spPr/>
      <dgm:t>
        <a:bodyPr/>
        <a:lstStyle/>
        <a:p>
          <a:endParaRPr lang="en-US"/>
        </a:p>
      </dgm:t>
    </dgm:pt>
    <dgm:pt modelId="{1E4CEBEE-181D-0F47-8F6E-D9372972AA31}" type="sibTrans" cxnId="{B98F7D5F-6A1C-4443-AD5C-28F656ECC348}">
      <dgm:prSet/>
      <dgm:spPr/>
      <dgm:t>
        <a:bodyPr/>
        <a:lstStyle/>
        <a:p>
          <a:endParaRPr lang="en-US"/>
        </a:p>
      </dgm:t>
    </dgm:pt>
    <dgm:pt modelId="{04C7A97F-561D-6842-B95F-45F4DC88BF77}">
      <dgm:prSet phldrT="[Text]"/>
      <dgm:spPr/>
      <dgm:t>
        <a:bodyPr/>
        <a:lstStyle/>
        <a:p>
          <a:r>
            <a:rPr lang="sr-Cyrl-RS" dirty="0"/>
            <a:t>Историјски</a:t>
          </a:r>
          <a:r>
            <a:rPr lang="sr-Cyrl-RS" baseline="0" dirty="0"/>
            <a:t> архив </a:t>
          </a:r>
          <a:r>
            <a:rPr lang="en-RS" b="0" i="0" u="none" dirty="0"/>
            <a:t>15.579.633</a:t>
          </a:r>
          <a:r>
            <a:rPr lang="sr-Cyrl-RS" b="0" i="0" u="none" dirty="0"/>
            <a:t> </a:t>
          </a:r>
          <a:endParaRPr lang="sr-Latn-RS" dirty="0"/>
        </a:p>
      </dgm:t>
    </dgm:pt>
    <dgm:pt modelId="{270D6BED-204A-9947-892A-E44F9455CFE9}" type="parTrans" cxnId="{8C5B15ED-CC3B-714B-BCF8-1C1A883D6036}">
      <dgm:prSet/>
      <dgm:spPr/>
      <dgm:t>
        <a:bodyPr/>
        <a:lstStyle/>
        <a:p>
          <a:endParaRPr lang="en-US"/>
        </a:p>
      </dgm:t>
    </dgm:pt>
    <dgm:pt modelId="{57C35F5B-05E6-DB4D-9052-14D6A72E9A41}" type="sibTrans" cxnId="{8C5B15ED-CC3B-714B-BCF8-1C1A883D6036}">
      <dgm:prSet/>
      <dgm:spPr/>
      <dgm:t>
        <a:bodyPr/>
        <a:lstStyle/>
        <a:p>
          <a:endParaRPr lang="en-US"/>
        </a:p>
      </dgm:t>
    </dgm:pt>
    <dgm:pt modelId="{99471B0C-1BFB-B840-AA17-B236159120B4}">
      <dgm:prSet phldrT="[Text]"/>
      <dgm:spPr/>
      <dgm:t>
        <a:bodyPr/>
        <a:lstStyle/>
        <a:p>
          <a:r>
            <a:rPr lang="sr-Cyrl-RS" baseline="0" dirty="0"/>
            <a:t>Туристичка организација </a:t>
          </a:r>
          <a:r>
            <a:rPr lang="en-RS" b="0" i="0" u="none" dirty="0"/>
            <a:t>22.158.499</a:t>
          </a:r>
          <a:endParaRPr lang="sr-Latn-RS" dirty="0"/>
        </a:p>
      </dgm:t>
    </dgm:pt>
    <dgm:pt modelId="{2762C99F-0DC9-C044-AD07-80CA4B09B83E}" type="parTrans" cxnId="{D98C3B60-3FED-5B43-80FD-55EADA061D60}">
      <dgm:prSet/>
      <dgm:spPr/>
      <dgm:t>
        <a:bodyPr/>
        <a:lstStyle/>
        <a:p>
          <a:endParaRPr lang="en-US"/>
        </a:p>
      </dgm:t>
    </dgm:pt>
    <dgm:pt modelId="{E5FF9DFA-19BF-B54D-9667-EB0693949318}" type="sibTrans" cxnId="{D98C3B60-3FED-5B43-80FD-55EADA061D60}">
      <dgm:prSet/>
      <dgm:spPr/>
      <dgm:t>
        <a:bodyPr/>
        <a:lstStyle/>
        <a:p>
          <a:endParaRPr lang="en-US"/>
        </a:p>
      </dgm:t>
    </dgm:pt>
    <dgm:pt modelId="{99B7FDAF-17AE-204A-81B9-C279DEB616CD}">
      <dgm:prSet phldrT="[Text]"/>
      <dgm:spPr/>
      <dgm:t>
        <a:bodyPr/>
        <a:lstStyle/>
        <a:p>
          <a:r>
            <a:rPr lang="sr-RS" dirty="0"/>
            <a:t>Спортски центар </a:t>
          </a:r>
          <a:endParaRPr lang="sr-Cyrl-RS" dirty="0"/>
        </a:p>
        <a:p>
          <a:r>
            <a:rPr lang="en-RS" b="0" i="0" u="none" dirty="0"/>
            <a:t>94.812.274</a:t>
          </a:r>
          <a:endParaRPr lang="sr-Latn-RS" dirty="0"/>
        </a:p>
      </dgm:t>
    </dgm:pt>
    <dgm:pt modelId="{97CCE36F-E7FC-F54A-AEDA-561612478D52}" type="parTrans" cxnId="{6107BC93-6F14-2342-80A4-C76BCB90AB03}">
      <dgm:prSet/>
      <dgm:spPr/>
      <dgm:t>
        <a:bodyPr/>
        <a:lstStyle/>
        <a:p>
          <a:endParaRPr lang="en-US"/>
        </a:p>
      </dgm:t>
    </dgm:pt>
    <dgm:pt modelId="{3EF99B3E-0CB3-0043-81AF-5C1AC6D72764}" type="sibTrans" cxnId="{6107BC93-6F14-2342-80A4-C76BCB90AB03}">
      <dgm:prSet/>
      <dgm:spPr/>
      <dgm:t>
        <a:bodyPr/>
        <a:lstStyle/>
        <a:p>
          <a:endParaRPr lang="en-US"/>
        </a:p>
      </dgm:t>
    </dgm:pt>
    <dgm:pt modelId="{9533B67E-0E0E-C343-BA89-9A6A6C41AA8B}" type="pres">
      <dgm:prSet presAssocID="{82C5DE72-8CF2-40AB-8B49-8819A50992BB}" presName="diagram" presStyleCnt="0">
        <dgm:presLayoutVars>
          <dgm:dir/>
          <dgm:resizeHandles val="exact"/>
        </dgm:presLayoutVars>
      </dgm:prSet>
      <dgm:spPr/>
      <dgm:t>
        <a:bodyPr/>
        <a:lstStyle/>
        <a:p>
          <a:endParaRPr lang="en-US"/>
        </a:p>
      </dgm:t>
    </dgm:pt>
    <dgm:pt modelId="{995F421B-8FD2-434D-A926-766333A944CE}" type="pres">
      <dgm:prSet presAssocID="{545D899E-2DE4-459A-BF7D-C99EDBE05EFD}" presName="node" presStyleLbl="node1" presStyleIdx="0" presStyleCnt="20">
        <dgm:presLayoutVars>
          <dgm:bulletEnabled val="1"/>
        </dgm:presLayoutVars>
      </dgm:prSet>
      <dgm:spPr/>
      <dgm:t>
        <a:bodyPr/>
        <a:lstStyle/>
        <a:p>
          <a:endParaRPr lang="en-US"/>
        </a:p>
      </dgm:t>
    </dgm:pt>
    <dgm:pt modelId="{748B2CD7-83B3-3546-80F1-0A59279B5FF4}" type="pres">
      <dgm:prSet presAssocID="{5C3EB513-05CD-4A95-9BE1-B27258B08473}" presName="sibTrans" presStyleCnt="0"/>
      <dgm:spPr/>
    </dgm:pt>
    <dgm:pt modelId="{95F06876-115C-D640-A80A-B7193BA8332F}" type="pres">
      <dgm:prSet presAssocID="{71B63F15-AE19-43F2-893A-6E58085B5D83}" presName="node" presStyleLbl="node1" presStyleIdx="1" presStyleCnt="20">
        <dgm:presLayoutVars>
          <dgm:bulletEnabled val="1"/>
        </dgm:presLayoutVars>
      </dgm:prSet>
      <dgm:spPr/>
      <dgm:t>
        <a:bodyPr/>
        <a:lstStyle/>
        <a:p>
          <a:endParaRPr lang="en-US"/>
        </a:p>
      </dgm:t>
    </dgm:pt>
    <dgm:pt modelId="{8B0288A2-8D28-8445-AF8A-3E100395B47C}" type="pres">
      <dgm:prSet presAssocID="{EA63E1AE-A791-46D9-8D0D-27AC6CDD92F8}" presName="sibTrans" presStyleCnt="0"/>
      <dgm:spPr/>
    </dgm:pt>
    <dgm:pt modelId="{6A859D26-EA4E-4A4D-B67D-24E9E2BCFC55}" type="pres">
      <dgm:prSet presAssocID="{5FEA3695-4CF2-48C9-AD8A-298CB9951B18}" presName="node" presStyleLbl="node1" presStyleIdx="2" presStyleCnt="20">
        <dgm:presLayoutVars>
          <dgm:bulletEnabled val="1"/>
        </dgm:presLayoutVars>
      </dgm:prSet>
      <dgm:spPr/>
      <dgm:t>
        <a:bodyPr/>
        <a:lstStyle/>
        <a:p>
          <a:endParaRPr lang="en-US"/>
        </a:p>
      </dgm:t>
    </dgm:pt>
    <dgm:pt modelId="{CFC3B6D5-FB11-7948-8CB2-03978D96F3B2}" type="pres">
      <dgm:prSet presAssocID="{AC70088E-DBB4-44BC-98DA-B383B196B3DD}" presName="sibTrans" presStyleCnt="0"/>
      <dgm:spPr/>
    </dgm:pt>
    <dgm:pt modelId="{1CCCC793-2337-4249-A498-C7C3C703F248}" type="pres">
      <dgm:prSet presAssocID="{A13F68E7-B48C-4E54-A881-0AEE1E71F24F}" presName="node" presStyleLbl="node1" presStyleIdx="3" presStyleCnt="20">
        <dgm:presLayoutVars>
          <dgm:bulletEnabled val="1"/>
        </dgm:presLayoutVars>
      </dgm:prSet>
      <dgm:spPr/>
      <dgm:t>
        <a:bodyPr/>
        <a:lstStyle/>
        <a:p>
          <a:endParaRPr lang="en-US"/>
        </a:p>
      </dgm:t>
    </dgm:pt>
    <dgm:pt modelId="{C4325590-ADE8-9342-AC22-0B67941B8B93}" type="pres">
      <dgm:prSet presAssocID="{6165C657-E9FE-4126-AEB5-0E0758BA4C3B}" presName="sibTrans" presStyleCnt="0"/>
      <dgm:spPr/>
    </dgm:pt>
    <dgm:pt modelId="{09FB27CB-472D-9048-9B89-8158F6062112}" type="pres">
      <dgm:prSet presAssocID="{E5EB6CDD-6B9D-4576-A724-DF88CA2A47CF}" presName="node" presStyleLbl="node1" presStyleIdx="4" presStyleCnt="20">
        <dgm:presLayoutVars>
          <dgm:bulletEnabled val="1"/>
        </dgm:presLayoutVars>
      </dgm:prSet>
      <dgm:spPr/>
      <dgm:t>
        <a:bodyPr/>
        <a:lstStyle/>
        <a:p>
          <a:endParaRPr lang="en-US"/>
        </a:p>
      </dgm:t>
    </dgm:pt>
    <dgm:pt modelId="{F8277B36-F3DA-BA4D-AE30-376B459518AB}" type="pres">
      <dgm:prSet presAssocID="{AF9033F7-6585-40B5-9EFB-EB7E9529F03A}" presName="sibTrans" presStyleCnt="0"/>
      <dgm:spPr/>
    </dgm:pt>
    <dgm:pt modelId="{9A08AAB5-1DE3-F041-B2F5-E4818328E769}" type="pres">
      <dgm:prSet presAssocID="{81EEA0B7-5308-4A8C-AC07-9C11DF8A8FB0}" presName="node" presStyleLbl="node1" presStyleIdx="5" presStyleCnt="20">
        <dgm:presLayoutVars>
          <dgm:bulletEnabled val="1"/>
        </dgm:presLayoutVars>
      </dgm:prSet>
      <dgm:spPr/>
      <dgm:t>
        <a:bodyPr/>
        <a:lstStyle/>
        <a:p>
          <a:endParaRPr lang="en-US"/>
        </a:p>
      </dgm:t>
    </dgm:pt>
    <dgm:pt modelId="{34CB758F-E1C8-B649-B278-351DF06F4C2F}" type="pres">
      <dgm:prSet presAssocID="{0C64F29A-FBF7-4E38-9DB8-B87E5D4A36B4}" presName="sibTrans" presStyleCnt="0"/>
      <dgm:spPr/>
    </dgm:pt>
    <dgm:pt modelId="{DE8485F2-F532-3F45-A5FA-AF3BBFB12A78}" type="pres">
      <dgm:prSet presAssocID="{28CDBB61-D44E-4884-B3AA-32BAC75D4D8D}" presName="node" presStyleLbl="node1" presStyleIdx="6" presStyleCnt="20">
        <dgm:presLayoutVars>
          <dgm:bulletEnabled val="1"/>
        </dgm:presLayoutVars>
      </dgm:prSet>
      <dgm:spPr/>
      <dgm:t>
        <a:bodyPr/>
        <a:lstStyle/>
        <a:p>
          <a:endParaRPr lang="en-US"/>
        </a:p>
      </dgm:t>
    </dgm:pt>
    <dgm:pt modelId="{B76FDE30-14BF-F540-B064-FD4F765A7384}" type="pres">
      <dgm:prSet presAssocID="{DE158C45-D1C0-41CE-B518-DF4B0D6D8473}" presName="sibTrans" presStyleCnt="0"/>
      <dgm:spPr/>
    </dgm:pt>
    <dgm:pt modelId="{9543A7C6-D3D3-3B44-978B-6582F39E8BE9}" type="pres">
      <dgm:prSet presAssocID="{2C284622-284F-4C02-9346-79F82CDAD8A3}" presName="node" presStyleLbl="node1" presStyleIdx="7" presStyleCnt="20">
        <dgm:presLayoutVars>
          <dgm:bulletEnabled val="1"/>
        </dgm:presLayoutVars>
      </dgm:prSet>
      <dgm:spPr/>
      <dgm:t>
        <a:bodyPr/>
        <a:lstStyle/>
        <a:p>
          <a:endParaRPr lang="en-US"/>
        </a:p>
      </dgm:t>
    </dgm:pt>
    <dgm:pt modelId="{CF6E7D83-A27B-D842-AA78-82710E7B2559}" type="pres">
      <dgm:prSet presAssocID="{6E2C6F92-D5A3-42CC-9059-C2223F9BA4C3}" presName="sibTrans" presStyleCnt="0"/>
      <dgm:spPr/>
    </dgm:pt>
    <dgm:pt modelId="{17991C81-B0B4-0147-83EE-F6165F5A2DB8}" type="pres">
      <dgm:prSet presAssocID="{BF68A165-2F8C-43DF-96EA-FAFB1B188E8D}" presName="node" presStyleLbl="node1" presStyleIdx="8" presStyleCnt="20">
        <dgm:presLayoutVars>
          <dgm:bulletEnabled val="1"/>
        </dgm:presLayoutVars>
      </dgm:prSet>
      <dgm:spPr/>
      <dgm:t>
        <a:bodyPr/>
        <a:lstStyle/>
        <a:p>
          <a:endParaRPr lang="en-US"/>
        </a:p>
      </dgm:t>
    </dgm:pt>
    <dgm:pt modelId="{FA34C3A1-6706-8B4A-8505-5CE5A246ACE8}" type="pres">
      <dgm:prSet presAssocID="{33429559-8611-4ED6-A2FD-D183BD22DF2F}" presName="sibTrans" presStyleCnt="0"/>
      <dgm:spPr/>
    </dgm:pt>
    <dgm:pt modelId="{5EFD837D-744D-6D4F-97FA-DB08A1918449}" type="pres">
      <dgm:prSet presAssocID="{863A0276-666E-43AE-AB5A-B670F054A8F6}" presName="node" presStyleLbl="node1" presStyleIdx="9" presStyleCnt="20">
        <dgm:presLayoutVars>
          <dgm:bulletEnabled val="1"/>
        </dgm:presLayoutVars>
      </dgm:prSet>
      <dgm:spPr/>
      <dgm:t>
        <a:bodyPr/>
        <a:lstStyle/>
        <a:p>
          <a:endParaRPr lang="en-US"/>
        </a:p>
      </dgm:t>
    </dgm:pt>
    <dgm:pt modelId="{EDC1456C-9F33-2647-8F6C-90AFF40F70B6}" type="pres">
      <dgm:prSet presAssocID="{2CCEDFD7-76B6-49CB-9BD5-F99A97962038}" presName="sibTrans" presStyleCnt="0"/>
      <dgm:spPr/>
    </dgm:pt>
    <dgm:pt modelId="{540394E8-1B06-F141-BD32-1CEBE090D45D}" type="pres">
      <dgm:prSet presAssocID="{001A1DAD-B203-F140-970D-EEF52FF29DAB}" presName="node" presStyleLbl="node1" presStyleIdx="10" presStyleCnt="20">
        <dgm:presLayoutVars>
          <dgm:bulletEnabled val="1"/>
        </dgm:presLayoutVars>
      </dgm:prSet>
      <dgm:spPr/>
      <dgm:t>
        <a:bodyPr/>
        <a:lstStyle/>
        <a:p>
          <a:endParaRPr lang="en-US"/>
        </a:p>
      </dgm:t>
    </dgm:pt>
    <dgm:pt modelId="{0C268046-9DA9-6642-AB1D-DEB6C4267D02}" type="pres">
      <dgm:prSet presAssocID="{1E4CEBEE-181D-0F47-8F6E-D9372972AA31}" presName="sibTrans" presStyleCnt="0"/>
      <dgm:spPr/>
    </dgm:pt>
    <dgm:pt modelId="{7E4BBB5F-2464-5545-87C8-F5267CD79B8F}" type="pres">
      <dgm:prSet presAssocID="{04C7A97F-561D-6842-B95F-45F4DC88BF77}" presName="node" presStyleLbl="node1" presStyleIdx="11" presStyleCnt="20">
        <dgm:presLayoutVars>
          <dgm:bulletEnabled val="1"/>
        </dgm:presLayoutVars>
      </dgm:prSet>
      <dgm:spPr/>
      <dgm:t>
        <a:bodyPr/>
        <a:lstStyle/>
        <a:p>
          <a:endParaRPr lang="en-US"/>
        </a:p>
      </dgm:t>
    </dgm:pt>
    <dgm:pt modelId="{2BE62785-8961-994B-B651-0F82742F1C7F}" type="pres">
      <dgm:prSet presAssocID="{57C35F5B-05E6-DB4D-9052-14D6A72E9A41}" presName="sibTrans" presStyleCnt="0"/>
      <dgm:spPr/>
    </dgm:pt>
    <dgm:pt modelId="{4175383C-CFED-4A49-A705-93717764C639}" type="pres">
      <dgm:prSet presAssocID="{99471B0C-1BFB-B840-AA17-B236159120B4}" presName="node" presStyleLbl="node1" presStyleIdx="12" presStyleCnt="20">
        <dgm:presLayoutVars>
          <dgm:bulletEnabled val="1"/>
        </dgm:presLayoutVars>
      </dgm:prSet>
      <dgm:spPr/>
      <dgm:t>
        <a:bodyPr/>
        <a:lstStyle/>
        <a:p>
          <a:endParaRPr lang="en-US"/>
        </a:p>
      </dgm:t>
    </dgm:pt>
    <dgm:pt modelId="{FAC23E15-3C34-254C-9F3D-16E0381234CA}" type="pres">
      <dgm:prSet presAssocID="{E5FF9DFA-19BF-B54D-9667-EB0693949318}" presName="sibTrans" presStyleCnt="0"/>
      <dgm:spPr/>
    </dgm:pt>
    <dgm:pt modelId="{FAC26C0D-579D-0B42-809A-3C274BFDC7BE}" type="pres">
      <dgm:prSet presAssocID="{99B7FDAF-17AE-204A-81B9-C279DEB616CD}" presName="node" presStyleLbl="node1" presStyleIdx="13" presStyleCnt="20">
        <dgm:presLayoutVars>
          <dgm:bulletEnabled val="1"/>
        </dgm:presLayoutVars>
      </dgm:prSet>
      <dgm:spPr/>
      <dgm:t>
        <a:bodyPr/>
        <a:lstStyle/>
        <a:p>
          <a:endParaRPr lang="en-US"/>
        </a:p>
      </dgm:t>
    </dgm:pt>
    <dgm:pt modelId="{6171F684-071C-0447-827E-2E623F3F48F6}" type="pres">
      <dgm:prSet presAssocID="{3EF99B3E-0CB3-0043-81AF-5C1AC6D72764}" presName="sibTrans" presStyleCnt="0"/>
      <dgm:spPr/>
    </dgm:pt>
    <dgm:pt modelId="{444B8F1C-F0A1-E04B-B705-7C1FF55A7477}" type="pres">
      <dgm:prSet presAssocID="{4A5A53D2-187E-44D7-A580-D8862EFC643B}" presName="node" presStyleLbl="node1" presStyleIdx="14" presStyleCnt="20">
        <dgm:presLayoutVars>
          <dgm:bulletEnabled val="1"/>
        </dgm:presLayoutVars>
      </dgm:prSet>
      <dgm:spPr/>
      <dgm:t>
        <a:bodyPr/>
        <a:lstStyle/>
        <a:p>
          <a:endParaRPr lang="en-US"/>
        </a:p>
      </dgm:t>
    </dgm:pt>
    <dgm:pt modelId="{6DE8A819-1FB1-9E4F-8399-E915505401B2}" type="pres">
      <dgm:prSet presAssocID="{B39AC807-7888-43EC-86E2-350C4142E441}" presName="sibTrans" presStyleCnt="0"/>
      <dgm:spPr/>
    </dgm:pt>
    <dgm:pt modelId="{B546F51A-8C32-7943-A3E1-DE12C2144BF3}" type="pres">
      <dgm:prSet presAssocID="{CF1BDD36-F96E-442F-8E94-60605E34B451}" presName="node" presStyleLbl="node1" presStyleIdx="15" presStyleCnt="20" custLinFactX="-100000" custLinFactY="16783" custLinFactNeighborX="-118206" custLinFactNeighborY="100000">
        <dgm:presLayoutVars>
          <dgm:bulletEnabled val="1"/>
        </dgm:presLayoutVars>
      </dgm:prSet>
      <dgm:spPr/>
      <dgm:t>
        <a:bodyPr/>
        <a:lstStyle/>
        <a:p>
          <a:endParaRPr lang="en-US"/>
        </a:p>
      </dgm:t>
    </dgm:pt>
    <dgm:pt modelId="{E9CCC528-0005-B640-B8A2-96BECD8F4DF2}" type="pres">
      <dgm:prSet presAssocID="{237C6A48-8BA6-4D9E-ABCA-F3B04DE754CF}" presName="sibTrans" presStyleCnt="0"/>
      <dgm:spPr/>
    </dgm:pt>
    <dgm:pt modelId="{4F3D7500-F842-2048-BA8F-645E7076FF19}" type="pres">
      <dgm:prSet presAssocID="{FC8CA112-777F-4E6B-B496-91C28EA6A61F}" presName="node" presStyleLbl="node1" presStyleIdx="16" presStyleCnt="20">
        <dgm:presLayoutVars>
          <dgm:bulletEnabled val="1"/>
        </dgm:presLayoutVars>
      </dgm:prSet>
      <dgm:spPr/>
      <dgm:t>
        <a:bodyPr/>
        <a:lstStyle/>
        <a:p>
          <a:endParaRPr lang="en-US"/>
        </a:p>
      </dgm:t>
    </dgm:pt>
    <dgm:pt modelId="{64BF442F-3210-524D-93A1-E856B986B04A}" type="pres">
      <dgm:prSet presAssocID="{8D413136-2033-44B1-AC22-C0B8CA08506B}" presName="sibTrans" presStyleCnt="0"/>
      <dgm:spPr/>
    </dgm:pt>
    <dgm:pt modelId="{EA53DF6D-1EE2-584A-BEFB-5DB59EBF4366}" type="pres">
      <dgm:prSet presAssocID="{F632D0CA-476C-41D6-A9A7-A2E1B18D437E}" presName="node" presStyleLbl="node1" presStyleIdx="17" presStyleCnt="20" custLinFactX="100000" custLinFactY="-16624" custLinFactNeighborX="117572" custLinFactNeighborY="-100000">
        <dgm:presLayoutVars>
          <dgm:bulletEnabled val="1"/>
        </dgm:presLayoutVars>
      </dgm:prSet>
      <dgm:spPr/>
      <dgm:t>
        <a:bodyPr/>
        <a:lstStyle/>
        <a:p>
          <a:endParaRPr lang="en-US"/>
        </a:p>
      </dgm:t>
    </dgm:pt>
    <dgm:pt modelId="{CA07AB1F-780C-5040-9C65-39C3C2031726}" type="pres">
      <dgm:prSet presAssocID="{B97B84D1-8351-43CB-80A9-422DD414F087}" presName="sibTrans" presStyleCnt="0"/>
      <dgm:spPr/>
    </dgm:pt>
    <dgm:pt modelId="{53853C50-5268-354A-8D4E-AB9200A89538}" type="pres">
      <dgm:prSet presAssocID="{AA63660C-481E-4D20-98ED-5FFE42C4F00B}" presName="node" presStyleLbl="node1" presStyleIdx="18" presStyleCnt="20">
        <dgm:presLayoutVars>
          <dgm:bulletEnabled val="1"/>
        </dgm:presLayoutVars>
      </dgm:prSet>
      <dgm:spPr/>
      <dgm:t>
        <a:bodyPr/>
        <a:lstStyle/>
        <a:p>
          <a:endParaRPr lang="en-US"/>
        </a:p>
      </dgm:t>
    </dgm:pt>
    <dgm:pt modelId="{056FBA8E-8B5F-0043-AFC1-0574DB55FA75}" type="pres">
      <dgm:prSet presAssocID="{E60DC59E-C6D6-4945-9539-67C35043DB15}" presName="sibTrans" presStyleCnt="0"/>
      <dgm:spPr/>
    </dgm:pt>
    <dgm:pt modelId="{D9DADE6B-C80C-444E-A37A-18E96CD805E4}" type="pres">
      <dgm:prSet presAssocID="{7BE28460-3EF8-4427-A008-FEBA283FDDDF}" presName="node" presStyleLbl="node1" presStyleIdx="19" presStyleCnt="20">
        <dgm:presLayoutVars>
          <dgm:bulletEnabled val="1"/>
        </dgm:presLayoutVars>
      </dgm:prSet>
      <dgm:spPr/>
      <dgm:t>
        <a:bodyPr/>
        <a:lstStyle/>
        <a:p>
          <a:endParaRPr lang="en-US"/>
        </a:p>
      </dgm:t>
    </dgm:pt>
  </dgm:ptLst>
  <dgm:cxnLst>
    <dgm:cxn modelId="{72620C98-6809-4FCE-A444-075C36F6215D}" srcId="{82C5DE72-8CF2-40AB-8B49-8819A50992BB}" destId="{F632D0CA-476C-41D6-A9A7-A2E1B18D437E}" srcOrd="17" destOrd="0" parTransId="{20418230-7026-4B44-AB7D-B78C25AC0E8B}" sibTransId="{B97B84D1-8351-43CB-80A9-422DD414F087}"/>
    <dgm:cxn modelId="{862629CD-6114-4145-9C89-B96C2CAC7436}" srcId="{82C5DE72-8CF2-40AB-8B49-8819A50992BB}" destId="{71B63F15-AE19-43F2-893A-6E58085B5D83}" srcOrd="1" destOrd="0" parTransId="{4131A312-5CE8-4F59-A1E8-4A83D7979C22}" sibTransId="{EA63E1AE-A791-46D9-8D0D-27AC6CDD92F8}"/>
    <dgm:cxn modelId="{D98C3B60-3FED-5B43-80FD-55EADA061D60}" srcId="{82C5DE72-8CF2-40AB-8B49-8819A50992BB}" destId="{99471B0C-1BFB-B840-AA17-B236159120B4}" srcOrd="12" destOrd="0" parTransId="{2762C99F-0DC9-C044-AD07-80CA4B09B83E}" sibTransId="{E5FF9DFA-19BF-B54D-9667-EB0693949318}"/>
    <dgm:cxn modelId="{9DDEBA96-69C9-F446-94AC-EFE9015F34BE}" type="presOf" srcId="{82C5DE72-8CF2-40AB-8B49-8819A50992BB}" destId="{9533B67E-0E0E-C343-BA89-9A6A6C41AA8B}" srcOrd="0" destOrd="0" presId="urn:microsoft.com/office/officeart/2005/8/layout/default"/>
    <dgm:cxn modelId="{915301CA-79CC-4266-8289-203F449516C4}" srcId="{82C5DE72-8CF2-40AB-8B49-8819A50992BB}" destId="{FC8CA112-777F-4E6B-B496-91C28EA6A61F}" srcOrd="16" destOrd="0" parTransId="{3782689E-73E3-430E-A5D1-82E89BB4D51D}" sibTransId="{8D413136-2033-44B1-AC22-C0B8CA08506B}"/>
    <dgm:cxn modelId="{CB79536F-39FF-4D33-BEC6-B012BA729DA7}" srcId="{82C5DE72-8CF2-40AB-8B49-8819A50992BB}" destId="{E5EB6CDD-6B9D-4576-A724-DF88CA2A47CF}" srcOrd="4" destOrd="0" parTransId="{9DBACF1E-70D9-4902-B564-A2771737BA1B}" sibTransId="{AF9033F7-6585-40B5-9EFB-EB7E9529F03A}"/>
    <dgm:cxn modelId="{76AF052A-CC14-8A46-AECE-B069099517A0}" type="presOf" srcId="{545D899E-2DE4-459A-BF7D-C99EDBE05EFD}" destId="{995F421B-8FD2-434D-A926-766333A944CE}" srcOrd="0" destOrd="0" presId="urn:microsoft.com/office/officeart/2005/8/layout/default"/>
    <dgm:cxn modelId="{427688A1-AE4A-9E45-9D7C-9315AAA5D89E}" type="presOf" srcId="{99471B0C-1BFB-B840-AA17-B236159120B4}" destId="{4175383C-CFED-4A49-A705-93717764C639}" srcOrd="0" destOrd="0" presId="urn:microsoft.com/office/officeart/2005/8/layout/default"/>
    <dgm:cxn modelId="{2E5A36E0-2DDA-9D4E-9D53-7FB390ED6CB7}" type="presOf" srcId="{A13F68E7-B48C-4E54-A881-0AEE1E71F24F}" destId="{1CCCC793-2337-4249-A498-C7C3C703F248}" srcOrd="0" destOrd="0" presId="urn:microsoft.com/office/officeart/2005/8/layout/default"/>
    <dgm:cxn modelId="{9ADFCFC8-4347-0248-978F-864B6AB040DB}" type="presOf" srcId="{5FEA3695-4CF2-48C9-AD8A-298CB9951B18}" destId="{6A859D26-EA4E-4A4D-B67D-24E9E2BCFC55}" srcOrd="0" destOrd="0" presId="urn:microsoft.com/office/officeart/2005/8/layout/default"/>
    <dgm:cxn modelId="{B407950F-5453-48D9-9A52-1F2A148A88B3}" srcId="{82C5DE72-8CF2-40AB-8B49-8819A50992BB}" destId="{5FEA3695-4CF2-48C9-AD8A-298CB9951B18}" srcOrd="2" destOrd="0" parTransId="{2091B540-8325-4A62-A1A9-8889C33768C7}" sibTransId="{AC70088E-DBB4-44BC-98DA-B383B196B3DD}"/>
    <dgm:cxn modelId="{E008E4DA-3A25-49BA-8E50-D38316AE7625}" srcId="{82C5DE72-8CF2-40AB-8B49-8819A50992BB}" destId="{4A5A53D2-187E-44D7-A580-D8862EFC643B}" srcOrd="14" destOrd="0" parTransId="{E157B97E-7BC3-47DA-8BE0-C9A60FC78A17}" sibTransId="{B39AC807-7888-43EC-86E2-350C4142E441}"/>
    <dgm:cxn modelId="{0D7587A5-DC32-B84E-BD1D-7CA4F3F2BF44}" type="presOf" srcId="{2C284622-284F-4C02-9346-79F82CDAD8A3}" destId="{9543A7C6-D3D3-3B44-978B-6582F39E8BE9}" srcOrd="0" destOrd="0" presId="urn:microsoft.com/office/officeart/2005/8/layout/default"/>
    <dgm:cxn modelId="{A32EA7C7-8EB1-4CFB-81AB-9EAE5ED2A586}" srcId="{82C5DE72-8CF2-40AB-8B49-8819A50992BB}" destId="{863A0276-666E-43AE-AB5A-B670F054A8F6}" srcOrd="9" destOrd="0" parTransId="{FE41A741-87B8-4CB5-BAF5-F06A372CEBF8}" sibTransId="{2CCEDFD7-76B6-49CB-9BD5-F99A97962038}"/>
    <dgm:cxn modelId="{4F42F7E5-178F-488C-8693-35EB0C489120}" srcId="{82C5DE72-8CF2-40AB-8B49-8819A50992BB}" destId="{28CDBB61-D44E-4884-B3AA-32BAC75D4D8D}" srcOrd="6" destOrd="0" parTransId="{8B0D31B5-AFBB-498C-A65F-20270FC5F867}" sibTransId="{DE158C45-D1C0-41CE-B518-DF4B0D6D8473}"/>
    <dgm:cxn modelId="{A01BA2FD-12E7-2046-800E-A83B8B2E1FFE}" type="presOf" srcId="{4A5A53D2-187E-44D7-A580-D8862EFC643B}" destId="{444B8F1C-F0A1-E04B-B705-7C1FF55A7477}" srcOrd="0" destOrd="0" presId="urn:microsoft.com/office/officeart/2005/8/layout/default"/>
    <dgm:cxn modelId="{399F3850-ED98-0A4E-BB74-5208D775167C}" type="presOf" srcId="{7BE28460-3EF8-4427-A008-FEBA283FDDDF}" destId="{D9DADE6B-C80C-444E-A37A-18E96CD805E4}" srcOrd="0" destOrd="0" presId="urn:microsoft.com/office/officeart/2005/8/layout/default"/>
    <dgm:cxn modelId="{8525A748-9769-4C3E-89A8-ABC6FB58AD08}" srcId="{82C5DE72-8CF2-40AB-8B49-8819A50992BB}" destId="{AA63660C-481E-4D20-98ED-5FFE42C4F00B}" srcOrd="18" destOrd="0" parTransId="{887FE4B2-8A30-4DA9-B74A-59070D415D80}" sibTransId="{E60DC59E-C6D6-4945-9539-67C35043DB15}"/>
    <dgm:cxn modelId="{7B4875B4-74A8-3B40-B295-AD87F818A056}" type="presOf" srcId="{001A1DAD-B203-F140-970D-EEF52FF29DAB}" destId="{540394E8-1B06-F141-BD32-1CEBE090D45D}" srcOrd="0" destOrd="0" presId="urn:microsoft.com/office/officeart/2005/8/layout/default"/>
    <dgm:cxn modelId="{B98F7D5F-6A1C-4443-AD5C-28F656ECC348}" srcId="{82C5DE72-8CF2-40AB-8B49-8819A50992BB}" destId="{001A1DAD-B203-F140-970D-EEF52FF29DAB}" srcOrd="10" destOrd="0" parTransId="{922A8CFC-726C-1946-9CC5-F5D08A8CAF83}" sibTransId="{1E4CEBEE-181D-0F47-8F6E-D9372972AA31}"/>
    <dgm:cxn modelId="{137D5147-93E2-4685-BB9C-054AADE99E8C}" srcId="{82C5DE72-8CF2-40AB-8B49-8819A50992BB}" destId="{545D899E-2DE4-459A-BF7D-C99EDBE05EFD}" srcOrd="0" destOrd="0" parTransId="{64C76799-0A05-44C3-83D6-7BAAE8239C54}" sibTransId="{5C3EB513-05CD-4A95-9BE1-B27258B08473}"/>
    <dgm:cxn modelId="{19B6AB17-BB49-FF4C-A911-EDB632D93DA8}" type="presOf" srcId="{F632D0CA-476C-41D6-A9A7-A2E1B18D437E}" destId="{EA53DF6D-1EE2-584A-BEFB-5DB59EBF4366}" srcOrd="0" destOrd="0" presId="urn:microsoft.com/office/officeart/2005/8/layout/default"/>
    <dgm:cxn modelId="{D1CFAB37-1109-0D4D-899E-AA5B052D63C3}" type="presOf" srcId="{99B7FDAF-17AE-204A-81B9-C279DEB616CD}" destId="{FAC26C0D-579D-0B42-809A-3C274BFDC7BE}" srcOrd="0" destOrd="0" presId="urn:microsoft.com/office/officeart/2005/8/layout/default"/>
    <dgm:cxn modelId="{24A9DBC7-2A06-894E-BD91-35C51C6DD98E}" type="presOf" srcId="{E5EB6CDD-6B9D-4576-A724-DF88CA2A47CF}" destId="{09FB27CB-472D-9048-9B89-8158F6062112}" srcOrd="0" destOrd="0" presId="urn:microsoft.com/office/officeart/2005/8/layout/default"/>
    <dgm:cxn modelId="{3219F06D-448A-814E-875D-BCDC3457CC8C}" type="presOf" srcId="{BF68A165-2F8C-43DF-96EA-FAFB1B188E8D}" destId="{17991C81-B0B4-0147-83EE-F6165F5A2DB8}" srcOrd="0" destOrd="0" presId="urn:microsoft.com/office/officeart/2005/8/layout/default"/>
    <dgm:cxn modelId="{09FB52A0-A348-40E4-837F-B56A293DEF8B}" srcId="{82C5DE72-8CF2-40AB-8B49-8819A50992BB}" destId="{2C284622-284F-4C02-9346-79F82CDAD8A3}" srcOrd="7" destOrd="0" parTransId="{4E65F905-12BC-4A82-BAB3-BEEB1D493BCC}" sibTransId="{6E2C6F92-D5A3-42CC-9059-C2223F9BA4C3}"/>
    <dgm:cxn modelId="{38916227-42BA-F544-BB81-4F285C6951DE}" type="presOf" srcId="{863A0276-666E-43AE-AB5A-B670F054A8F6}" destId="{5EFD837D-744D-6D4F-97FA-DB08A1918449}" srcOrd="0" destOrd="0" presId="urn:microsoft.com/office/officeart/2005/8/layout/default"/>
    <dgm:cxn modelId="{6A75172A-46F4-0E42-95E2-8491E390CEA3}" type="presOf" srcId="{AA63660C-481E-4D20-98ED-5FFE42C4F00B}" destId="{53853C50-5268-354A-8D4E-AB9200A89538}" srcOrd="0" destOrd="0" presId="urn:microsoft.com/office/officeart/2005/8/layout/default"/>
    <dgm:cxn modelId="{8C5B15ED-CC3B-714B-BCF8-1C1A883D6036}" srcId="{82C5DE72-8CF2-40AB-8B49-8819A50992BB}" destId="{04C7A97F-561D-6842-B95F-45F4DC88BF77}" srcOrd="11" destOrd="0" parTransId="{270D6BED-204A-9947-892A-E44F9455CFE9}" sibTransId="{57C35F5B-05E6-DB4D-9052-14D6A72E9A41}"/>
    <dgm:cxn modelId="{EB3D9882-18B5-1948-BE4D-5BB301004F70}" type="presOf" srcId="{FC8CA112-777F-4E6B-B496-91C28EA6A61F}" destId="{4F3D7500-F842-2048-BA8F-645E7076FF19}" srcOrd="0" destOrd="0" presId="urn:microsoft.com/office/officeart/2005/8/layout/default"/>
    <dgm:cxn modelId="{7A600612-7721-BA4B-BC6E-68DCBE5B988E}" type="presOf" srcId="{CF1BDD36-F96E-442F-8E94-60605E34B451}" destId="{B546F51A-8C32-7943-A3E1-DE12C2144BF3}" srcOrd="0" destOrd="0" presId="urn:microsoft.com/office/officeart/2005/8/layout/default"/>
    <dgm:cxn modelId="{9C89DD4A-4F1A-474E-9D42-BCFE4BA8BA8C}" srcId="{82C5DE72-8CF2-40AB-8B49-8819A50992BB}" destId="{81EEA0B7-5308-4A8C-AC07-9C11DF8A8FB0}" srcOrd="5" destOrd="0" parTransId="{79490811-8EF4-4982-A01E-4D38C6AD4608}" sibTransId="{0C64F29A-FBF7-4E38-9DB8-B87E5D4A36B4}"/>
    <dgm:cxn modelId="{C8F804D9-444E-6545-9222-CE5C01E7142F}" type="presOf" srcId="{81EEA0B7-5308-4A8C-AC07-9C11DF8A8FB0}" destId="{9A08AAB5-1DE3-F041-B2F5-E4818328E769}" srcOrd="0" destOrd="0" presId="urn:microsoft.com/office/officeart/2005/8/layout/default"/>
    <dgm:cxn modelId="{ED4D17F0-7506-4E58-A892-CB3F70B45FD9}" srcId="{82C5DE72-8CF2-40AB-8B49-8819A50992BB}" destId="{7BE28460-3EF8-4427-A008-FEBA283FDDDF}" srcOrd="19" destOrd="0" parTransId="{1D08A27B-7DD3-4027-BAEF-29222B499EC9}" sibTransId="{91964FDC-70B0-4F25-BA95-E01F9B7BB859}"/>
    <dgm:cxn modelId="{71637126-7894-8849-AF0B-D5683F2FC838}" type="presOf" srcId="{28CDBB61-D44E-4884-B3AA-32BAC75D4D8D}" destId="{DE8485F2-F532-3F45-A5FA-AF3BBFB12A78}" srcOrd="0" destOrd="0" presId="urn:microsoft.com/office/officeart/2005/8/layout/default"/>
    <dgm:cxn modelId="{4B944F5B-8DF0-4477-B669-CAA6AC051E9B}" srcId="{82C5DE72-8CF2-40AB-8B49-8819A50992BB}" destId="{CF1BDD36-F96E-442F-8E94-60605E34B451}" srcOrd="15" destOrd="0" parTransId="{F09990E6-9436-49D5-B321-E2D118C2606E}" sibTransId="{237C6A48-8BA6-4D9E-ABCA-F3B04DE754CF}"/>
    <dgm:cxn modelId="{F8E37D7E-7DB2-4F2F-A33E-343CB2624A95}" srcId="{82C5DE72-8CF2-40AB-8B49-8819A50992BB}" destId="{BF68A165-2F8C-43DF-96EA-FAFB1B188E8D}" srcOrd="8" destOrd="0" parTransId="{5FFBD624-8083-4C13-86D5-98875C5D8B01}" sibTransId="{33429559-8611-4ED6-A2FD-D183BD22DF2F}"/>
    <dgm:cxn modelId="{B4D577E5-3D80-4C9B-B94D-86059E2A8AF7}" srcId="{82C5DE72-8CF2-40AB-8B49-8819A50992BB}" destId="{A13F68E7-B48C-4E54-A881-0AEE1E71F24F}" srcOrd="3" destOrd="0" parTransId="{3642BB7A-4FEE-4DBA-8D9E-614CF1B325E6}" sibTransId="{6165C657-E9FE-4126-AEB5-0E0758BA4C3B}"/>
    <dgm:cxn modelId="{8FF374B5-1FDD-104D-8649-7DA8AFC4D992}" type="presOf" srcId="{71B63F15-AE19-43F2-893A-6E58085B5D83}" destId="{95F06876-115C-D640-A80A-B7193BA8332F}" srcOrd="0" destOrd="0" presId="urn:microsoft.com/office/officeart/2005/8/layout/default"/>
    <dgm:cxn modelId="{5FAB3F84-993B-3247-8A5C-10738F76C4E7}" type="presOf" srcId="{04C7A97F-561D-6842-B95F-45F4DC88BF77}" destId="{7E4BBB5F-2464-5545-87C8-F5267CD79B8F}" srcOrd="0" destOrd="0" presId="urn:microsoft.com/office/officeart/2005/8/layout/default"/>
    <dgm:cxn modelId="{6107BC93-6F14-2342-80A4-C76BCB90AB03}" srcId="{82C5DE72-8CF2-40AB-8B49-8819A50992BB}" destId="{99B7FDAF-17AE-204A-81B9-C279DEB616CD}" srcOrd="13" destOrd="0" parTransId="{97CCE36F-E7FC-F54A-AEDA-561612478D52}" sibTransId="{3EF99B3E-0CB3-0043-81AF-5C1AC6D72764}"/>
    <dgm:cxn modelId="{4FD75C68-B2F0-EC44-B45E-FB82B53EFD5D}" type="presParOf" srcId="{9533B67E-0E0E-C343-BA89-9A6A6C41AA8B}" destId="{995F421B-8FD2-434D-A926-766333A944CE}" srcOrd="0" destOrd="0" presId="urn:microsoft.com/office/officeart/2005/8/layout/default"/>
    <dgm:cxn modelId="{30E78F46-534D-A64B-A5CD-E34027B90D41}" type="presParOf" srcId="{9533B67E-0E0E-C343-BA89-9A6A6C41AA8B}" destId="{748B2CD7-83B3-3546-80F1-0A59279B5FF4}" srcOrd="1" destOrd="0" presId="urn:microsoft.com/office/officeart/2005/8/layout/default"/>
    <dgm:cxn modelId="{1864B092-8159-7043-A561-A7CB7185B8AB}" type="presParOf" srcId="{9533B67E-0E0E-C343-BA89-9A6A6C41AA8B}" destId="{95F06876-115C-D640-A80A-B7193BA8332F}" srcOrd="2" destOrd="0" presId="urn:microsoft.com/office/officeart/2005/8/layout/default"/>
    <dgm:cxn modelId="{CBD6D888-2644-D14E-A094-C939576EA90A}" type="presParOf" srcId="{9533B67E-0E0E-C343-BA89-9A6A6C41AA8B}" destId="{8B0288A2-8D28-8445-AF8A-3E100395B47C}" srcOrd="3" destOrd="0" presId="urn:microsoft.com/office/officeart/2005/8/layout/default"/>
    <dgm:cxn modelId="{3AAC11E2-2A83-6945-AF07-4391F4B64CFD}" type="presParOf" srcId="{9533B67E-0E0E-C343-BA89-9A6A6C41AA8B}" destId="{6A859D26-EA4E-4A4D-B67D-24E9E2BCFC55}" srcOrd="4" destOrd="0" presId="urn:microsoft.com/office/officeart/2005/8/layout/default"/>
    <dgm:cxn modelId="{17CE7D1E-7877-BE47-A334-F93973A113AF}" type="presParOf" srcId="{9533B67E-0E0E-C343-BA89-9A6A6C41AA8B}" destId="{CFC3B6D5-FB11-7948-8CB2-03978D96F3B2}" srcOrd="5" destOrd="0" presId="urn:microsoft.com/office/officeart/2005/8/layout/default"/>
    <dgm:cxn modelId="{EE0A553E-0ACA-3D41-93F0-A75549A4618A}" type="presParOf" srcId="{9533B67E-0E0E-C343-BA89-9A6A6C41AA8B}" destId="{1CCCC793-2337-4249-A498-C7C3C703F248}" srcOrd="6" destOrd="0" presId="urn:microsoft.com/office/officeart/2005/8/layout/default"/>
    <dgm:cxn modelId="{C7916DDA-631E-BF48-B99E-3BA1D2ECA381}" type="presParOf" srcId="{9533B67E-0E0E-C343-BA89-9A6A6C41AA8B}" destId="{C4325590-ADE8-9342-AC22-0B67941B8B93}" srcOrd="7" destOrd="0" presId="urn:microsoft.com/office/officeart/2005/8/layout/default"/>
    <dgm:cxn modelId="{ECB6B98C-82F3-D744-9F08-5786FD96901A}" type="presParOf" srcId="{9533B67E-0E0E-C343-BA89-9A6A6C41AA8B}" destId="{09FB27CB-472D-9048-9B89-8158F6062112}" srcOrd="8" destOrd="0" presId="urn:microsoft.com/office/officeart/2005/8/layout/default"/>
    <dgm:cxn modelId="{E3412355-43A4-E146-9ACF-BBBDC7859A37}" type="presParOf" srcId="{9533B67E-0E0E-C343-BA89-9A6A6C41AA8B}" destId="{F8277B36-F3DA-BA4D-AE30-376B459518AB}" srcOrd="9" destOrd="0" presId="urn:microsoft.com/office/officeart/2005/8/layout/default"/>
    <dgm:cxn modelId="{0CD43826-E6DF-FB45-9411-AB209BAD4AC2}" type="presParOf" srcId="{9533B67E-0E0E-C343-BA89-9A6A6C41AA8B}" destId="{9A08AAB5-1DE3-F041-B2F5-E4818328E769}" srcOrd="10" destOrd="0" presId="urn:microsoft.com/office/officeart/2005/8/layout/default"/>
    <dgm:cxn modelId="{63E62320-4388-EA40-B3A4-3EAA7E414AFB}" type="presParOf" srcId="{9533B67E-0E0E-C343-BA89-9A6A6C41AA8B}" destId="{34CB758F-E1C8-B649-B278-351DF06F4C2F}" srcOrd="11" destOrd="0" presId="urn:microsoft.com/office/officeart/2005/8/layout/default"/>
    <dgm:cxn modelId="{F2C8A168-2B8B-9A4E-B39C-7840E50F915C}" type="presParOf" srcId="{9533B67E-0E0E-C343-BA89-9A6A6C41AA8B}" destId="{DE8485F2-F532-3F45-A5FA-AF3BBFB12A78}" srcOrd="12" destOrd="0" presId="urn:microsoft.com/office/officeart/2005/8/layout/default"/>
    <dgm:cxn modelId="{8A13CC00-F7A0-DC43-9D60-6957EACA1EAA}" type="presParOf" srcId="{9533B67E-0E0E-C343-BA89-9A6A6C41AA8B}" destId="{B76FDE30-14BF-F540-B064-FD4F765A7384}" srcOrd="13" destOrd="0" presId="urn:microsoft.com/office/officeart/2005/8/layout/default"/>
    <dgm:cxn modelId="{F1A4E074-1506-3547-A46F-998CC10FAFBA}" type="presParOf" srcId="{9533B67E-0E0E-C343-BA89-9A6A6C41AA8B}" destId="{9543A7C6-D3D3-3B44-978B-6582F39E8BE9}" srcOrd="14" destOrd="0" presId="urn:microsoft.com/office/officeart/2005/8/layout/default"/>
    <dgm:cxn modelId="{D105FE30-C33A-7643-81FE-D118BBF39AFB}" type="presParOf" srcId="{9533B67E-0E0E-C343-BA89-9A6A6C41AA8B}" destId="{CF6E7D83-A27B-D842-AA78-82710E7B2559}" srcOrd="15" destOrd="0" presId="urn:microsoft.com/office/officeart/2005/8/layout/default"/>
    <dgm:cxn modelId="{315D8C19-57F7-C846-8F97-39DAEF45D929}" type="presParOf" srcId="{9533B67E-0E0E-C343-BA89-9A6A6C41AA8B}" destId="{17991C81-B0B4-0147-83EE-F6165F5A2DB8}" srcOrd="16" destOrd="0" presId="urn:microsoft.com/office/officeart/2005/8/layout/default"/>
    <dgm:cxn modelId="{9B020561-ED8E-8F4B-B955-AFDDCD14802B}" type="presParOf" srcId="{9533B67E-0E0E-C343-BA89-9A6A6C41AA8B}" destId="{FA34C3A1-6706-8B4A-8505-5CE5A246ACE8}" srcOrd="17" destOrd="0" presId="urn:microsoft.com/office/officeart/2005/8/layout/default"/>
    <dgm:cxn modelId="{82FD698F-D21C-AC40-8F3C-F813C004CD0B}" type="presParOf" srcId="{9533B67E-0E0E-C343-BA89-9A6A6C41AA8B}" destId="{5EFD837D-744D-6D4F-97FA-DB08A1918449}" srcOrd="18" destOrd="0" presId="urn:microsoft.com/office/officeart/2005/8/layout/default"/>
    <dgm:cxn modelId="{A88066D4-1EAC-F641-AF01-AA7FFCA0489D}" type="presParOf" srcId="{9533B67E-0E0E-C343-BA89-9A6A6C41AA8B}" destId="{EDC1456C-9F33-2647-8F6C-90AFF40F70B6}" srcOrd="19" destOrd="0" presId="urn:microsoft.com/office/officeart/2005/8/layout/default"/>
    <dgm:cxn modelId="{8ECB4672-AD58-C140-9082-139973B182E0}" type="presParOf" srcId="{9533B67E-0E0E-C343-BA89-9A6A6C41AA8B}" destId="{540394E8-1B06-F141-BD32-1CEBE090D45D}" srcOrd="20" destOrd="0" presId="urn:microsoft.com/office/officeart/2005/8/layout/default"/>
    <dgm:cxn modelId="{E8D82DC0-33A8-204B-A799-15AB110B1F3D}" type="presParOf" srcId="{9533B67E-0E0E-C343-BA89-9A6A6C41AA8B}" destId="{0C268046-9DA9-6642-AB1D-DEB6C4267D02}" srcOrd="21" destOrd="0" presId="urn:microsoft.com/office/officeart/2005/8/layout/default"/>
    <dgm:cxn modelId="{CE2CB829-4397-D541-9F0A-ABAD2F65A05B}" type="presParOf" srcId="{9533B67E-0E0E-C343-BA89-9A6A6C41AA8B}" destId="{7E4BBB5F-2464-5545-87C8-F5267CD79B8F}" srcOrd="22" destOrd="0" presId="urn:microsoft.com/office/officeart/2005/8/layout/default"/>
    <dgm:cxn modelId="{CDCEB660-6584-C449-948E-FDC8C871D4F1}" type="presParOf" srcId="{9533B67E-0E0E-C343-BA89-9A6A6C41AA8B}" destId="{2BE62785-8961-994B-B651-0F82742F1C7F}" srcOrd="23" destOrd="0" presId="urn:microsoft.com/office/officeart/2005/8/layout/default"/>
    <dgm:cxn modelId="{01166106-1C56-5F46-9BE6-D13898001AD5}" type="presParOf" srcId="{9533B67E-0E0E-C343-BA89-9A6A6C41AA8B}" destId="{4175383C-CFED-4A49-A705-93717764C639}" srcOrd="24" destOrd="0" presId="urn:microsoft.com/office/officeart/2005/8/layout/default"/>
    <dgm:cxn modelId="{D3F4EB92-1CAA-D047-AA4F-8B32C0007246}" type="presParOf" srcId="{9533B67E-0E0E-C343-BA89-9A6A6C41AA8B}" destId="{FAC23E15-3C34-254C-9F3D-16E0381234CA}" srcOrd="25" destOrd="0" presId="urn:microsoft.com/office/officeart/2005/8/layout/default"/>
    <dgm:cxn modelId="{E4F16FF1-2CFC-5342-8669-FB77F2C3B5CA}" type="presParOf" srcId="{9533B67E-0E0E-C343-BA89-9A6A6C41AA8B}" destId="{FAC26C0D-579D-0B42-809A-3C274BFDC7BE}" srcOrd="26" destOrd="0" presId="urn:microsoft.com/office/officeart/2005/8/layout/default"/>
    <dgm:cxn modelId="{C5C9B96E-3D24-AD41-A5BB-A69C10117C15}" type="presParOf" srcId="{9533B67E-0E0E-C343-BA89-9A6A6C41AA8B}" destId="{6171F684-071C-0447-827E-2E623F3F48F6}" srcOrd="27" destOrd="0" presId="urn:microsoft.com/office/officeart/2005/8/layout/default"/>
    <dgm:cxn modelId="{9E0A2F74-04EA-E046-8CBC-CC4FF6AFA8D3}" type="presParOf" srcId="{9533B67E-0E0E-C343-BA89-9A6A6C41AA8B}" destId="{444B8F1C-F0A1-E04B-B705-7C1FF55A7477}" srcOrd="28" destOrd="0" presId="urn:microsoft.com/office/officeart/2005/8/layout/default"/>
    <dgm:cxn modelId="{F786DB97-D3DD-F34F-B130-B56D954091A7}" type="presParOf" srcId="{9533B67E-0E0E-C343-BA89-9A6A6C41AA8B}" destId="{6DE8A819-1FB1-9E4F-8399-E915505401B2}" srcOrd="29" destOrd="0" presId="urn:microsoft.com/office/officeart/2005/8/layout/default"/>
    <dgm:cxn modelId="{E8D1E2F8-50DE-BB4A-AC80-1602AB07D1E6}" type="presParOf" srcId="{9533B67E-0E0E-C343-BA89-9A6A6C41AA8B}" destId="{B546F51A-8C32-7943-A3E1-DE12C2144BF3}" srcOrd="30" destOrd="0" presId="urn:microsoft.com/office/officeart/2005/8/layout/default"/>
    <dgm:cxn modelId="{7923E1E2-AAE9-CE49-8444-D0AB1833A710}" type="presParOf" srcId="{9533B67E-0E0E-C343-BA89-9A6A6C41AA8B}" destId="{E9CCC528-0005-B640-B8A2-96BECD8F4DF2}" srcOrd="31" destOrd="0" presId="urn:microsoft.com/office/officeart/2005/8/layout/default"/>
    <dgm:cxn modelId="{C5A7C246-6351-F64F-A9FC-F82976CB3D65}" type="presParOf" srcId="{9533B67E-0E0E-C343-BA89-9A6A6C41AA8B}" destId="{4F3D7500-F842-2048-BA8F-645E7076FF19}" srcOrd="32" destOrd="0" presId="urn:microsoft.com/office/officeart/2005/8/layout/default"/>
    <dgm:cxn modelId="{3679B9E1-3B5D-D94C-8B91-AC48673E5928}" type="presParOf" srcId="{9533B67E-0E0E-C343-BA89-9A6A6C41AA8B}" destId="{64BF442F-3210-524D-93A1-E856B986B04A}" srcOrd="33" destOrd="0" presId="urn:microsoft.com/office/officeart/2005/8/layout/default"/>
    <dgm:cxn modelId="{836E1FAC-9F8A-4E41-B0A1-A384B78071A8}" type="presParOf" srcId="{9533B67E-0E0E-C343-BA89-9A6A6C41AA8B}" destId="{EA53DF6D-1EE2-584A-BEFB-5DB59EBF4366}" srcOrd="34" destOrd="0" presId="urn:microsoft.com/office/officeart/2005/8/layout/default"/>
    <dgm:cxn modelId="{21830B04-2BDA-C747-9D7A-4FCDDD416582}" type="presParOf" srcId="{9533B67E-0E0E-C343-BA89-9A6A6C41AA8B}" destId="{CA07AB1F-780C-5040-9C65-39C3C2031726}" srcOrd="35" destOrd="0" presId="urn:microsoft.com/office/officeart/2005/8/layout/default"/>
    <dgm:cxn modelId="{54F26344-EA75-CD4C-A4B6-10BA3E9CC9EB}" type="presParOf" srcId="{9533B67E-0E0E-C343-BA89-9A6A6C41AA8B}" destId="{53853C50-5268-354A-8D4E-AB9200A89538}" srcOrd="36" destOrd="0" presId="urn:microsoft.com/office/officeart/2005/8/layout/default"/>
    <dgm:cxn modelId="{3E844C81-7F3B-0E47-A086-B1290A474268}" type="presParOf" srcId="{9533B67E-0E0E-C343-BA89-9A6A6C41AA8B}" destId="{056FBA8E-8B5F-0043-AFC1-0574DB55FA75}" srcOrd="37" destOrd="0" presId="urn:microsoft.com/office/officeart/2005/8/layout/default"/>
    <dgm:cxn modelId="{75C26BBD-10EA-EA47-9618-D9AFDC608FF6}" type="presParOf" srcId="{9533B67E-0E0E-C343-BA89-9A6A6C41AA8B}" destId="{D9DADE6B-C80C-444E-A37A-18E96CD805E4}" srcOrd="3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144CDB-22C1-4337-9F95-C3A522A707D1}">
      <dsp:nvSpPr>
        <dsp:cNvPr id="0" name=""/>
        <dsp:cNvSpPr/>
      </dsp:nvSpPr>
      <dsp:spPr>
        <a:xfrm>
          <a:off x="4153" y="297546"/>
          <a:ext cx="2124745" cy="31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lvl="0" algn="r" defTabSz="711200">
            <a:lnSpc>
              <a:spcPct val="90000"/>
            </a:lnSpc>
            <a:spcBef>
              <a:spcPct val="0"/>
            </a:spcBef>
            <a:spcAft>
              <a:spcPct val="35000"/>
            </a:spcAft>
          </a:pPr>
          <a:r>
            <a:rPr lang="sr-Cyrl-RS" sz="1600" b="1" kern="1200" dirty="0"/>
            <a:t>Порески приходи</a:t>
          </a:r>
          <a:endParaRPr lang="en-US" sz="1600" b="1" kern="1200" dirty="0"/>
        </a:p>
      </dsp:txBody>
      <dsp:txXfrm>
        <a:off x="4153" y="297546"/>
        <a:ext cx="2124745" cy="316800"/>
      </dsp:txXfrm>
    </dsp:sp>
    <dsp:sp modelId="{02385D1D-92EB-445D-B736-940004751C79}">
      <dsp:nvSpPr>
        <dsp:cNvPr id="0" name=""/>
        <dsp:cNvSpPr/>
      </dsp:nvSpPr>
      <dsp:spPr>
        <a:xfrm>
          <a:off x="2128898" y="203496"/>
          <a:ext cx="424949" cy="504900"/>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BB6658A-32E0-42C7-B82A-240BF45CF27D}">
      <dsp:nvSpPr>
        <dsp:cNvPr id="0" name=""/>
        <dsp:cNvSpPr/>
      </dsp:nvSpPr>
      <dsp:spPr>
        <a:xfrm>
          <a:off x="2723827" y="203496"/>
          <a:ext cx="5779306" cy="504900"/>
        </a:xfrm>
        <a:prstGeom prst="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just" defTabSz="622300">
            <a:lnSpc>
              <a:spcPct val="90000"/>
            </a:lnSpc>
            <a:spcBef>
              <a:spcPct val="0"/>
            </a:spcBef>
            <a:spcAft>
              <a:spcPct val="15000"/>
            </a:spcAft>
            <a:buChar char="••"/>
          </a:pPr>
          <a:r>
            <a:rPr lang="sr-Cyrl-RS" altLang="en-US" sz="1400" kern="1200" dirty="0">
              <a:latin typeface="Calibri" panose="020F0502020204030204" pitchFamily="34" charset="0"/>
            </a:rPr>
            <a:t>Врста јавних прихода који се прикупљају обавезним плаћањима пореских обвезника без обавезе извршења специјалне услуге заузврат</a:t>
          </a:r>
          <a:endParaRPr lang="en-US" sz="1400" kern="1200" dirty="0"/>
        </a:p>
      </dsp:txBody>
      <dsp:txXfrm>
        <a:off x="2723827" y="203496"/>
        <a:ext cx="5779306" cy="504900"/>
      </dsp:txXfrm>
    </dsp:sp>
    <dsp:sp modelId="{F40D94EA-52E0-4740-A924-EAF350BDF213}">
      <dsp:nvSpPr>
        <dsp:cNvPr id="0" name=""/>
        <dsp:cNvSpPr/>
      </dsp:nvSpPr>
      <dsp:spPr>
        <a:xfrm>
          <a:off x="4153" y="1150240"/>
          <a:ext cx="2124745" cy="534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lvl="0" algn="r" defTabSz="711200">
            <a:lnSpc>
              <a:spcPct val="90000"/>
            </a:lnSpc>
            <a:spcBef>
              <a:spcPct val="0"/>
            </a:spcBef>
            <a:spcAft>
              <a:spcPct val="35000"/>
            </a:spcAft>
          </a:pPr>
          <a:r>
            <a:rPr lang="sr-Cyrl-RS" sz="1600" b="1" kern="1200" dirty="0"/>
            <a:t>Донације и трансфери</a:t>
          </a:r>
          <a:endParaRPr lang="en-US" sz="1600" b="1" kern="1200" dirty="0"/>
        </a:p>
      </dsp:txBody>
      <dsp:txXfrm>
        <a:off x="4153" y="1150240"/>
        <a:ext cx="2124745" cy="534600"/>
      </dsp:txXfrm>
    </dsp:sp>
    <dsp:sp modelId="{0E930D30-96BC-4D43-B65A-EE88C46DBE48}">
      <dsp:nvSpPr>
        <dsp:cNvPr id="0" name=""/>
        <dsp:cNvSpPr/>
      </dsp:nvSpPr>
      <dsp:spPr>
        <a:xfrm>
          <a:off x="2128898" y="765996"/>
          <a:ext cx="424949" cy="1303087"/>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6BA9D27-2D60-4BA7-98A9-E18E57FDB6CB}">
      <dsp:nvSpPr>
        <dsp:cNvPr id="0" name=""/>
        <dsp:cNvSpPr/>
      </dsp:nvSpPr>
      <dsp:spPr>
        <a:xfrm>
          <a:off x="2723827" y="765996"/>
          <a:ext cx="5779306" cy="1303087"/>
        </a:xfrm>
        <a:prstGeom prst="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just" defTabSz="622300">
            <a:lnSpc>
              <a:spcPct val="90000"/>
            </a:lnSpc>
            <a:spcBef>
              <a:spcPct val="0"/>
            </a:spcBef>
            <a:spcAft>
              <a:spcPct val="15000"/>
            </a:spcAft>
            <a:buChar char="••"/>
          </a:pPr>
          <a:r>
            <a:rPr lang="sr-Cyrl-CS" sz="1400" b="1" i="1" kern="1200" dirty="0"/>
            <a:t>Донације</a:t>
          </a:r>
          <a:r>
            <a:rPr lang="sr-Cyrl-CS" sz="1400" b="1" kern="1200" dirty="0"/>
            <a:t> </a:t>
          </a:r>
          <a:r>
            <a:rPr lang="sr-Cyrl-CS" sz="1400" kern="1200" dirty="0"/>
            <a:t>се добијају од домаћих и међународних донатора и организација за различите пројекте. </a:t>
          </a:r>
          <a:r>
            <a:rPr lang="sr-Cyrl-RS" altLang="en-US" sz="1400" kern="1200" dirty="0">
              <a:latin typeface="Calibri" panose="020F0502020204030204" pitchFamily="34" charset="0"/>
            </a:rPr>
            <a:t>Трансфери п</a:t>
          </a:r>
          <a:r>
            <a:rPr lang="ru-RU" altLang="en-US" sz="1400" kern="1200" dirty="0">
              <a:latin typeface="Calibri" panose="020F0502020204030204" pitchFamily="34" charset="0"/>
            </a:rPr>
            <a:t>одразумевају пренос средстава од нивоа Републике Србије општинском нивоу власти. М</a:t>
          </a:r>
          <a:r>
            <a:rPr lang="sr-Cyrl-RS" altLang="en-US" sz="1400" kern="1200" dirty="0">
              <a:latin typeface="Calibri" panose="020F0502020204030204" pitchFamily="34" charset="0"/>
            </a:rPr>
            <a:t>огу бити </a:t>
          </a:r>
          <a:r>
            <a:rPr lang="sr-Cyrl-RS" altLang="en-US" sz="1400" b="1" kern="1200" dirty="0">
              <a:latin typeface="Calibri" panose="020F0502020204030204" pitchFamily="34" charset="0"/>
            </a:rPr>
            <a:t>наменски (</a:t>
          </a:r>
          <a:r>
            <a:rPr lang="sr-Cyrl-RS" altLang="en-US" sz="1400" kern="1200" dirty="0">
              <a:latin typeface="Calibri" panose="020F0502020204030204" pitchFamily="34" charset="0"/>
            </a:rPr>
            <a:t>за тачно утврђене намене) или </a:t>
          </a:r>
          <a:r>
            <a:rPr lang="sr-Cyrl-RS" altLang="en-US" sz="1400" b="1" kern="1200" dirty="0">
              <a:latin typeface="Calibri" panose="020F0502020204030204" pitchFamily="34" charset="0"/>
            </a:rPr>
            <a:t>ненаменски (</a:t>
          </a:r>
          <a:r>
            <a:rPr lang="sr-Cyrl-RS" altLang="en-US" sz="1400" kern="1200" dirty="0">
              <a:latin typeface="Calibri" panose="020F0502020204030204" pitchFamily="34" charset="0"/>
            </a:rPr>
            <a:t>није им унапред утврђена намена те се могу у складу са законом користити за било које сврхе)</a:t>
          </a:r>
          <a:r>
            <a:rPr lang="sr-Latn-RS" altLang="en-US" sz="1400" kern="1200" dirty="0">
              <a:latin typeface="Calibri" panose="020F0502020204030204" pitchFamily="34" charset="0"/>
            </a:rPr>
            <a:t> </a:t>
          </a:r>
          <a:r>
            <a:rPr lang="sr-Cyrl-RS" altLang="en-US" sz="1400" kern="1200" dirty="0">
              <a:latin typeface="Calibri" panose="020F0502020204030204" pitchFamily="34" charset="0"/>
            </a:rPr>
            <a:t>.</a:t>
          </a:r>
          <a:endParaRPr lang="en-US" sz="1400" kern="1200" dirty="0"/>
        </a:p>
      </dsp:txBody>
      <dsp:txXfrm>
        <a:off x="2723827" y="765996"/>
        <a:ext cx="5779306" cy="1303087"/>
      </dsp:txXfrm>
    </dsp:sp>
    <dsp:sp modelId="{CCB8139E-CA19-491D-9FCD-6BF28923C725}">
      <dsp:nvSpPr>
        <dsp:cNvPr id="0" name=""/>
        <dsp:cNvSpPr/>
      </dsp:nvSpPr>
      <dsp:spPr>
        <a:xfrm>
          <a:off x="4153" y="2314784"/>
          <a:ext cx="2124745" cy="31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lvl="0" algn="r" defTabSz="711200">
            <a:lnSpc>
              <a:spcPct val="90000"/>
            </a:lnSpc>
            <a:spcBef>
              <a:spcPct val="0"/>
            </a:spcBef>
            <a:spcAft>
              <a:spcPct val="35000"/>
            </a:spcAft>
          </a:pPr>
          <a:r>
            <a:rPr lang="sr-Cyrl-RS" sz="1600" b="1" kern="1200" dirty="0"/>
            <a:t>Непорески приходи</a:t>
          </a:r>
          <a:endParaRPr lang="en-US" sz="1600" b="1" kern="1200" dirty="0"/>
        </a:p>
      </dsp:txBody>
      <dsp:txXfrm>
        <a:off x="4153" y="2314784"/>
        <a:ext cx="2124745" cy="316800"/>
      </dsp:txXfrm>
    </dsp:sp>
    <dsp:sp modelId="{14D1633C-A097-4A5A-8269-B04E98857E56}">
      <dsp:nvSpPr>
        <dsp:cNvPr id="0" name=""/>
        <dsp:cNvSpPr/>
      </dsp:nvSpPr>
      <dsp:spPr>
        <a:xfrm>
          <a:off x="2128898" y="2126684"/>
          <a:ext cx="424949" cy="693000"/>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FFD7BD8-195B-4FA4-9414-4F4C582F5570}">
      <dsp:nvSpPr>
        <dsp:cNvPr id="0" name=""/>
        <dsp:cNvSpPr/>
      </dsp:nvSpPr>
      <dsp:spPr>
        <a:xfrm>
          <a:off x="2723827" y="2126684"/>
          <a:ext cx="5779306" cy="693000"/>
        </a:xfrm>
        <a:prstGeom prst="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just" defTabSz="622300">
            <a:lnSpc>
              <a:spcPct val="90000"/>
            </a:lnSpc>
            <a:spcBef>
              <a:spcPct val="0"/>
            </a:spcBef>
            <a:spcAft>
              <a:spcPct val="15000"/>
            </a:spcAft>
            <a:buChar char="••"/>
          </a:pPr>
          <a:r>
            <a:rPr lang="sr-Cyrl-RS" altLang="en-US" sz="1400" kern="1200" dirty="0">
              <a:latin typeface="Calibri" panose="020F0502020204030204" pitchFamily="34" charset="0"/>
            </a:rPr>
            <a:t>Врста јавних прихода који се наплаћују за коришћење јавних добара (накнаде), пружање јавних услуга (таксе) или због  коршења уговорних или законских одредби (казне и пенали)</a:t>
          </a:r>
          <a:endParaRPr lang="en-US" sz="1400" kern="1200" dirty="0"/>
        </a:p>
      </dsp:txBody>
      <dsp:txXfrm>
        <a:off x="2723827" y="2126684"/>
        <a:ext cx="5779306" cy="693000"/>
      </dsp:txXfrm>
    </dsp:sp>
    <dsp:sp modelId="{9312B733-3AEB-49F6-8245-08553BA2949B}">
      <dsp:nvSpPr>
        <dsp:cNvPr id="0" name=""/>
        <dsp:cNvSpPr/>
      </dsp:nvSpPr>
      <dsp:spPr>
        <a:xfrm>
          <a:off x="4153" y="2877284"/>
          <a:ext cx="2124745" cy="752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lvl="0" algn="r" defTabSz="711200">
            <a:lnSpc>
              <a:spcPct val="90000"/>
            </a:lnSpc>
            <a:spcBef>
              <a:spcPct val="0"/>
            </a:spcBef>
            <a:spcAft>
              <a:spcPct val="35000"/>
            </a:spcAft>
          </a:pPr>
          <a:r>
            <a:rPr lang="sr-Cyrl-RS" sz="1600" b="1" kern="1200" dirty="0"/>
            <a:t>Примања од продаје нефинансијске имовине</a:t>
          </a:r>
          <a:endParaRPr lang="en-US" sz="1600" b="1" kern="1200" dirty="0"/>
        </a:p>
      </dsp:txBody>
      <dsp:txXfrm>
        <a:off x="4153" y="2877284"/>
        <a:ext cx="2124745" cy="752400"/>
      </dsp:txXfrm>
    </dsp:sp>
    <dsp:sp modelId="{435AB433-2559-485A-A03D-C32F36288071}">
      <dsp:nvSpPr>
        <dsp:cNvPr id="0" name=""/>
        <dsp:cNvSpPr/>
      </dsp:nvSpPr>
      <dsp:spPr>
        <a:xfrm>
          <a:off x="2128898" y="2877284"/>
          <a:ext cx="424949" cy="752400"/>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893D59A-7FEC-486D-89C4-D28135F6121C}">
      <dsp:nvSpPr>
        <dsp:cNvPr id="0" name=""/>
        <dsp:cNvSpPr/>
      </dsp:nvSpPr>
      <dsp:spPr>
        <a:xfrm>
          <a:off x="2723827" y="2877284"/>
          <a:ext cx="5779306" cy="752400"/>
        </a:xfrm>
        <a:prstGeom prst="rect">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just" defTabSz="622300">
            <a:lnSpc>
              <a:spcPct val="90000"/>
            </a:lnSpc>
            <a:spcBef>
              <a:spcPct val="0"/>
            </a:spcBef>
            <a:spcAft>
              <a:spcPct val="15000"/>
            </a:spcAft>
            <a:buChar char="••"/>
          </a:pPr>
          <a:r>
            <a:rPr lang="sr-Cyrl-RS" sz="1400" kern="1200" dirty="0">
              <a:solidFill>
                <a:schemeClr val="accent1">
                  <a:lumMod val="40000"/>
                  <a:lumOff val="60000"/>
                </a:schemeClr>
              </a:solidFill>
            </a:rPr>
            <a:t>Ова примања се остварују продајом непокретности и покретних ствари у власништву града.</a:t>
          </a:r>
          <a:endParaRPr lang="en-US" sz="1400" kern="1200" dirty="0">
            <a:solidFill>
              <a:schemeClr val="accent1">
                <a:lumMod val="40000"/>
                <a:lumOff val="60000"/>
              </a:schemeClr>
            </a:solidFill>
          </a:endParaRPr>
        </a:p>
      </dsp:txBody>
      <dsp:txXfrm>
        <a:off x="2723827" y="2877284"/>
        <a:ext cx="5779306" cy="752400"/>
      </dsp:txXfrm>
    </dsp:sp>
    <dsp:sp modelId="{EFAACCF6-3A6A-4536-89B0-F0A7C44F6BE1}">
      <dsp:nvSpPr>
        <dsp:cNvPr id="0" name=""/>
        <dsp:cNvSpPr/>
      </dsp:nvSpPr>
      <dsp:spPr>
        <a:xfrm>
          <a:off x="4153" y="3749159"/>
          <a:ext cx="2124745" cy="99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lvl="0" algn="r" defTabSz="711200">
            <a:lnSpc>
              <a:spcPct val="90000"/>
            </a:lnSpc>
            <a:spcBef>
              <a:spcPct val="0"/>
            </a:spcBef>
            <a:spcAft>
              <a:spcPct val="35000"/>
            </a:spcAft>
          </a:pPr>
          <a:r>
            <a:rPr lang="sr-Cyrl-RS" sz="1600" b="1" kern="1200" dirty="0"/>
            <a:t>Примања од задуживања и  продаје финансијске имовине</a:t>
          </a:r>
          <a:endParaRPr lang="en-US" sz="1600" b="1" kern="1200" dirty="0"/>
        </a:p>
      </dsp:txBody>
      <dsp:txXfrm>
        <a:off x="4153" y="3749159"/>
        <a:ext cx="2124745" cy="990000"/>
      </dsp:txXfrm>
    </dsp:sp>
    <dsp:sp modelId="{6497CA82-45EE-4BD1-AEB4-CC3961FBFB74}">
      <dsp:nvSpPr>
        <dsp:cNvPr id="0" name=""/>
        <dsp:cNvSpPr/>
      </dsp:nvSpPr>
      <dsp:spPr>
        <a:xfrm>
          <a:off x="2128898" y="3687284"/>
          <a:ext cx="424949" cy="1113750"/>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A05939C-6B40-4C32-897A-4A6DC3E71E5B}">
      <dsp:nvSpPr>
        <dsp:cNvPr id="0" name=""/>
        <dsp:cNvSpPr/>
      </dsp:nvSpPr>
      <dsp:spPr>
        <a:xfrm>
          <a:off x="2723827" y="3687284"/>
          <a:ext cx="5779306" cy="1113750"/>
        </a:xfrm>
        <a:prstGeom prst="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just" defTabSz="622300">
            <a:lnSpc>
              <a:spcPct val="90000"/>
            </a:lnSpc>
            <a:spcBef>
              <a:spcPct val="0"/>
            </a:spcBef>
            <a:spcAft>
              <a:spcPct val="15000"/>
            </a:spcAft>
            <a:buChar char="••"/>
          </a:pPr>
          <a:r>
            <a:rPr lang="sr-Cyrl-RS" sz="1400" b="0" i="0" kern="1200" dirty="0"/>
            <a:t>Примања од задуживања представљају приливе по основу примања од задуживања код пословних банака у земљи у корист нивоа градова. Примања од продаје финансијске имовине  представљају приливе по основу продаје домаћих акција и осталог капитала у корист нивоа градова</a:t>
          </a:r>
          <a:endParaRPr lang="en-US" sz="1400" kern="1200" dirty="0"/>
        </a:p>
      </dsp:txBody>
      <dsp:txXfrm>
        <a:off x="2723827" y="3687284"/>
        <a:ext cx="5779306" cy="1113750"/>
      </dsp:txXfrm>
    </dsp:sp>
    <dsp:sp modelId="{939B76D1-BB33-4E50-9ECD-839FB5787B95}">
      <dsp:nvSpPr>
        <dsp:cNvPr id="0" name=""/>
        <dsp:cNvSpPr/>
      </dsp:nvSpPr>
      <dsp:spPr>
        <a:xfrm>
          <a:off x="4153" y="4858634"/>
          <a:ext cx="2124745" cy="534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lvl="0" algn="r" defTabSz="711200">
            <a:lnSpc>
              <a:spcPct val="90000"/>
            </a:lnSpc>
            <a:spcBef>
              <a:spcPct val="0"/>
            </a:spcBef>
            <a:spcAft>
              <a:spcPct val="35000"/>
            </a:spcAft>
          </a:pPr>
          <a:r>
            <a:rPr lang="sr-Cyrl-RS" sz="1600" b="1" kern="1200" dirty="0"/>
            <a:t>Пренета средства из ранијих година</a:t>
          </a:r>
          <a:endParaRPr lang="en-US" sz="1600" b="1" kern="1200" dirty="0"/>
        </a:p>
      </dsp:txBody>
      <dsp:txXfrm>
        <a:off x="4153" y="4858634"/>
        <a:ext cx="2124745" cy="534600"/>
      </dsp:txXfrm>
    </dsp:sp>
    <dsp:sp modelId="{7845F59F-6101-48DE-ABCC-EC5351843F5B}">
      <dsp:nvSpPr>
        <dsp:cNvPr id="0" name=""/>
        <dsp:cNvSpPr/>
      </dsp:nvSpPr>
      <dsp:spPr>
        <a:xfrm>
          <a:off x="2128898" y="4858634"/>
          <a:ext cx="424949" cy="534600"/>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43D6F8D-5103-4DCA-8971-053A6B7A987B}">
      <dsp:nvSpPr>
        <dsp:cNvPr id="0" name=""/>
        <dsp:cNvSpPr/>
      </dsp:nvSpPr>
      <dsp:spPr>
        <a:xfrm>
          <a:off x="2723827" y="4858634"/>
          <a:ext cx="5779306" cy="534600"/>
        </a:xfrm>
        <a:prstGeom prst="rect">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just" defTabSz="622300">
            <a:lnSpc>
              <a:spcPct val="90000"/>
            </a:lnSpc>
            <a:spcBef>
              <a:spcPct val="0"/>
            </a:spcBef>
            <a:spcAft>
              <a:spcPct val="15000"/>
            </a:spcAft>
            <a:buChar char="••"/>
          </a:pPr>
          <a:r>
            <a:rPr lang="sr-Cyrl-RS" altLang="en-US" sz="1400" kern="1200" dirty="0"/>
            <a:t> Представљају вишак прихода буџета града који нису потрошени у претходној  буџетској години</a:t>
          </a:r>
          <a:endParaRPr lang="en-US" sz="1400" kern="1200" dirty="0"/>
        </a:p>
      </dsp:txBody>
      <dsp:txXfrm>
        <a:off x="2723827" y="4858634"/>
        <a:ext cx="5779306" cy="5346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40F709-AB07-42B9-B8EB-1B2E8746EE72}">
      <dsp:nvSpPr>
        <dsp:cNvPr id="0" name=""/>
        <dsp:cNvSpPr/>
      </dsp:nvSpPr>
      <dsp:spPr>
        <a:xfrm>
          <a:off x="2928081" y="1099281"/>
          <a:ext cx="2738561" cy="273856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sr-Cyrl-RS" sz="1900" kern="1200" dirty="0"/>
            <a:t>Укупно остварени буџетски приходи и примања </a:t>
          </a:r>
          <a:r>
            <a:rPr lang="en-US" sz="1900" kern="1200" dirty="0"/>
            <a:t>3.097.999.658</a:t>
          </a:r>
          <a:r>
            <a:rPr lang="sr-Cyrl-RS" sz="1900" kern="1200" dirty="0"/>
            <a:t>  динара</a:t>
          </a:r>
          <a:endParaRPr lang="sr-Latn-RS" sz="1900" kern="1200" dirty="0"/>
        </a:p>
      </dsp:txBody>
      <dsp:txXfrm>
        <a:off x="3329134" y="1500334"/>
        <a:ext cx="1936455" cy="1936455"/>
      </dsp:txXfrm>
    </dsp:sp>
    <dsp:sp modelId="{1E48DC28-EBDC-4BE0-9094-D51E4D1A8576}">
      <dsp:nvSpPr>
        <dsp:cNvPr id="0" name=""/>
        <dsp:cNvSpPr/>
      </dsp:nvSpPr>
      <dsp:spPr>
        <a:xfrm>
          <a:off x="3612722" y="488"/>
          <a:ext cx="1369280" cy="136928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sr-Cyrl-RS" sz="1000" kern="1200" dirty="0"/>
            <a:t>Приходи од пореза </a:t>
          </a:r>
          <a:r>
            <a:rPr lang="en-RS" sz="1000" b="0" i="0" u="none" kern="1200" dirty="0"/>
            <a:t>1.818.693.683,00</a:t>
          </a:r>
          <a:endParaRPr lang="sr-Cyrl-RS" sz="1000" b="0" i="0" u="none" kern="1200" dirty="0"/>
        </a:p>
        <a:p>
          <a:pPr lvl="0" algn="ctr" defTabSz="444500">
            <a:lnSpc>
              <a:spcPct val="90000"/>
            </a:lnSpc>
            <a:spcBef>
              <a:spcPct val="0"/>
            </a:spcBef>
            <a:spcAft>
              <a:spcPct val="35000"/>
            </a:spcAft>
          </a:pPr>
          <a:r>
            <a:rPr lang="sr-Cyrl-RS" sz="1000" kern="1200" dirty="0"/>
            <a:t>динара</a:t>
          </a:r>
          <a:endParaRPr lang="sr-Latn-RS" sz="1000" kern="1200" dirty="0"/>
        </a:p>
      </dsp:txBody>
      <dsp:txXfrm>
        <a:off x="3813248" y="201014"/>
        <a:ext cx="968228" cy="968228"/>
      </dsp:txXfrm>
    </dsp:sp>
    <dsp:sp modelId="{EB89CB60-213E-431F-B611-84321B4647B1}">
      <dsp:nvSpPr>
        <dsp:cNvPr id="0" name=""/>
        <dsp:cNvSpPr/>
      </dsp:nvSpPr>
      <dsp:spPr>
        <a:xfrm>
          <a:off x="5157220" y="892205"/>
          <a:ext cx="1369280" cy="136928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sr-Cyrl-RS" sz="1000" kern="1200" dirty="0"/>
            <a:t>Дотације и трансфери </a:t>
          </a:r>
          <a:r>
            <a:rPr lang="en-RS" sz="1000" b="0" i="0" u="none" kern="1200" dirty="0"/>
            <a:t>780.079.215,</a:t>
          </a:r>
          <a:endParaRPr lang="sr-Cyrl-RS" sz="1000" b="0" i="0" u="none" kern="1200" dirty="0"/>
        </a:p>
        <a:p>
          <a:pPr lvl="0" algn="ctr" defTabSz="444500">
            <a:lnSpc>
              <a:spcPct val="90000"/>
            </a:lnSpc>
            <a:spcBef>
              <a:spcPct val="0"/>
            </a:spcBef>
            <a:spcAft>
              <a:spcPct val="35000"/>
            </a:spcAft>
          </a:pPr>
          <a:r>
            <a:rPr lang="sr-Cyrl-RS" sz="1000" kern="1200" dirty="0"/>
            <a:t>динара</a:t>
          </a:r>
          <a:endParaRPr lang="sr-Latn-RS" sz="1000" kern="1200" dirty="0"/>
        </a:p>
      </dsp:txBody>
      <dsp:txXfrm>
        <a:off x="5357746" y="1092731"/>
        <a:ext cx="968228" cy="968228"/>
      </dsp:txXfrm>
    </dsp:sp>
    <dsp:sp modelId="{5E756D5E-9AFF-4693-AE03-CDC062CA5968}">
      <dsp:nvSpPr>
        <dsp:cNvPr id="0" name=""/>
        <dsp:cNvSpPr/>
      </dsp:nvSpPr>
      <dsp:spPr>
        <a:xfrm>
          <a:off x="5157220" y="2675638"/>
          <a:ext cx="1369280" cy="136928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sr-Cyrl-RS" sz="1000" kern="1200" dirty="0"/>
            <a:t>Други приходи  </a:t>
          </a:r>
          <a:r>
            <a:rPr lang="sr-Cyrl-RS" sz="1000" kern="1200" dirty="0">
              <a:solidFill>
                <a:srgbClr val="FF0000"/>
              </a:solidFill>
            </a:rPr>
            <a:t> </a:t>
          </a:r>
        </a:p>
        <a:p>
          <a:pPr lvl="0" algn="ctr" defTabSz="444500">
            <a:lnSpc>
              <a:spcPct val="90000"/>
            </a:lnSpc>
            <a:spcBef>
              <a:spcPct val="0"/>
            </a:spcBef>
            <a:spcAft>
              <a:spcPct val="35000"/>
            </a:spcAft>
          </a:pPr>
          <a:r>
            <a:rPr lang="en-RS" sz="1000" b="0" i="0" u="none" kern="1200" dirty="0"/>
            <a:t>89.993.378,00</a:t>
          </a:r>
          <a:endParaRPr lang="sr-Cyrl-RS" sz="1000" kern="1200" dirty="0">
            <a:solidFill>
              <a:srgbClr val="FF0000"/>
            </a:solidFill>
          </a:endParaRPr>
        </a:p>
        <a:p>
          <a:pPr lvl="0" algn="ctr" defTabSz="444500">
            <a:lnSpc>
              <a:spcPct val="90000"/>
            </a:lnSpc>
            <a:spcBef>
              <a:spcPct val="0"/>
            </a:spcBef>
            <a:spcAft>
              <a:spcPct val="35000"/>
            </a:spcAft>
          </a:pPr>
          <a:r>
            <a:rPr lang="sr-Cyrl-RS" sz="1000" kern="1200" dirty="0"/>
            <a:t>динара</a:t>
          </a:r>
          <a:endParaRPr lang="sr-Latn-RS" sz="1000" kern="1200" dirty="0"/>
        </a:p>
      </dsp:txBody>
      <dsp:txXfrm>
        <a:off x="5357746" y="2876164"/>
        <a:ext cx="968228" cy="968228"/>
      </dsp:txXfrm>
    </dsp:sp>
    <dsp:sp modelId="{6E2D8596-3A8B-4B87-841E-D772DEAFF40C}">
      <dsp:nvSpPr>
        <dsp:cNvPr id="0" name=""/>
        <dsp:cNvSpPr/>
      </dsp:nvSpPr>
      <dsp:spPr>
        <a:xfrm>
          <a:off x="3612722" y="3567355"/>
          <a:ext cx="1369280" cy="136928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sr-Cyrl-RS" sz="1000" kern="1200" dirty="0"/>
            <a:t>Примања од продаје нефинансијеске имовине </a:t>
          </a:r>
          <a:r>
            <a:rPr lang="en-RS" sz="1000" b="0" i="0" u="none" kern="1200" dirty="0"/>
            <a:t>404.288.395,00</a:t>
          </a:r>
          <a:endParaRPr lang="sr-Cyrl-RS" sz="1000" b="0" i="0" u="none" kern="1200" dirty="0"/>
        </a:p>
        <a:p>
          <a:pPr lvl="0" algn="ctr" defTabSz="444500">
            <a:lnSpc>
              <a:spcPct val="90000"/>
            </a:lnSpc>
            <a:spcBef>
              <a:spcPct val="0"/>
            </a:spcBef>
            <a:spcAft>
              <a:spcPct val="35000"/>
            </a:spcAft>
          </a:pPr>
          <a:r>
            <a:rPr lang="sr-Cyrl-RS" sz="1000" kern="1200" dirty="0"/>
            <a:t>динара</a:t>
          </a:r>
          <a:endParaRPr lang="sr-Latn-RS" sz="1000" kern="1200" dirty="0"/>
        </a:p>
      </dsp:txBody>
      <dsp:txXfrm>
        <a:off x="3813248" y="3767881"/>
        <a:ext cx="968228" cy="968228"/>
      </dsp:txXfrm>
    </dsp:sp>
    <dsp:sp modelId="{D87C8F6A-22E8-4CA1-A551-C282CE3CC8A2}">
      <dsp:nvSpPr>
        <dsp:cNvPr id="0" name=""/>
        <dsp:cNvSpPr/>
      </dsp:nvSpPr>
      <dsp:spPr>
        <a:xfrm>
          <a:off x="2037162" y="2702702"/>
          <a:ext cx="1369280" cy="136928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sr-Cyrl-RS" sz="1000" kern="1200" dirty="0"/>
            <a:t>Примања од продаје финансијске имовине </a:t>
          </a:r>
          <a:r>
            <a:rPr lang="en-RS" sz="1000" b="0" i="0" u="none" kern="1200" dirty="0"/>
            <a:t>3.319.124</a:t>
          </a:r>
          <a:endParaRPr lang="sr-Cyrl-RS" sz="1000" b="0" i="0" u="none" kern="1200" dirty="0"/>
        </a:p>
        <a:p>
          <a:pPr lvl="0" algn="ctr" defTabSz="444500">
            <a:lnSpc>
              <a:spcPct val="90000"/>
            </a:lnSpc>
            <a:spcBef>
              <a:spcPct val="0"/>
            </a:spcBef>
            <a:spcAft>
              <a:spcPct val="35000"/>
            </a:spcAft>
          </a:pPr>
          <a:r>
            <a:rPr lang="sr-Cyrl-RS" sz="1000" kern="1200" dirty="0">
              <a:solidFill>
                <a:srgbClr val="FF0000"/>
              </a:solidFill>
            </a:rPr>
            <a:t> </a:t>
          </a:r>
          <a:r>
            <a:rPr lang="sr-Cyrl-RS" sz="1000" kern="1200" dirty="0"/>
            <a:t>динара</a:t>
          </a:r>
          <a:endParaRPr lang="sr-Latn-RS" sz="1000" kern="1200" dirty="0"/>
        </a:p>
      </dsp:txBody>
      <dsp:txXfrm>
        <a:off x="2237688" y="2903228"/>
        <a:ext cx="968228" cy="968228"/>
      </dsp:txXfrm>
    </dsp:sp>
    <dsp:sp modelId="{4EA1A295-1EDC-4064-B557-66F8000DB0EC}">
      <dsp:nvSpPr>
        <dsp:cNvPr id="0" name=""/>
        <dsp:cNvSpPr/>
      </dsp:nvSpPr>
      <dsp:spPr>
        <a:xfrm>
          <a:off x="2068223" y="892205"/>
          <a:ext cx="1369280" cy="136928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sr-Cyrl-RS" sz="1000" kern="1200" dirty="0"/>
            <a:t>Меморандумске ставке  </a:t>
          </a:r>
          <a:r>
            <a:rPr lang="en-RS" sz="1000" b="0" i="0" u="none" kern="1200" dirty="0"/>
            <a:t>1.625.863</a:t>
          </a:r>
          <a:endParaRPr lang="sr-Cyrl-RS" sz="1000" kern="1200" dirty="0"/>
        </a:p>
        <a:p>
          <a:pPr lvl="0" algn="ctr" defTabSz="444500">
            <a:lnSpc>
              <a:spcPct val="90000"/>
            </a:lnSpc>
            <a:spcBef>
              <a:spcPct val="0"/>
            </a:spcBef>
            <a:spcAft>
              <a:spcPct val="35000"/>
            </a:spcAft>
          </a:pPr>
          <a:r>
            <a:rPr lang="sr-Cyrl-RS" sz="1000" kern="1200" dirty="0"/>
            <a:t>динара</a:t>
          </a:r>
          <a:endParaRPr lang="sr-Latn-RS" sz="1000" kern="1200" dirty="0"/>
        </a:p>
      </dsp:txBody>
      <dsp:txXfrm>
        <a:off x="2268749" y="1092731"/>
        <a:ext cx="968228" cy="9682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144CDB-22C1-4337-9F95-C3A522A707D1}">
      <dsp:nvSpPr>
        <dsp:cNvPr id="0" name=""/>
        <dsp:cNvSpPr/>
      </dsp:nvSpPr>
      <dsp:spPr>
        <a:xfrm>
          <a:off x="0" y="168686"/>
          <a:ext cx="2055390" cy="29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38100" rIns="106680" bIns="38100" numCol="1" spcCol="1270" anchor="ctr" anchorCtr="0">
          <a:noAutofit/>
        </a:bodyPr>
        <a:lstStyle/>
        <a:p>
          <a:pPr lvl="0" algn="r" defTabSz="666750">
            <a:lnSpc>
              <a:spcPct val="90000"/>
            </a:lnSpc>
            <a:spcBef>
              <a:spcPct val="0"/>
            </a:spcBef>
            <a:spcAft>
              <a:spcPct val="35000"/>
            </a:spcAft>
          </a:pPr>
          <a:r>
            <a:rPr lang="sr-Cyrl-RS" sz="1500" b="1" kern="1200" dirty="0"/>
            <a:t>Расходи за запослене</a:t>
          </a:r>
          <a:endParaRPr lang="en-US" sz="1500" b="1" kern="1200" dirty="0"/>
        </a:p>
      </dsp:txBody>
      <dsp:txXfrm>
        <a:off x="0" y="168686"/>
        <a:ext cx="2055390" cy="297000"/>
      </dsp:txXfrm>
    </dsp:sp>
    <dsp:sp modelId="{02385D1D-92EB-445D-B736-940004751C79}">
      <dsp:nvSpPr>
        <dsp:cNvPr id="0" name=""/>
        <dsp:cNvSpPr/>
      </dsp:nvSpPr>
      <dsp:spPr>
        <a:xfrm>
          <a:off x="2055390" y="66593"/>
          <a:ext cx="411078" cy="501187"/>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BB6658A-32E0-42C7-B82A-240BF45CF27D}">
      <dsp:nvSpPr>
        <dsp:cNvPr id="0" name=""/>
        <dsp:cNvSpPr/>
      </dsp:nvSpPr>
      <dsp:spPr>
        <a:xfrm>
          <a:off x="2630900" y="66593"/>
          <a:ext cx="5590663" cy="501187"/>
        </a:xfrm>
        <a:prstGeom prst="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sr-Cyrl-RS" sz="1400" b="1" kern="1200" dirty="0"/>
            <a:t>Расходи за запослене </a:t>
          </a:r>
          <a:r>
            <a:rPr lang="sr-Cyrl-RS" sz="1400" kern="1200" dirty="0"/>
            <a:t>представљају све трошкове за запослене, како у управи тако и код буџетских корисника</a:t>
          </a:r>
          <a:endParaRPr lang="en-US" sz="1400" kern="1200" dirty="0"/>
        </a:p>
      </dsp:txBody>
      <dsp:txXfrm>
        <a:off x="2630900" y="66593"/>
        <a:ext cx="5590663" cy="501187"/>
      </dsp:txXfrm>
    </dsp:sp>
    <dsp:sp modelId="{F40D94EA-52E0-4740-A924-EAF350BDF213}">
      <dsp:nvSpPr>
        <dsp:cNvPr id="0" name=""/>
        <dsp:cNvSpPr/>
      </dsp:nvSpPr>
      <dsp:spPr>
        <a:xfrm>
          <a:off x="0" y="723584"/>
          <a:ext cx="2055390" cy="501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38100" rIns="106680" bIns="38100" numCol="1" spcCol="1270" anchor="ctr" anchorCtr="0">
          <a:noAutofit/>
        </a:bodyPr>
        <a:lstStyle/>
        <a:p>
          <a:pPr lvl="0" algn="r" defTabSz="666750">
            <a:lnSpc>
              <a:spcPct val="90000"/>
            </a:lnSpc>
            <a:spcBef>
              <a:spcPct val="0"/>
            </a:spcBef>
            <a:spcAft>
              <a:spcPct val="35000"/>
            </a:spcAft>
          </a:pPr>
          <a:r>
            <a:rPr lang="sr-Cyrl-RS" sz="1500" b="1" kern="1200" dirty="0"/>
            <a:t>Коришћење роба и услуга </a:t>
          </a:r>
          <a:endParaRPr lang="en-US" sz="1500" kern="1200" dirty="0"/>
        </a:p>
      </dsp:txBody>
      <dsp:txXfrm>
        <a:off x="0" y="723584"/>
        <a:ext cx="2055390" cy="501187"/>
      </dsp:txXfrm>
    </dsp:sp>
    <dsp:sp modelId="{0E930D30-96BC-4D43-B65A-EE88C46DBE48}">
      <dsp:nvSpPr>
        <dsp:cNvPr id="0" name=""/>
        <dsp:cNvSpPr/>
      </dsp:nvSpPr>
      <dsp:spPr>
        <a:xfrm>
          <a:off x="2055390" y="621780"/>
          <a:ext cx="411078" cy="704794"/>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6BA9D27-2D60-4BA7-98A9-E18E57FDB6CB}">
      <dsp:nvSpPr>
        <dsp:cNvPr id="0" name=""/>
        <dsp:cNvSpPr/>
      </dsp:nvSpPr>
      <dsp:spPr>
        <a:xfrm>
          <a:off x="2630900" y="621780"/>
          <a:ext cx="5590663" cy="704794"/>
        </a:xfrm>
        <a:prstGeom prst="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just" defTabSz="622300">
            <a:lnSpc>
              <a:spcPct val="90000"/>
            </a:lnSpc>
            <a:spcBef>
              <a:spcPct val="0"/>
            </a:spcBef>
            <a:spcAft>
              <a:spcPct val="15000"/>
            </a:spcAft>
            <a:buChar char="••"/>
          </a:pPr>
          <a:r>
            <a:rPr lang="sr-Cyrl-RS" sz="1400" b="1" kern="1200" dirty="0"/>
            <a:t>Коришћење роба и услуга </a:t>
          </a:r>
          <a:r>
            <a:rPr lang="sr-Cyrl-RS" sz="1400" kern="1200" dirty="0"/>
            <a:t>обухватају сталне трошкове, путне трошкове, услуге по уговору, специјализоване услуге, трошкове материјала и текуће поправке и одржавање.</a:t>
          </a:r>
          <a:endParaRPr lang="en-US" sz="1400" kern="1200" dirty="0"/>
        </a:p>
      </dsp:txBody>
      <dsp:txXfrm>
        <a:off x="2630900" y="621780"/>
        <a:ext cx="5590663" cy="704794"/>
      </dsp:txXfrm>
    </dsp:sp>
    <dsp:sp modelId="{CCB8139E-CA19-491D-9FCD-6BF28923C725}">
      <dsp:nvSpPr>
        <dsp:cNvPr id="0" name=""/>
        <dsp:cNvSpPr/>
      </dsp:nvSpPr>
      <dsp:spPr>
        <a:xfrm>
          <a:off x="0" y="1677575"/>
          <a:ext cx="2055390" cy="29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38100" rIns="106680" bIns="38100" numCol="1" spcCol="1270" anchor="ctr" anchorCtr="0">
          <a:noAutofit/>
        </a:bodyPr>
        <a:lstStyle/>
        <a:p>
          <a:pPr lvl="0" algn="r" defTabSz="666750">
            <a:lnSpc>
              <a:spcPct val="90000"/>
            </a:lnSpc>
            <a:spcBef>
              <a:spcPct val="0"/>
            </a:spcBef>
            <a:spcAft>
              <a:spcPct val="35000"/>
            </a:spcAft>
          </a:pPr>
          <a:r>
            <a:rPr lang="sr-Cyrl-RS" sz="1500" b="1" kern="1200" dirty="0"/>
            <a:t>Дотације и трансфери</a:t>
          </a:r>
          <a:endParaRPr lang="en-US" sz="1500" b="1" kern="1200" dirty="0"/>
        </a:p>
      </dsp:txBody>
      <dsp:txXfrm>
        <a:off x="0" y="1677575"/>
        <a:ext cx="2055390" cy="297000"/>
      </dsp:txXfrm>
    </dsp:sp>
    <dsp:sp modelId="{14D1633C-A097-4A5A-8269-B04E98857E56}">
      <dsp:nvSpPr>
        <dsp:cNvPr id="0" name=""/>
        <dsp:cNvSpPr/>
      </dsp:nvSpPr>
      <dsp:spPr>
        <a:xfrm>
          <a:off x="2055390" y="1380575"/>
          <a:ext cx="411078" cy="891000"/>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FFD7BD8-195B-4FA4-9414-4F4C582F5570}">
      <dsp:nvSpPr>
        <dsp:cNvPr id="0" name=""/>
        <dsp:cNvSpPr/>
      </dsp:nvSpPr>
      <dsp:spPr>
        <a:xfrm>
          <a:off x="2630900" y="1380575"/>
          <a:ext cx="5590663" cy="891000"/>
        </a:xfrm>
        <a:prstGeom prst="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just" defTabSz="622300">
            <a:lnSpc>
              <a:spcPct val="90000"/>
            </a:lnSpc>
            <a:spcBef>
              <a:spcPct val="0"/>
            </a:spcBef>
            <a:spcAft>
              <a:spcPct val="15000"/>
            </a:spcAft>
            <a:buChar char="••"/>
          </a:pPr>
          <a:r>
            <a:rPr lang="sr-Cyrl-RS" sz="1400" b="1" kern="1200" dirty="0"/>
            <a:t>Дотације и трансфери </a:t>
          </a:r>
          <a:r>
            <a:rPr lang="sr-Cyrl-RS" sz="1400" kern="1200" dirty="0"/>
            <a:t>су трошкови које локална самоуправа </a:t>
          </a:r>
          <a:r>
            <a:rPr lang="ru-RU" sz="1400" kern="1200" dirty="0"/>
            <a:t>има за исплату институцијама које су у примарној надлежности централног/покрајинског нивоа</a:t>
          </a:r>
          <a:r>
            <a:rPr lang="sr-Cyrl-RS" sz="1400" kern="1200" dirty="0"/>
            <a:t> као што су школе, центар за социјални рад, дом здравља.</a:t>
          </a:r>
          <a:r>
            <a:rPr lang="en-US" sz="1400" kern="1200" dirty="0"/>
            <a:t> </a:t>
          </a:r>
        </a:p>
      </dsp:txBody>
      <dsp:txXfrm>
        <a:off x="2630900" y="1380575"/>
        <a:ext cx="5590663" cy="891000"/>
      </dsp:txXfrm>
    </dsp:sp>
    <dsp:sp modelId="{9312B733-3AEB-49F6-8245-08553BA2949B}">
      <dsp:nvSpPr>
        <dsp:cNvPr id="0" name=""/>
        <dsp:cNvSpPr/>
      </dsp:nvSpPr>
      <dsp:spPr>
        <a:xfrm>
          <a:off x="0" y="2427669"/>
          <a:ext cx="2055390" cy="29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38100" rIns="106680" bIns="38100" numCol="1" spcCol="1270" anchor="ctr" anchorCtr="0">
          <a:noAutofit/>
        </a:bodyPr>
        <a:lstStyle/>
        <a:p>
          <a:pPr lvl="0" algn="r" defTabSz="666750">
            <a:lnSpc>
              <a:spcPct val="90000"/>
            </a:lnSpc>
            <a:spcBef>
              <a:spcPct val="0"/>
            </a:spcBef>
            <a:spcAft>
              <a:spcPct val="35000"/>
            </a:spcAft>
          </a:pPr>
          <a:r>
            <a:rPr lang="sr-Cyrl-RS" sz="1500" b="1" kern="1200" dirty="0"/>
            <a:t>Остали расходи</a:t>
          </a:r>
          <a:endParaRPr lang="en-US" sz="1500" b="1" kern="1200" dirty="0"/>
        </a:p>
      </dsp:txBody>
      <dsp:txXfrm>
        <a:off x="0" y="2427669"/>
        <a:ext cx="2055390" cy="297000"/>
      </dsp:txXfrm>
    </dsp:sp>
    <dsp:sp modelId="{435AB433-2559-485A-A03D-C32F36288071}">
      <dsp:nvSpPr>
        <dsp:cNvPr id="0" name=""/>
        <dsp:cNvSpPr/>
      </dsp:nvSpPr>
      <dsp:spPr>
        <a:xfrm>
          <a:off x="2055390" y="2325575"/>
          <a:ext cx="411078" cy="501187"/>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893D59A-7FEC-486D-89C4-D28135F6121C}">
      <dsp:nvSpPr>
        <dsp:cNvPr id="0" name=""/>
        <dsp:cNvSpPr/>
      </dsp:nvSpPr>
      <dsp:spPr>
        <a:xfrm>
          <a:off x="2630900" y="2325575"/>
          <a:ext cx="5590663" cy="501187"/>
        </a:xfrm>
        <a:prstGeom prst="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just" defTabSz="622300">
            <a:lnSpc>
              <a:spcPct val="90000"/>
            </a:lnSpc>
            <a:spcBef>
              <a:spcPct val="0"/>
            </a:spcBef>
            <a:spcAft>
              <a:spcPct val="15000"/>
            </a:spcAft>
            <a:buChar char="••"/>
          </a:pPr>
          <a:r>
            <a:rPr lang="sr-Cyrl-RS" sz="1400" b="1" kern="1200" dirty="0"/>
            <a:t>Остали расходи </a:t>
          </a:r>
          <a:r>
            <a:rPr lang="sr-Cyrl-RS" sz="1400" kern="1200" dirty="0"/>
            <a:t>обухватају дотације невладиним организацијама, порезе, таксе, новчане казне.</a:t>
          </a:r>
          <a:endParaRPr lang="en-US" sz="1400" kern="1200" dirty="0"/>
        </a:p>
      </dsp:txBody>
      <dsp:txXfrm>
        <a:off x="2630900" y="2325575"/>
        <a:ext cx="5590663" cy="501187"/>
      </dsp:txXfrm>
    </dsp:sp>
    <dsp:sp modelId="{EFAACCF6-3A6A-4536-89B0-F0A7C44F6BE1}">
      <dsp:nvSpPr>
        <dsp:cNvPr id="0" name=""/>
        <dsp:cNvSpPr/>
      </dsp:nvSpPr>
      <dsp:spPr>
        <a:xfrm>
          <a:off x="0" y="2982856"/>
          <a:ext cx="2057400" cy="29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38100" rIns="106680" bIns="38100" numCol="1" spcCol="1270" anchor="ctr" anchorCtr="0">
          <a:noAutofit/>
        </a:bodyPr>
        <a:lstStyle/>
        <a:p>
          <a:pPr lvl="0" algn="r" defTabSz="666750">
            <a:lnSpc>
              <a:spcPct val="90000"/>
            </a:lnSpc>
            <a:spcBef>
              <a:spcPct val="0"/>
            </a:spcBef>
            <a:spcAft>
              <a:spcPct val="35000"/>
            </a:spcAft>
          </a:pPr>
          <a:r>
            <a:rPr lang="sr-Cyrl-RS" sz="1500" b="1" kern="1200" dirty="0"/>
            <a:t>Субвенције</a:t>
          </a:r>
          <a:endParaRPr lang="en-US" sz="1500" b="1" kern="1200" dirty="0"/>
        </a:p>
      </dsp:txBody>
      <dsp:txXfrm>
        <a:off x="0" y="2982856"/>
        <a:ext cx="2057400" cy="297000"/>
      </dsp:txXfrm>
    </dsp:sp>
    <dsp:sp modelId="{6497CA82-45EE-4BD1-AEB4-CC3961FBFB74}">
      <dsp:nvSpPr>
        <dsp:cNvPr id="0" name=""/>
        <dsp:cNvSpPr/>
      </dsp:nvSpPr>
      <dsp:spPr>
        <a:xfrm>
          <a:off x="2057399" y="2880762"/>
          <a:ext cx="411480" cy="501187"/>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A05939C-6B40-4C32-897A-4A6DC3E71E5B}">
      <dsp:nvSpPr>
        <dsp:cNvPr id="0" name=""/>
        <dsp:cNvSpPr/>
      </dsp:nvSpPr>
      <dsp:spPr>
        <a:xfrm>
          <a:off x="2633471" y="2880762"/>
          <a:ext cx="5596128" cy="501187"/>
        </a:xfrm>
        <a:prstGeom prst="rect">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just" defTabSz="622300">
            <a:lnSpc>
              <a:spcPct val="90000"/>
            </a:lnSpc>
            <a:spcBef>
              <a:spcPct val="0"/>
            </a:spcBef>
            <a:spcAft>
              <a:spcPct val="15000"/>
            </a:spcAft>
            <a:buChar char="••"/>
          </a:pPr>
          <a:r>
            <a:rPr lang="ru-RU" sz="1400" b="1" kern="1200" dirty="0"/>
            <a:t>Субвенције</a:t>
          </a:r>
          <a:r>
            <a:rPr lang="ru-RU" sz="1400" kern="1200" dirty="0"/>
            <a:t> сe одобравају за функционисање међумесног превоза и  пољопривредним произвођачима. </a:t>
          </a:r>
          <a:endParaRPr lang="en-US" sz="1400" kern="1200" dirty="0"/>
        </a:p>
      </dsp:txBody>
      <dsp:txXfrm>
        <a:off x="2633471" y="2880762"/>
        <a:ext cx="5596128" cy="501187"/>
      </dsp:txXfrm>
    </dsp:sp>
    <dsp:sp modelId="{939B76D1-BB33-4E50-9ECD-839FB5787B95}">
      <dsp:nvSpPr>
        <dsp:cNvPr id="0" name=""/>
        <dsp:cNvSpPr/>
      </dsp:nvSpPr>
      <dsp:spPr>
        <a:xfrm>
          <a:off x="0" y="3538044"/>
          <a:ext cx="2055390" cy="29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38100" rIns="106680" bIns="38100" numCol="1" spcCol="1270" anchor="ctr" anchorCtr="0">
          <a:noAutofit/>
        </a:bodyPr>
        <a:lstStyle/>
        <a:p>
          <a:pPr lvl="0" algn="r" defTabSz="666750">
            <a:lnSpc>
              <a:spcPct val="90000"/>
            </a:lnSpc>
            <a:spcBef>
              <a:spcPct val="0"/>
            </a:spcBef>
            <a:spcAft>
              <a:spcPct val="35000"/>
            </a:spcAft>
          </a:pPr>
          <a:r>
            <a:rPr lang="sr-Cyrl-RS" sz="1500" b="1" kern="1200" dirty="0"/>
            <a:t>Социјална заштита</a:t>
          </a:r>
          <a:endParaRPr lang="en-US" sz="1500" b="1" kern="1200" dirty="0"/>
        </a:p>
      </dsp:txBody>
      <dsp:txXfrm>
        <a:off x="0" y="3538044"/>
        <a:ext cx="2055390" cy="297000"/>
      </dsp:txXfrm>
    </dsp:sp>
    <dsp:sp modelId="{7845F59F-6101-48DE-ABCC-EC5351843F5B}">
      <dsp:nvSpPr>
        <dsp:cNvPr id="0" name=""/>
        <dsp:cNvSpPr/>
      </dsp:nvSpPr>
      <dsp:spPr>
        <a:xfrm>
          <a:off x="2055390" y="3435950"/>
          <a:ext cx="411078" cy="501187"/>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43D6F8D-5103-4DCA-8971-053A6B7A987B}">
      <dsp:nvSpPr>
        <dsp:cNvPr id="0" name=""/>
        <dsp:cNvSpPr/>
      </dsp:nvSpPr>
      <dsp:spPr>
        <a:xfrm>
          <a:off x="2630900" y="3435950"/>
          <a:ext cx="5590663" cy="501187"/>
        </a:xfrm>
        <a:prstGeom prst="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just" defTabSz="622300">
            <a:lnSpc>
              <a:spcPct val="90000"/>
            </a:lnSpc>
            <a:spcBef>
              <a:spcPct val="0"/>
            </a:spcBef>
            <a:spcAft>
              <a:spcPct val="15000"/>
            </a:spcAft>
            <a:buChar char="••"/>
          </a:pPr>
          <a:r>
            <a:rPr lang="sr-Cyrl-RS" sz="1400" b="1" kern="1200" dirty="0"/>
            <a:t>Социјална заштита </a:t>
          </a:r>
          <a:r>
            <a:rPr lang="sr-Cyrl-RS" sz="1400" kern="1200" dirty="0"/>
            <a:t>обухвата све трошкове исплате социјалне помоћи за различите категорије грађана.</a:t>
          </a:r>
          <a:endParaRPr lang="en-US" sz="1400" kern="1200" dirty="0"/>
        </a:p>
      </dsp:txBody>
      <dsp:txXfrm>
        <a:off x="2630900" y="3435950"/>
        <a:ext cx="5590663" cy="501187"/>
      </dsp:txXfrm>
    </dsp:sp>
    <dsp:sp modelId="{B471A916-B6F4-4017-A447-E2C98CEE19B9}">
      <dsp:nvSpPr>
        <dsp:cNvPr id="0" name=""/>
        <dsp:cNvSpPr/>
      </dsp:nvSpPr>
      <dsp:spPr>
        <a:xfrm>
          <a:off x="0" y="4213887"/>
          <a:ext cx="2055390" cy="29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38100" rIns="106680" bIns="38100" numCol="1" spcCol="1270" anchor="ctr" anchorCtr="0">
          <a:noAutofit/>
        </a:bodyPr>
        <a:lstStyle/>
        <a:p>
          <a:pPr lvl="0" algn="r" defTabSz="666750">
            <a:lnSpc>
              <a:spcPct val="90000"/>
            </a:lnSpc>
            <a:spcBef>
              <a:spcPct val="0"/>
            </a:spcBef>
            <a:spcAft>
              <a:spcPct val="35000"/>
            </a:spcAft>
          </a:pPr>
          <a:r>
            <a:rPr lang="sr-Cyrl-RS" sz="1500" b="1" kern="1200" dirty="0"/>
            <a:t>Буџетска резерва</a:t>
          </a:r>
          <a:endParaRPr lang="en-US" sz="1500" b="1" kern="1200" dirty="0"/>
        </a:p>
      </dsp:txBody>
      <dsp:txXfrm>
        <a:off x="0" y="4213887"/>
        <a:ext cx="2055390" cy="297000"/>
      </dsp:txXfrm>
    </dsp:sp>
    <dsp:sp modelId="{7F976215-9D17-4223-A92A-D3302071B429}">
      <dsp:nvSpPr>
        <dsp:cNvPr id="0" name=""/>
        <dsp:cNvSpPr/>
      </dsp:nvSpPr>
      <dsp:spPr>
        <a:xfrm>
          <a:off x="2055390" y="3991137"/>
          <a:ext cx="411078" cy="742500"/>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60E7D26-6540-4407-AA35-D081FC05F135}">
      <dsp:nvSpPr>
        <dsp:cNvPr id="0" name=""/>
        <dsp:cNvSpPr/>
      </dsp:nvSpPr>
      <dsp:spPr>
        <a:xfrm>
          <a:off x="2630900" y="3991137"/>
          <a:ext cx="5590663" cy="742500"/>
        </a:xfrm>
        <a:prstGeom prst="rect">
          <a:avLst/>
        </a:prstGeom>
        <a:solidFill>
          <a:schemeClr val="accent4">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114300" lvl="1" indent="-114300" algn="just" defTabSz="666750">
            <a:lnSpc>
              <a:spcPct val="90000"/>
            </a:lnSpc>
            <a:spcBef>
              <a:spcPct val="0"/>
            </a:spcBef>
            <a:spcAft>
              <a:spcPct val="15000"/>
            </a:spcAft>
            <a:buChar char="••"/>
          </a:pPr>
          <a:r>
            <a:rPr lang="sr-Cyrl-RS" sz="1500" b="1" kern="1200" dirty="0"/>
            <a:t>Буџетска резерва </a:t>
          </a:r>
          <a:r>
            <a:rPr lang="sr-Cyrl-RS" sz="1500" kern="1200" dirty="0"/>
            <a:t>представља новац који се користи за непланиране или недовољно планиране сврхе, као и у случају ванредних околности.</a:t>
          </a:r>
          <a:endParaRPr lang="en-US" sz="1500" kern="1200" dirty="0"/>
        </a:p>
      </dsp:txBody>
      <dsp:txXfrm>
        <a:off x="2630900" y="3991137"/>
        <a:ext cx="5590663" cy="742500"/>
      </dsp:txXfrm>
    </dsp:sp>
    <dsp:sp modelId="{320B77C6-F8A0-4CEB-8B55-79E4A1BAF9E9}">
      <dsp:nvSpPr>
        <dsp:cNvPr id="0" name=""/>
        <dsp:cNvSpPr/>
      </dsp:nvSpPr>
      <dsp:spPr>
        <a:xfrm>
          <a:off x="0" y="5010387"/>
          <a:ext cx="2055390" cy="29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38100" rIns="106680" bIns="38100" numCol="1" spcCol="1270" anchor="ctr" anchorCtr="0">
          <a:noAutofit/>
        </a:bodyPr>
        <a:lstStyle/>
        <a:p>
          <a:pPr lvl="0" algn="r" defTabSz="666750">
            <a:lnSpc>
              <a:spcPct val="90000"/>
            </a:lnSpc>
            <a:spcBef>
              <a:spcPct val="0"/>
            </a:spcBef>
            <a:spcAft>
              <a:spcPct val="35000"/>
            </a:spcAft>
          </a:pPr>
          <a:r>
            <a:rPr lang="sr-Cyrl-RS" sz="1500" b="1" kern="1200" dirty="0"/>
            <a:t>Капитални издаци</a:t>
          </a:r>
          <a:endParaRPr lang="en-US" sz="1500" b="1" kern="1200" dirty="0"/>
        </a:p>
      </dsp:txBody>
      <dsp:txXfrm>
        <a:off x="0" y="5010387"/>
        <a:ext cx="2055390" cy="297000"/>
      </dsp:txXfrm>
    </dsp:sp>
    <dsp:sp modelId="{803A06C6-F698-48F4-A91D-0B2B17EECBA4}">
      <dsp:nvSpPr>
        <dsp:cNvPr id="0" name=""/>
        <dsp:cNvSpPr/>
      </dsp:nvSpPr>
      <dsp:spPr>
        <a:xfrm>
          <a:off x="2055390" y="4787637"/>
          <a:ext cx="411078" cy="742500"/>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8E0050D-5592-4FFB-BC24-07DF887B3DF2}">
      <dsp:nvSpPr>
        <dsp:cNvPr id="0" name=""/>
        <dsp:cNvSpPr/>
      </dsp:nvSpPr>
      <dsp:spPr>
        <a:xfrm>
          <a:off x="2630900" y="4787637"/>
          <a:ext cx="5590663" cy="742500"/>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114300" lvl="1" indent="-114300" algn="just" defTabSz="666750">
            <a:lnSpc>
              <a:spcPct val="90000"/>
            </a:lnSpc>
            <a:spcBef>
              <a:spcPct val="0"/>
            </a:spcBef>
            <a:spcAft>
              <a:spcPct val="15000"/>
            </a:spcAft>
            <a:buChar char="••"/>
          </a:pPr>
          <a:r>
            <a:rPr lang="sr-Cyrl-RS" sz="1500" b="1" kern="1200" dirty="0"/>
            <a:t>Капитални издаци </a:t>
          </a:r>
          <a:r>
            <a:rPr lang="sr-Cyrl-RS" sz="1500" kern="1200" dirty="0"/>
            <a:t>су трошкови за изградњу нових, или инвестиционо одржавање постојећих објеката, набавку опреме, машина земљишта и слично.</a:t>
          </a:r>
          <a:endParaRPr lang="en-US" sz="1500" kern="1200" dirty="0"/>
        </a:p>
      </dsp:txBody>
      <dsp:txXfrm>
        <a:off x="2630900" y="4787637"/>
        <a:ext cx="5590663" cy="7425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F30694-D224-4AFD-83D0-A9B26CD4AE63}">
      <dsp:nvSpPr>
        <dsp:cNvPr id="0" name=""/>
        <dsp:cNvSpPr/>
      </dsp:nvSpPr>
      <dsp:spPr>
        <a:xfrm>
          <a:off x="2913617" y="1139206"/>
          <a:ext cx="2767489" cy="276748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sr-Cyrl-RS" sz="2200" kern="1200" dirty="0"/>
            <a:t>Укупно извршени расходи и издаци износе </a:t>
          </a:r>
          <a:r>
            <a:rPr lang="en-RS" sz="2200" b="0" i="0" u="none" kern="1200" dirty="0"/>
            <a:t>3.001.214.000</a:t>
          </a:r>
          <a:r>
            <a:rPr lang="sr-Cyrl-RS" sz="2200" kern="1200" dirty="0"/>
            <a:t> динара</a:t>
          </a:r>
          <a:endParaRPr lang="sr-Latn-RS" sz="2200" kern="1200" dirty="0"/>
        </a:p>
      </dsp:txBody>
      <dsp:txXfrm>
        <a:off x="3318906" y="1544495"/>
        <a:ext cx="1956911" cy="1956911"/>
      </dsp:txXfrm>
    </dsp:sp>
    <dsp:sp modelId="{581D9C24-D691-4644-99EB-4A6B1D74C269}">
      <dsp:nvSpPr>
        <dsp:cNvPr id="0" name=""/>
        <dsp:cNvSpPr/>
      </dsp:nvSpPr>
      <dsp:spPr>
        <a:xfrm>
          <a:off x="3605490" y="27364"/>
          <a:ext cx="1383744" cy="138374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sr-Cyrl-RS" sz="1100" kern="1200" dirty="0"/>
            <a:t>Расходи за запослене </a:t>
          </a:r>
          <a:r>
            <a:rPr lang="en-US" sz="1100" kern="1200" dirty="0"/>
            <a:t>554</a:t>
          </a:r>
          <a:r>
            <a:rPr lang="sr-Cyrl-RS" sz="1100" kern="1200" dirty="0"/>
            <a:t>.</a:t>
          </a:r>
          <a:r>
            <a:rPr lang="en-US" sz="1100" kern="1200" dirty="0"/>
            <a:t>095</a:t>
          </a:r>
          <a:r>
            <a:rPr lang="sr-Cyrl-RS" sz="1100" kern="1200" dirty="0"/>
            <a:t>.</a:t>
          </a:r>
          <a:r>
            <a:rPr lang="en-US" sz="1100" kern="1200" dirty="0"/>
            <a:t>000</a:t>
          </a:r>
          <a:r>
            <a:rPr lang="sr-Cyrl-RS" sz="1100" kern="1200" dirty="0"/>
            <a:t> динара</a:t>
          </a:r>
          <a:endParaRPr lang="sr-Latn-RS" sz="1100" kern="1200" dirty="0"/>
        </a:p>
      </dsp:txBody>
      <dsp:txXfrm>
        <a:off x="3808135" y="230009"/>
        <a:ext cx="978454" cy="978454"/>
      </dsp:txXfrm>
    </dsp:sp>
    <dsp:sp modelId="{00760FBC-BB29-4E8F-A3FA-0B8C20635B76}">
      <dsp:nvSpPr>
        <dsp:cNvPr id="0" name=""/>
        <dsp:cNvSpPr/>
      </dsp:nvSpPr>
      <dsp:spPr>
        <a:xfrm>
          <a:off x="4764895" y="449353"/>
          <a:ext cx="1383744" cy="138374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sr-Cyrl-RS" sz="1100" kern="1200" dirty="0"/>
            <a:t>Коришћење роба и услуга </a:t>
          </a:r>
          <a:r>
            <a:rPr lang="en-RS" sz="1100" b="0" i="0" u="none" kern="1200" dirty="0"/>
            <a:t>1.036.363.000</a:t>
          </a:r>
          <a:r>
            <a:rPr lang="sr-Cyrl-RS" sz="1100" kern="1200" dirty="0"/>
            <a:t> динара</a:t>
          </a:r>
          <a:endParaRPr lang="sr-Latn-RS" sz="1100" kern="1200" dirty="0"/>
        </a:p>
      </dsp:txBody>
      <dsp:txXfrm>
        <a:off x="4967540" y="651998"/>
        <a:ext cx="978454" cy="978454"/>
      </dsp:txXfrm>
    </dsp:sp>
    <dsp:sp modelId="{6E484F8A-3CF3-4AFF-9FB8-1AE41894B273}">
      <dsp:nvSpPr>
        <dsp:cNvPr id="0" name=""/>
        <dsp:cNvSpPr/>
      </dsp:nvSpPr>
      <dsp:spPr>
        <a:xfrm>
          <a:off x="5381801" y="1517866"/>
          <a:ext cx="1383744" cy="138374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sr-Cyrl-RS" sz="1100" kern="1200" dirty="0"/>
            <a:t>Отплата камата 0  динара </a:t>
          </a:r>
          <a:endParaRPr lang="sr-Latn-RS" sz="1100" kern="1200" dirty="0"/>
        </a:p>
      </dsp:txBody>
      <dsp:txXfrm>
        <a:off x="5584446" y="1720511"/>
        <a:ext cx="978454" cy="978454"/>
      </dsp:txXfrm>
    </dsp:sp>
    <dsp:sp modelId="{34B43685-141A-4461-AE6A-301BAC908C60}">
      <dsp:nvSpPr>
        <dsp:cNvPr id="0" name=""/>
        <dsp:cNvSpPr/>
      </dsp:nvSpPr>
      <dsp:spPr>
        <a:xfrm>
          <a:off x="5167552" y="2732935"/>
          <a:ext cx="1383744" cy="138374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sr-Cyrl-RS" sz="1100" kern="1200" dirty="0"/>
            <a:t>Субвенције </a:t>
          </a:r>
          <a:r>
            <a:rPr lang="en-RS" sz="1100" b="0" i="0" u="none" kern="1200" dirty="0"/>
            <a:t>67.168.000</a:t>
          </a:r>
          <a:r>
            <a:rPr lang="sr-Cyrl-RS" sz="1100" kern="1200" dirty="0">
              <a:solidFill>
                <a:srgbClr val="FF0000"/>
              </a:solidFill>
            </a:rPr>
            <a:t> </a:t>
          </a:r>
          <a:r>
            <a:rPr lang="sr-Cyrl-RS" sz="1100" kern="1200" dirty="0"/>
            <a:t>динара</a:t>
          </a:r>
          <a:endParaRPr lang="sr-Latn-RS" sz="1100" kern="1200" dirty="0"/>
        </a:p>
      </dsp:txBody>
      <dsp:txXfrm>
        <a:off x="5370197" y="2935580"/>
        <a:ext cx="978454" cy="978454"/>
      </dsp:txXfrm>
    </dsp:sp>
    <dsp:sp modelId="{EEF973BF-B90E-4D0F-AC07-BB28F004C6A7}">
      <dsp:nvSpPr>
        <dsp:cNvPr id="0" name=""/>
        <dsp:cNvSpPr/>
      </dsp:nvSpPr>
      <dsp:spPr>
        <a:xfrm>
          <a:off x="4222396" y="3526015"/>
          <a:ext cx="1383744" cy="138374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sr-Cyrl-RS" sz="1100" kern="1200" dirty="0"/>
            <a:t>Донације, дотације и трансфери </a:t>
          </a:r>
          <a:r>
            <a:rPr lang="en-RS" sz="1100" b="0" i="0" u="none" kern="1200" dirty="0"/>
            <a:t>431.274.000</a:t>
          </a:r>
          <a:r>
            <a:rPr lang="sr-Cyrl-RS" sz="1100" kern="1200" dirty="0"/>
            <a:t> динара</a:t>
          </a:r>
          <a:endParaRPr lang="sr-Latn-RS" sz="1100" kern="1200" dirty="0"/>
        </a:p>
      </dsp:txBody>
      <dsp:txXfrm>
        <a:off x="4425041" y="3728660"/>
        <a:ext cx="978454" cy="978454"/>
      </dsp:txXfrm>
    </dsp:sp>
    <dsp:sp modelId="{281404DC-9187-40D0-97FF-0D818AB2F366}">
      <dsp:nvSpPr>
        <dsp:cNvPr id="0" name=""/>
        <dsp:cNvSpPr/>
      </dsp:nvSpPr>
      <dsp:spPr>
        <a:xfrm>
          <a:off x="2988583" y="3526015"/>
          <a:ext cx="1383744" cy="138374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sr-Cyrl-RS" sz="1100" kern="1200" dirty="0"/>
            <a:t>Социјално осигурање и социјална заштита </a:t>
          </a:r>
          <a:r>
            <a:rPr lang="en-RS" sz="1100" b="0" i="0" u="none" kern="1200" dirty="0"/>
            <a:t>187.147.000</a:t>
          </a:r>
          <a:r>
            <a:rPr lang="sr-Cyrl-RS" sz="1100" kern="1200" dirty="0"/>
            <a:t> динара</a:t>
          </a:r>
          <a:endParaRPr lang="sr-Latn-RS" sz="1100" kern="1200" dirty="0"/>
        </a:p>
      </dsp:txBody>
      <dsp:txXfrm>
        <a:off x="3191228" y="3728660"/>
        <a:ext cx="978454" cy="978454"/>
      </dsp:txXfrm>
    </dsp:sp>
    <dsp:sp modelId="{ADDA55F8-68B2-4192-A0FF-92D5AADED3EF}">
      <dsp:nvSpPr>
        <dsp:cNvPr id="0" name=""/>
        <dsp:cNvSpPr/>
      </dsp:nvSpPr>
      <dsp:spPr>
        <a:xfrm>
          <a:off x="2043427" y="2732935"/>
          <a:ext cx="1383744" cy="138374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sr-Cyrl-RS" sz="1100" kern="1200" dirty="0"/>
            <a:t>Остали расходи </a:t>
          </a:r>
          <a:r>
            <a:rPr lang="en-RS" sz="1100" b="0" i="0" u="none" kern="1200" dirty="0"/>
            <a:t>211.710.000</a:t>
          </a:r>
          <a:r>
            <a:rPr lang="sr-Cyrl-RS" sz="1100" kern="1200" dirty="0"/>
            <a:t> динара</a:t>
          </a:r>
          <a:endParaRPr lang="sr-Latn-RS" sz="1100" kern="1200" dirty="0"/>
        </a:p>
      </dsp:txBody>
      <dsp:txXfrm>
        <a:off x="2246072" y="2935580"/>
        <a:ext cx="978454" cy="978454"/>
      </dsp:txXfrm>
    </dsp:sp>
    <dsp:sp modelId="{68D8E666-A4BC-49C9-9193-F48DBF84BB6B}">
      <dsp:nvSpPr>
        <dsp:cNvPr id="0" name=""/>
        <dsp:cNvSpPr/>
      </dsp:nvSpPr>
      <dsp:spPr>
        <a:xfrm>
          <a:off x="1829178" y="1517866"/>
          <a:ext cx="1383744" cy="138374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sr-Cyrl-RS" sz="1100" kern="1200" dirty="0"/>
            <a:t>Капитални издаци </a:t>
          </a:r>
          <a:r>
            <a:rPr lang="en-RS" sz="1100" b="0" i="0" u="none" kern="1200" dirty="0"/>
            <a:t>493.179.000</a:t>
          </a:r>
          <a:r>
            <a:rPr lang="sr-Cyrl-RS" sz="1100" kern="1200" dirty="0"/>
            <a:t> динара</a:t>
          </a:r>
          <a:endParaRPr lang="sr-Latn-RS" sz="1100" kern="1200" dirty="0"/>
        </a:p>
      </dsp:txBody>
      <dsp:txXfrm>
        <a:off x="2031823" y="1720511"/>
        <a:ext cx="978454" cy="978454"/>
      </dsp:txXfrm>
    </dsp:sp>
    <dsp:sp modelId="{32B55D38-2023-4C98-82BD-8CEDFD10705F}">
      <dsp:nvSpPr>
        <dsp:cNvPr id="0" name=""/>
        <dsp:cNvSpPr/>
      </dsp:nvSpPr>
      <dsp:spPr>
        <a:xfrm>
          <a:off x="2446084" y="449353"/>
          <a:ext cx="1383744" cy="138374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sr-Cyrl-RS" sz="1100" kern="1200" dirty="0"/>
            <a:t>Издаци за отплату главнице </a:t>
          </a:r>
          <a:r>
            <a:rPr lang="en-US" sz="1100" kern="1200" dirty="0"/>
            <a:t>20</a:t>
          </a:r>
          <a:r>
            <a:rPr lang="sr-Cyrl-RS" sz="1100" kern="1200" dirty="0"/>
            <a:t>.</a:t>
          </a:r>
          <a:r>
            <a:rPr lang="en-US" sz="1100" kern="1200" dirty="0"/>
            <a:t>278</a:t>
          </a:r>
          <a:r>
            <a:rPr lang="sr-Cyrl-RS" sz="1100" kern="1200" dirty="0"/>
            <a:t>.</a:t>
          </a:r>
          <a:r>
            <a:rPr lang="en-US" sz="1100" kern="1200" dirty="0"/>
            <a:t>000</a:t>
          </a:r>
          <a:r>
            <a:rPr lang="sr-Cyrl-RS" sz="1100" kern="1200" dirty="0">
              <a:solidFill>
                <a:srgbClr val="FF0000"/>
              </a:solidFill>
            </a:rPr>
            <a:t> </a:t>
          </a:r>
          <a:r>
            <a:rPr lang="sr-Cyrl-RS" sz="1100" kern="1200" dirty="0"/>
            <a:t>динара</a:t>
          </a:r>
          <a:endParaRPr lang="sr-Latn-RS" sz="1100" kern="1200" dirty="0"/>
        </a:p>
      </dsp:txBody>
      <dsp:txXfrm>
        <a:off x="2648729" y="651998"/>
        <a:ext cx="978454" cy="97845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5F421B-8FD2-434D-A926-766333A944CE}">
      <dsp:nvSpPr>
        <dsp:cNvPr id="0" name=""/>
        <dsp:cNvSpPr/>
      </dsp:nvSpPr>
      <dsp:spPr>
        <a:xfrm>
          <a:off x="421179" y="1644"/>
          <a:ext cx="1523032" cy="913819"/>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sr-Cyrl-RS" sz="1100" kern="1200" dirty="0"/>
            <a:t>Скупштина града </a:t>
          </a:r>
          <a:r>
            <a:rPr lang="en-RS" sz="1100" b="0" i="0" u="none" kern="1200" dirty="0"/>
            <a:t>31.319.746</a:t>
          </a:r>
          <a:endParaRPr lang="sr-Latn-RS" sz="1100" kern="1200" dirty="0"/>
        </a:p>
      </dsp:txBody>
      <dsp:txXfrm>
        <a:off x="421179" y="1644"/>
        <a:ext cx="1523032" cy="913819"/>
      </dsp:txXfrm>
    </dsp:sp>
    <dsp:sp modelId="{95F06876-115C-D640-A80A-B7193BA8332F}">
      <dsp:nvSpPr>
        <dsp:cNvPr id="0" name=""/>
        <dsp:cNvSpPr/>
      </dsp:nvSpPr>
      <dsp:spPr>
        <a:xfrm>
          <a:off x="2096515" y="1644"/>
          <a:ext cx="1523032" cy="913819"/>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sr-Cyrl-RS" sz="1100" kern="1200" dirty="0"/>
            <a:t>Градоначелник </a:t>
          </a:r>
          <a:r>
            <a:rPr lang="en-RS" sz="1100" b="0" i="0" u="none" kern="1200" dirty="0"/>
            <a:t>31.604.358</a:t>
          </a:r>
          <a:endParaRPr lang="sr-Latn-RS" sz="1100" kern="1200" dirty="0"/>
        </a:p>
      </dsp:txBody>
      <dsp:txXfrm>
        <a:off x="2096515" y="1644"/>
        <a:ext cx="1523032" cy="913819"/>
      </dsp:txXfrm>
    </dsp:sp>
    <dsp:sp modelId="{6A859D26-EA4E-4A4D-B67D-24E9E2BCFC55}">
      <dsp:nvSpPr>
        <dsp:cNvPr id="0" name=""/>
        <dsp:cNvSpPr/>
      </dsp:nvSpPr>
      <dsp:spPr>
        <a:xfrm>
          <a:off x="3771851" y="1644"/>
          <a:ext cx="1523032" cy="913819"/>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sr-Cyrl-RS" sz="1100" kern="1200" dirty="0"/>
            <a:t>Градско веће </a:t>
          </a:r>
          <a:r>
            <a:rPr lang="en-RS" sz="1100" b="0" i="0" u="none" kern="1200" dirty="0"/>
            <a:t>3.114.330</a:t>
          </a:r>
          <a:r>
            <a:rPr lang="sr-Cyrl-RS" sz="1100" kern="1200" dirty="0"/>
            <a:t> </a:t>
          </a:r>
          <a:endParaRPr lang="sr-Latn-RS" sz="1100" kern="1200" dirty="0"/>
        </a:p>
      </dsp:txBody>
      <dsp:txXfrm>
        <a:off x="3771851" y="1644"/>
        <a:ext cx="1523032" cy="913819"/>
      </dsp:txXfrm>
    </dsp:sp>
    <dsp:sp modelId="{1CCCC793-2337-4249-A498-C7C3C703F248}">
      <dsp:nvSpPr>
        <dsp:cNvPr id="0" name=""/>
        <dsp:cNvSpPr/>
      </dsp:nvSpPr>
      <dsp:spPr>
        <a:xfrm>
          <a:off x="5447187" y="1644"/>
          <a:ext cx="1523032" cy="913819"/>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sr-Cyrl-RS" sz="1100" kern="1200" dirty="0"/>
            <a:t>Градско правобранилаштво </a:t>
          </a:r>
          <a:r>
            <a:rPr lang="en-RS" sz="1100" b="0" i="0" u="none" kern="1200" dirty="0"/>
            <a:t>5.192.124</a:t>
          </a:r>
          <a:r>
            <a:rPr lang="sr-Cyrl-RS" sz="1100" b="0" i="0" u="none" kern="1200" dirty="0"/>
            <a:t> </a:t>
          </a:r>
          <a:r>
            <a:rPr lang="sr-Cyrl-RS" sz="1100" kern="1200" dirty="0"/>
            <a:t> </a:t>
          </a:r>
          <a:endParaRPr lang="sr-Latn-RS" sz="1100" kern="1200" dirty="0"/>
        </a:p>
      </dsp:txBody>
      <dsp:txXfrm>
        <a:off x="5447187" y="1644"/>
        <a:ext cx="1523032" cy="913819"/>
      </dsp:txXfrm>
    </dsp:sp>
    <dsp:sp modelId="{09FB27CB-472D-9048-9B89-8158F6062112}">
      <dsp:nvSpPr>
        <dsp:cNvPr id="0" name=""/>
        <dsp:cNvSpPr/>
      </dsp:nvSpPr>
      <dsp:spPr>
        <a:xfrm>
          <a:off x="421179" y="1067766"/>
          <a:ext cx="1523032" cy="913819"/>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sr-Cyrl-RS" sz="1100" kern="1200" dirty="0"/>
            <a:t>Градска управа </a:t>
          </a:r>
          <a:r>
            <a:rPr lang="en-RS" sz="1100" b="0" i="0" u="none" kern="1200" dirty="0"/>
            <a:t>318.898.983</a:t>
          </a:r>
          <a:r>
            <a:rPr lang="sr-Cyrl-RS" sz="1100" b="0" i="0" u="none" kern="1200" dirty="0"/>
            <a:t> </a:t>
          </a:r>
          <a:r>
            <a:rPr lang="sr-Cyrl-RS" sz="1100" kern="1200" dirty="0"/>
            <a:t> </a:t>
          </a:r>
          <a:endParaRPr lang="sr-Latn-RS" sz="1100" kern="1200" dirty="0"/>
        </a:p>
      </dsp:txBody>
      <dsp:txXfrm>
        <a:off x="421179" y="1067766"/>
        <a:ext cx="1523032" cy="913819"/>
      </dsp:txXfrm>
    </dsp:sp>
    <dsp:sp modelId="{9A08AAB5-1DE3-F041-B2F5-E4818328E769}">
      <dsp:nvSpPr>
        <dsp:cNvPr id="0" name=""/>
        <dsp:cNvSpPr/>
      </dsp:nvSpPr>
      <dsp:spPr>
        <a:xfrm>
          <a:off x="2096515" y="1067766"/>
          <a:ext cx="1523032" cy="913819"/>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sr-Cyrl-RS" sz="1100" kern="1200" dirty="0"/>
            <a:t>Месне заједнице </a:t>
          </a:r>
          <a:r>
            <a:rPr lang="en-RS" sz="1100" b="0" i="0" u="none" kern="1200" dirty="0"/>
            <a:t>51.854.595</a:t>
          </a:r>
          <a:r>
            <a:rPr lang="sr-Cyrl-RS" sz="1100" b="0" i="0" u="none" kern="1200" dirty="0"/>
            <a:t> </a:t>
          </a:r>
          <a:endParaRPr lang="sr-Latn-RS" sz="1100" kern="1200" dirty="0"/>
        </a:p>
      </dsp:txBody>
      <dsp:txXfrm>
        <a:off x="2096515" y="1067766"/>
        <a:ext cx="1523032" cy="913819"/>
      </dsp:txXfrm>
    </dsp:sp>
    <dsp:sp modelId="{DE8485F2-F532-3F45-A5FA-AF3BBFB12A78}">
      <dsp:nvSpPr>
        <dsp:cNvPr id="0" name=""/>
        <dsp:cNvSpPr/>
      </dsp:nvSpPr>
      <dsp:spPr>
        <a:xfrm>
          <a:off x="3771851" y="1067766"/>
          <a:ext cx="1523032" cy="913819"/>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sr-Cyrl-RS" sz="1100" kern="1200" dirty="0"/>
            <a:t>Центар за културу  </a:t>
          </a:r>
          <a:r>
            <a:rPr lang="en-RS" sz="1100" b="0" i="0" u="none" kern="1200" dirty="0"/>
            <a:t>46.059.033</a:t>
          </a:r>
          <a:r>
            <a:rPr lang="sr-Cyrl-RS" sz="1100" b="0" i="0" u="none" kern="1200" dirty="0"/>
            <a:t> </a:t>
          </a:r>
          <a:endParaRPr lang="sr-Latn-RS" sz="1100" kern="1200" dirty="0"/>
        </a:p>
      </dsp:txBody>
      <dsp:txXfrm>
        <a:off x="3771851" y="1067766"/>
        <a:ext cx="1523032" cy="913819"/>
      </dsp:txXfrm>
    </dsp:sp>
    <dsp:sp modelId="{9543A7C6-D3D3-3B44-978B-6582F39E8BE9}">
      <dsp:nvSpPr>
        <dsp:cNvPr id="0" name=""/>
        <dsp:cNvSpPr/>
      </dsp:nvSpPr>
      <dsp:spPr>
        <a:xfrm>
          <a:off x="5447187" y="1067766"/>
          <a:ext cx="1523032" cy="913819"/>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sr-Cyrl-RS" sz="1100" kern="1200" dirty="0"/>
            <a:t>Библиотека </a:t>
          </a:r>
          <a:r>
            <a:rPr lang="en-RS" sz="1100" b="0" i="0" u="none" kern="1200" dirty="0"/>
            <a:t>57.386.983</a:t>
          </a:r>
          <a:r>
            <a:rPr lang="sr-Cyrl-RS" sz="1100" b="0" i="0" u="none" kern="1200" dirty="0"/>
            <a:t> </a:t>
          </a:r>
          <a:r>
            <a:rPr lang="sr-Cyrl-RS" sz="1100" kern="1200" dirty="0"/>
            <a:t>   </a:t>
          </a:r>
          <a:endParaRPr lang="sr-Latn-RS" sz="1100" kern="1200" dirty="0"/>
        </a:p>
      </dsp:txBody>
      <dsp:txXfrm>
        <a:off x="5447187" y="1067766"/>
        <a:ext cx="1523032" cy="913819"/>
      </dsp:txXfrm>
    </dsp:sp>
    <dsp:sp modelId="{17991C81-B0B4-0147-83EE-F6165F5A2DB8}">
      <dsp:nvSpPr>
        <dsp:cNvPr id="0" name=""/>
        <dsp:cNvSpPr/>
      </dsp:nvSpPr>
      <dsp:spPr>
        <a:xfrm>
          <a:off x="421179" y="2133889"/>
          <a:ext cx="1523032" cy="913819"/>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sr-Cyrl-RS" sz="1100" kern="1200" dirty="0"/>
            <a:t>Народно позориште </a:t>
          </a:r>
          <a:r>
            <a:rPr lang="en-RS" sz="1100" b="0" i="0" u="none" kern="1200" dirty="0"/>
            <a:t>79.925.489</a:t>
          </a:r>
          <a:r>
            <a:rPr lang="sr-Cyrl-RS" sz="1100" kern="1200" dirty="0"/>
            <a:t> </a:t>
          </a:r>
          <a:endParaRPr lang="sr-Latn-RS" sz="1100" kern="1200" dirty="0"/>
        </a:p>
      </dsp:txBody>
      <dsp:txXfrm>
        <a:off x="421179" y="2133889"/>
        <a:ext cx="1523032" cy="913819"/>
      </dsp:txXfrm>
    </dsp:sp>
    <dsp:sp modelId="{5EFD837D-744D-6D4F-97FA-DB08A1918449}">
      <dsp:nvSpPr>
        <dsp:cNvPr id="0" name=""/>
        <dsp:cNvSpPr/>
      </dsp:nvSpPr>
      <dsp:spPr>
        <a:xfrm>
          <a:off x="2096515" y="2133889"/>
          <a:ext cx="1523032" cy="913819"/>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sr-Cyrl-RS" sz="1100" kern="1200" dirty="0"/>
            <a:t>Градски</a:t>
          </a:r>
          <a:r>
            <a:rPr lang="sr-Cyrl-RS" sz="1100" kern="1200" baseline="0" dirty="0"/>
            <a:t> музеј </a:t>
          </a:r>
          <a:r>
            <a:rPr lang="en-RS" sz="1100" b="0" i="0" u="none" kern="1200" dirty="0"/>
            <a:t>35.064.221</a:t>
          </a:r>
          <a:endParaRPr lang="sr-Latn-RS" sz="1100" kern="1200" dirty="0"/>
        </a:p>
      </dsp:txBody>
      <dsp:txXfrm>
        <a:off x="2096515" y="2133889"/>
        <a:ext cx="1523032" cy="913819"/>
      </dsp:txXfrm>
    </dsp:sp>
    <dsp:sp modelId="{540394E8-1B06-F141-BD32-1CEBE090D45D}">
      <dsp:nvSpPr>
        <dsp:cNvPr id="0" name=""/>
        <dsp:cNvSpPr/>
      </dsp:nvSpPr>
      <dsp:spPr>
        <a:xfrm>
          <a:off x="3771851" y="2133889"/>
          <a:ext cx="1523032" cy="913819"/>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sr-RS" sz="1100" b="0" i="0" u="none" kern="1200" dirty="0"/>
            <a:t>Галерија ''МИЛАН КОЊОВИЋ’’</a:t>
          </a:r>
          <a:r>
            <a:rPr lang="sr-Cyrl-RS" sz="1100" b="0" i="0" u="none" kern="1200" dirty="0"/>
            <a:t> </a:t>
          </a:r>
          <a:r>
            <a:rPr lang="en-RS" sz="1100" b="0" i="0" u="none" kern="1200" dirty="0"/>
            <a:t>10.998.231</a:t>
          </a:r>
          <a:endParaRPr lang="sr-Latn-RS" sz="1100" kern="1200" dirty="0"/>
        </a:p>
      </dsp:txBody>
      <dsp:txXfrm>
        <a:off x="3771851" y="2133889"/>
        <a:ext cx="1523032" cy="913819"/>
      </dsp:txXfrm>
    </dsp:sp>
    <dsp:sp modelId="{7E4BBB5F-2464-5545-87C8-F5267CD79B8F}">
      <dsp:nvSpPr>
        <dsp:cNvPr id="0" name=""/>
        <dsp:cNvSpPr/>
      </dsp:nvSpPr>
      <dsp:spPr>
        <a:xfrm>
          <a:off x="5447187" y="2133889"/>
          <a:ext cx="1523032" cy="913819"/>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sr-Cyrl-RS" sz="1100" kern="1200" dirty="0"/>
            <a:t>Историјски</a:t>
          </a:r>
          <a:r>
            <a:rPr lang="sr-Cyrl-RS" sz="1100" kern="1200" baseline="0" dirty="0"/>
            <a:t> архив </a:t>
          </a:r>
          <a:r>
            <a:rPr lang="en-RS" sz="1100" b="0" i="0" u="none" kern="1200" dirty="0"/>
            <a:t>15.579.633</a:t>
          </a:r>
          <a:r>
            <a:rPr lang="sr-Cyrl-RS" sz="1100" b="0" i="0" u="none" kern="1200" dirty="0"/>
            <a:t> </a:t>
          </a:r>
          <a:endParaRPr lang="sr-Latn-RS" sz="1100" kern="1200" dirty="0"/>
        </a:p>
      </dsp:txBody>
      <dsp:txXfrm>
        <a:off x="5447187" y="2133889"/>
        <a:ext cx="1523032" cy="913819"/>
      </dsp:txXfrm>
    </dsp:sp>
    <dsp:sp modelId="{4175383C-CFED-4A49-A705-93717764C639}">
      <dsp:nvSpPr>
        <dsp:cNvPr id="0" name=""/>
        <dsp:cNvSpPr/>
      </dsp:nvSpPr>
      <dsp:spPr>
        <a:xfrm>
          <a:off x="421179" y="3200012"/>
          <a:ext cx="1523032" cy="913819"/>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sr-Cyrl-RS" sz="1100" kern="1200" baseline="0" dirty="0"/>
            <a:t>Туристичка организација </a:t>
          </a:r>
          <a:r>
            <a:rPr lang="en-RS" sz="1100" b="0" i="0" u="none" kern="1200" dirty="0"/>
            <a:t>22.158.499</a:t>
          </a:r>
          <a:endParaRPr lang="sr-Latn-RS" sz="1100" kern="1200" dirty="0"/>
        </a:p>
      </dsp:txBody>
      <dsp:txXfrm>
        <a:off x="421179" y="3200012"/>
        <a:ext cx="1523032" cy="913819"/>
      </dsp:txXfrm>
    </dsp:sp>
    <dsp:sp modelId="{FAC26C0D-579D-0B42-809A-3C274BFDC7BE}">
      <dsp:nvSpPr>
        <dsp:cNvPr id="0" name=""/>
        <dsp:cNvSpPr/>
      </dsp:nvSpPr>
      <dsp:spPr>
        <a:xfrm>
          <a:off x="2096515" y="3200012"/>
          <a:ext cx="1523032" cy="913819"/>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sr-RS" sz="1100" kern="1200" dirty="0"/>
            <a:t>Спортски центар </a:t>
          </a:r>
          <a:endParaRPr lang="sr-Cyrl-RS" sz="1100" kern="1200" dirty="0"/>
        </a:p>
        <a:p>
          <a:pPr lvl="0" algn="ctr" defTabSz="488950">
            <a:lnSpc>
              <a:spcPct val="90000"/>
            </a:lnSpc>
            <a:spcBef>
              <a:spcPct val="0"/>
            </a:spcBef>
            <a:spcAft>
              <a:spcPct val="35000"/>
            </a:spcAft>
          </a:pPr>
          <a:r>
            <a:rPr lang="en-RS" sz="1100" b="0" i="0" u="none" kern="1200" dirty="0"/>
            <a:t>94.812.274</a:t>
          </a:r>
          <a:endParaRPr lang="sr-Latn-RS" sz="1100" kern="1200" dirty="0"/>
        </a:p>
      </dsp:txBody>
      <dsp:txXfrm>
        <a:off x="2096515" y="3200012"/>
        <a:ext cx="1523032" cy="913819"/>
      </dsp:txXfrm>
    </dsp:sp>
    <dsp:sp modelId="{444B8F1C-F0A1-E04B-B705-7C1FF55A7477}">
      <dsp:nvSpPr>
        <dsp:cNvPr id="0" name=""/>
        <dsp:cNvSpPr/>
      </dsp:nvSpPr>
      <dsp:spPr>
        <a:xfrm>
          <a:off x="3771851" y="3200012"/>
          <a:ext cx="1523032" cy="913819"/>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sr-RS" sz="1100" b="0" i="0" u="none" kern="1200" dirty="0"/>
            <a:t>Центар за социјални рад </a:t>
          </a:r>
          <a:endParaRPr lang="sr-Cyrl-RS" sz="1100" b="0" i="0" u="none" kern="1200" dirty="0"/>
        </a:p>
        <a:p>
          <a:pPr lvl="0" algn="ctr" defTabSz="488950">
            <a:lnSpc>
              <a:spcPct val="90000"/>
            </a:lnSpc>
            <a:spcBef>
              <a:spcPct val="0"/>
            </a:spcBef>
            <a:spcAft>
              <a:spcPct val="35000"/>
            </a:spcAft>
          </a:pPr>
          <a:r>
            <a:rPr lang="en-RS" sz="1100" b="0" i="0" u="none" kern="1200" dirty="0"/>
            <a:t>195.182.820</a:t>
          </a:r>
          <a:endParaRPr lang="sr-Latn-RS" sz="1100" kern="1200" dirty="0"/>
        </a:p>
      </dsp:txBody>
      <dsp:txXfrm>
        <a:off x="3771851" y="3200012"/>
        <a:ext cx="1523032" cy="913819"/>
      </dsp:txXfrm>
    </dsp:sp>
    <dsp:sp modelId="{B546F51A-8C32-7943-A3E1-DE12C2144BF3}">
      <dsp:nvSpPr>
        <dsp:cNvPr id="0" name=""/>
        <dsp:cNvSpPr/>
      </dsp:nvSpPr>
      <dsp:spPr>
        <a:xfrm>
          <a:off x="2123838" y="4267198"/>
          <a:ext cx="1523032" cy="913819"/>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sr-Cyrl-RS" sz="1100" kern="1200" dirty="0"/>
            <a:t>Предшколске установе </a:t>
          </a:r>
        </a:p>
        <a:p>
          <a:pPr lvl="0" algn="ctr" defTabSz="488950">
            <a:lnSpc>
              <a:spcPct val="90000"/>
            </a:lnSpc>
            <a:spcBef>
              <a:spcPct val="0"/>
            </a:spcBef>
            <a:spcAft>
              <a:spcPct val="35000"/>
            </a:spcAft>
          </a:pPr>
          <a:r>
            <a:rPr lang="en-RS" sz="1100" b="0" i="0" u="none" kern="1200" dirty="0"/>
            <a:t>249.306.597</a:t>
          </a:r>
          <a:endParaRPr lang="sr-Latn-RS" sz="1100" kern="1200" dirty="0"/>
        </a:p>
      </dsp:txBody>
      <dsp:txXfrm>
        <a:off x="2123838" y="4267198"/>
        <a:ext cx="1523032" cy="913819"/>
      </dsp:txXfrm>
    </dsp:sp>
    <dsp:sp modelId="{4F3D7500-F842-2048-BA8F-645E7076FF19}">
      <dsp:nvSpPr>
        <dsp:cNvPr id="0" name=""/>
        <dsp:cNvSpPr/>
      </dsp:nvSpPr>
      <dsp:spPr>
        <a:xfrm>
          <a:off x="421179" y="4266135"/>
          <a:ext cx="1523032" cy="913819"/>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sr-RS" sz="1100" b="0" i="0" u="none" kern="1200" dirty="0"/>
            <a:t>Центар за стручно усавршавање запослених  у образовању </a:t>
          </a:r>
          <a:r>
            <a:rPr lang="en-RS" sz="1100" b="0" i="0" u="none" kern="1200" dirty="0"/>
            <a:t>4.442.502</a:t>
          </a:r>
          <a:endParaRPr lang="sr-Latn-RS" sz="1100" kern="1200" dirty="0"/>
        </a:p>
      </dsp:txBody>
      <dsp:txXfrm>
        <a:off x="421179" y="4266135"/>
        <a:ext cx="1523032" cy="913819"/>
      </dsp:txXfrm>
    </dsp:sp>
    <dsp:sp modelId="{EA53DF6D-1EE2-584A-BEFB-5DB59EBF4366}">
      <dsp:nvSpPr>
        <dsp:cNvPr id="0" name=""/>
        <dsp:cNvSpPr/>
      </dsp:nvSpPr>
      <dsp:spPr>
        <a:xfrm>
          <a:off x="5410208" y="3200402"/>
          <a:ext cx="1523032" cy="913819"/>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sr-Cyrl-RS" sz="1100" kern="1200" dirty="0"/>
            <a:t>Здравствена установа </a:t>
          </a:r>
        </a:p>
        <a:p>
          <a:pPr lvl="0" algn="ctr" defTabSz="488950">
            <a:lnSpc>
              <a:spcPct val="90000"/>
            </a:lnSpc>
            <a:spcBef>
              <a:spcPct val="0"/>
            </a:spcBef>
            <a:spcAft>
              <a:spcPct val="35000"/>
            </a:spcAft>
          </a:pPr>
          <a:r>
            <a:rPr lang="en-RS" sz="1100" b="0" i="0" u="none" kern="1200" dirty="0"/>
            <a:t>34.481.557</a:t>
          </a:r>
          <a:endParaRPr lang="sr-Cyrl-RS" sz="1100" b="0" i="0" u="none" kern="1200" dirty="0"/>
        </a:p>
        <a:p>
          <a:pPr lvl="0" algn="ctr" defTabSz="488950">
            <a:lnSpc>
              <a:spcPct val="90000"/>
            </a:lnSpc>
            <a:spcBef>
              <a:spcPct val="0"/>
            </a:spcBef>
            <a:spcAft>
              <a:spcPct val="35000"/>
            </a:spcAft>
          </a:pPr>
          <a:endParaRPr lang="sr-Latn-RS" sz="1100" kern="1200" dirty="0"/>
        </a:p>
      </dsp:txBody>
      <dsp:txXfrm>
        <a:off x="5410208" y="3200402"/>
        <a:ext cx="1523032" cy="913819"/>
      </dsp:txXfrm>
    </dsp:sp>
    <dsp:sp modelId="{53853C50-5268-354A-8D4E-AB9200A89538}">
      <dsp:nvSpPr>
        <dsp:cNvPr id="0" name=""/>
        <dsp:cNvSpPr/>
      </dsp:nvSpPr>
      <dsp:spPr>
        <a:xfrm>
          <a:off x="3771851" y="4266135"/>
          <a:ext cx="1523032" cy="913819"/>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sr-Cyrl-RS" sz="1100" kern="1200" dirty="0"/>
            <a:t>Основно образовање</a:t>
          </a:r>
        </a:p>
        <a:p>
          <a:pPr lvl="0" algn="ctr" defTabSz="488950">
            <a:lnSpc>
              <a:spcPct val="90000"/>
            </a:lnSpc>
            <a:spcBef>
              <a:spcPct val="0"/>
            </a:spcBef>
            <a:spcAft>
              <a:spcPct val="35000"/>
            </a:spcAft>
          </a:pPr>
          <a:r>
            <a:rPr lang="en-RS" sz="1100" b="0" i="0" u="none" kern="1200" dirty="0"/>
            <a:t>211.022.546</a:t>
          </a:r>
          <a:endParaRPr lang="sr-Latn-RS" sz="1100" kern="1200" dirty="0"/>
        </a:p>
      </dsp:txBody>
      <dsp:txXfrm>
        <a:off x="3771851" y="4266135"/>
        <a:ext cx="1523032" cy="913819"/>
      </dsp:txXfrm>
    </dsp:sp>
    <dsp:sp modelId="{D9DADE6B-C80C-444E-A37A-18E96CD805E4}">
      <dsp:nvSpPr>
        <dsp:cNvPr id="0" name=""/>
        <dsp:cNvSpPr/>
      </dsp:nvSpPr>
      <dsp:spPr>
        <a:xfrm>
          <a:off x="5447187" y="4266135"/>
          <a:ext cx="1523032" cy="913819"/>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sr-Cyrl-RS" sz="1100" kern="1200" dirty="0"/>
            <a:t>Средње образовање </a:t>
          </a:r>
          <a:r>
            <a:rPr lang="en-RS" sz="1100" b="0" i="0" u="none" kern="1200" dirty="0"/>
            <a:t>68.880.120</a:t>
          </a:r>
          <a:endParaRPr lang="sr-Latn-RS" sz="1100" kern="1200" dirty="0"/>
        </a:p>
      </dsp:txBody>
      <dsp:txXfrm>
        <a:off x="5447187" y="4266135"/>
        <a:ext cx="1523032" cy="913819"/>
      </dsp:txXfrm>
    </dsp:sp>
  </dsp:spTree>
</dsp:drawing>
</file>

<file path=ppt/diagrams/layout1.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25A9F-D05D-446D-8C7F-8DB48AB53B43}"/>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F9EAC8B9-0518-41D7-9FF0-0C6CF272E9DF}"/>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7EDB3568-6FA5-4663-833A-F93AE8F04F4A}"/>
              </a:ext>
            </a:extLst>
          </p:cNvPr>
          <p:cNvSpPr>
            <a:spLocks noGrp="1"/>
          </p:cNvSpPr>
          <p:nvPr>
            <p:ph type="dt" sz="half" idx="10"/>
          </p:nvPr>
        </p:nvSpPr>
        <p:spPr/>
        <p:txBody>
          <a:bodyPr/>
          <a:lstStyle/>
          <a:p>
            <a:fld id="{1D8BD707-D9CF-40AE-B4C6-C98DA3205C09}" type="datetimeFigureOut">
              <a:rPr lang="en-US" smtClean="0"/>
              <a:pPr/>
              <a:t>3/2/2021</a:t>
            </a:fld>
            <a:endParaRPr lang="en-US"/>
          </a:p>
        </p:txBody>
      </p:sp>
      <p:sp>
        <p:nvSpPr>
          <p:cNvPr id="5" name="Footer Placeholder 4">
            <a:extLst>
              <a:ext uri="{FF2B5EF4-FFF2-40B4-BE49-F238E27FC236}">
                <a16:creationId xmlns:a16="http://schemas.microsoft.com/office/drawing/2014/main" id="{90E96B7A-D9B7-4D84-AED4-57A3595D7A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2F4DDF-22EF-4E7D-B929-8F7E027A3030}"/>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3753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E9282-0394-45D8-96E8-FCBCD54437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70C16F-ACED-4CB8-86C7-A3FEA63D527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8E3B72-D77A-4B52-9FBC-D32956952BC6}"/>
              </a:ext>
            </a:extLst>
          </p:cNvPr>
          <p:cNvSpPr>
            <a:spLocks noGrp="1"/>
          </p:cNvSpPr>
          <p:nvPr>
            <p:ph type="dt" sz="half" idx="10"/>
          </p:nvPr>
        </p:nvSpPr>
        <p:spPr/>
        <p:txBody>
          <a:bodyPr/>
          <a:lstStyle/>
          <a:p>
            <a:fld id="{1D8BD707-D9CF-40AE-B4C6-C98DA3205C09}" type="datetimeFigureOut">
              <a:rPr lang="en-US" smtClean="0"/>
              <a:pPr/>
              <a:t>3/2/2021</a:t>
            </a:fld>
            <a:endParaRPr lang="en-US"/>
          </a:p>
        </p:txBody>
      </p:sp>
      <p:sp>
        <p:nvSpPr>
          <p:cNvPr id="5" name="Footer Placeholder 4">
            <a:extLst>
              <a:ext uri="{FF2B5EF4-FFF2-40B4-BE49-F238E27FC236}">
                <a16:creationId xmlns:a16="http://schemas.microsoft.com/office/drawing/2014/main" id="{F8887BEB-1A82-432A-9604-723635F7DC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76C745-169E-4DA8-B533-97091C49EDFA}"/>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16859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6869B6-825A-4701-8933-F71822EF7A0B}"/>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64EF401-B741-4F09-9438-8FB0F20581D8}"/>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6A2CDC-CA33-4EE9-B4D4-CB201DE57C88}"/>
              </a:ext>
            </a:extLst>
          </p:cNvPr>
          <p:cNvSpPr>
            <a:spLocks noGrp="1"/>
          </p:cNvSpPr>
          <p:nvPr>
            <p:ph type="dt" sz="half" idx="10"/>
          </p:nvPr>
        </p:nvSpPr>
        <p:spPr/>
        <p:txBody>
          <a:bodyPr/>
          <a:lstStyle/>
          <a:p>
            <a:fld id="{1D8BD707-D9CF-40AE-B4C6-C98DA3205C09}" type="datetimeFigureOut">
              <a:rPr lang="en-US" smtClean="0"/>
              <a:pPr/>
              <a:t>3/2/2021</a:t>
            </a:fld>
            <a:endParaRPr lang="en-US"/>
          </a:p>
        </p:txBody>
      </p:sp>
      <p:sp>
        <p:nvSpPr>
          <p:cNvPr id="5" name="Footer Placeholder 4">
            <a:extLst>
              <a:ext uri="{FF2B5EF4-FFF2-40B4-BE49-F238E27FC236}">
                <a16:creationId xmlns:a16="http://schemas.microsoft.com/office/drawing/2014/main" id="{92B296C7-8274-4E37-956F-1477F18E5A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333594-FCF0-449B-B72E-3AFC50A40149}"/>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931275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D8BD707-D9CF-40AE-B4C6-C98DA3205C09}" type="datetimeFigureOut">
              <a:rPr lang="en-US" smtClean="0"/>
              <a:pPr/>
              <a:t>3/2/2021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25" name="Title Placeholder 1"/>
          <p:cNvSpPr>
            <a:spLocks noGrp="1"/>
          </p:cNvSpPr>
          <p:nvPr>
            <p:ph type="title"/>
          </p:nvPr>
        </p:nvSpPr>
        <p:spPr>
          <a:xfrm>
            <a:off x="276225" y="228600"/>
            <a:ext cx="8591550" cy="1066801"/>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1" name="Content Placeholder 30"/>
          <p:cNvSpPr>
            <a:spLocks noGrp="1"/>
          </p:cNvSpPr>
          <p:nvPr>
            <p:ph sz="quarter" idx="13"/>
          </p:nvPr>
        </p:nvSpPr>
        <p:spPr>
          <a:xfrm>
            <a:off x="274320" y="1298448"/>
            <a:ext cx="8595360" cy="4937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715281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EB496EC-4D37-4B83-A4A3-1B59CDA3ECBF}" type="datetime1">
              <a:rPr lang="en-US" smtClean="0"/>
              <a:t>3/2/2021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50369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F43FE-14CB-453B-BB96-8EE89C2E75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225C94-3053-41C6-B2ED-CAD1E095B26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23958D-1D78-4359-BF72-CD7F5F64926F}"/>
              </a:ext>
            </a:extLst>
          </p:cNvPr>
          <p:cNvSpPr>
            <a:spLocks noGrp="1"/>
          </p:cNvSpPr>
          <p:nvPr>
            <p:ph type="dt" sz="half" idx="10"/>
          </p:nvPr>
        </p:nvSpPr>
        <p:spPr/>
        <p:txBody>
          <a:bodyPr/>
          <a:lstStyle/>
          <a:p>
            <a:fld id="{1D8BD707-D9CF-40AE-B4C6-C98DA3205C09}" type="datetimeFigureOut">
              <a:rPr lang="en-US" smtClean="0"/>
              <a:pPr/>
              <a:t>3/2/2021</a:t>
            </a:fld>
            <a:endParaRPr lang="en-US"/>
          </a:p>
        </p:txBody>
      </p:sp>
      <p:sp>
        <p:nvSpPr>
          <p:cNvPr id="5" name="Footer Placeholder 4">
            <a:extLst>
              <a:ext uri="{FF2B5EF4-FFF2-40B4-BE49-F238E27FC236}">
                <a16:creationId xmlns:a16="http://schemas.microsoft.com/office/drawing/2014/main" id="{EF4B2437-14DA-423C-A602-E4E3218569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F58A1B-A2CB-44AF-AD78-B2EB170D647B}"/>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67073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195F8-998C-41D1-B8CF-8DFCD910C70A}"/>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A054285C-F415-447B-B8A8-DECFAE8BA38D}"/>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A2CBFED-E6B1-48F2-BB79-8AB25424F2C7}"/>
              </a:ext>
            </a:extLst>
          </p:cNvPr>
          <p:cNvSpPr>
            <a:spLocks noGrp="1"/>
          </p:cNvSpPr>
          <p:nvPr>
            <p:ph type="dt" sz="half" idx="10"/>
          </p:nvPr>
        </p:nvSpPr>
        <p:spPr/>
        <p:txBody>
          <a:bodyPr/>
          <a:lstStyle/>
          <a:p>
            <a:fld id="{1D8BD707-D9CF-40AE-B4C6-C98DA3205C09}" type="datetimeFigureOut">
              <a:rPr lang="en-US" smtClean="0"/>
              <a:pPr/>
              <a:t>3/2/2021</a:t>
            </a:fld>
            <a:endParaRPr lang="en-US"/>
          </a:p>
        </p:txBody>
      </p:sp>
      <p:sp>
        <p:nvSpPr>
          <p:cNvPr id="5" name="Footer Placeholder 4">
            <a:extLst>
              <a:ext uri="{FF2B5EF4-FFF2-40B4-BE49-F238E27FC236}">
                <a16:creationId xmlns:a16="http://schemas.microsoft.com/office/drawing/2014/main" id="{3AD087C8-B6FE-4F52-BCDB-19BD666AB6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F6432D-C938-4BDF-B39F-1F6C3DFFB9A3}"/>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10283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FB0FA-6A82-4069-9FC5-1E0CDECB7F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C9D9507-AACB-4C10-8969-CB97A76E4720}"/>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2F00881-16C6-4D4D-9C7B-C31B8898657D}"/>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7E2746D-E46F-4F2E-BC09-C705F6BF0BD8}"/>
              </a:ext>
            </a:extLst>
          </p:cNvPr>
          <p:cNvSpPr>
            <a:spLocks noGrp="1"/>
          </p:cNvSpPr>
          <p:nvPr>
            <p:ph type="dt" sz="half" idx="10"/>
          </p:nvPr>
        </p:nvSpPr>
        <p:spPr/>
        <p:txBody>
          <a:bodyPr/>
          <a:lstStyle/>
          <a:p>
            <a:fld id="{1D8BD707-D9CF-40AE-B4C6-C98DA3205C09}" type="datetimeFigureOut">
              <a:rPr lang="en-US" smtClean="0"/>
              <a:pPr/>
              <a:t>3/2/2021</a:t>
            </a:fld>
            <a:endParaRPr lang="en-US"/>
          </a:p>
        </p:txBody>
      </p:sp>
      <p:sp>
        <p:nvSpPr>
          <p:cNvPr id="6" name="Footer Placeholder 5">
            <a:extLst>
              <a:ext uri="{FF2B5EF4-FFF2-40B4-BE49-F238E27FC236}">
                <a16:creationId xmlns:a16="http://schemas.microsoft.com/office/drawing/2014/main" id="{36EA16F6-6C7B-45E6-917E-963B0D29C3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AED203-15B6-401C-B236-D1E51C8116A3}"/>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38663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08CDE-F75E-4AF2-8227-77F950278EF7}"/>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C86F43C-2471-41B6-9B22-216FD41DC7EA}"/>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B7380BC8-C9B2-4C19-8B16-BDC7CF28BAB7}"/>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909623-3A65-4F0B-95E4-E62C5996A5CD}"/>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8D1982A7-18F3-41A5-93AC-75F7E92CBC25}"/>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4A3B94E-5561-4BED-9D3C-83603E46A789}"/>
              </a:ext>
            </a:extLst>
          </p:cNvPr>
          <p:cNvSpPr>
            <a:spLocks noGrp="1"/>
          </p:cNvSpPr>
          <p:nvPr>
            <p:ph type="dt" sz="half" idx="10"/>
          </p:nvPr>
        </p:nvSpPr>
        <p:spPr/>
        <p:txBody>
          <a:bodyPr/>
          <a:lstStyle/>
          <a:p>
            <a:fld id="{1D8BD707-D9CF-40AE-B4C6-C98DA3205C09}" type="datetimeFigureOut">
              <a:rPr lang="en-US" smtClean="0"/>
              <a:pPr/>
              <a:t>3/2/2021</a:t>
            </a:fld>
            <a:endParaRPr lang="en-US"/>
          </a:p>
        </p:txBody>
      </p:sp>
      <p:sp>
        <p:nvSpPr>
          <p:cNvPr id="8" name="Footer Placeholder 7">
            <a:extLst>
              <a:ext uri="{FF2B5EF4-FFF2-40B4-BE49-F238E27FC236}">
                <a16:creationId xmlns:a16="http://schemas.microsoft.com/office/drawing/2014/main" id="{40F93032-7ACE-4A51-BE56-97242235AE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AF60C1F-EA96-431F-AD86-129A44A24D2B}"/>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85738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8D340-DEF3-4221-8AF8-A0541DC4A7F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A6E79B7-6084-434E-A50C-A84F986EC04F}"/>
              </a:ext>
            </a:extLst>
          </p:cNvPr>
          <p:cNvSpPr>
            <a:spLocks noGrp="1"/>
          </p:cNvSpPr>
          <p:nvPr>
            <p:ph type="dt" sz="half" idx="10"/>
          </p:nvPr>
        </p:nvSpPr>
        <p:spPr/>
        <p:txBody>
          <a:bodyPr/>
          <a:lstStyle/>
          <a:p>
            <a:fld id="{1D8BD707-D9CF-40AE-B4C6-C98DA3205C09}" type="datetimeFigureOut">
              <a:rPr lang="en-US" smtClean="0"/>
              <a:pPr/>
              <a:t>3/2/2021</a:t>
            </a:fld>
            <a:endParaRPr lang="en-US"/>
          </a:p>
        </p:txBody>
      </p:sp>
      <p:sp>
        <p:nvSpPr>
          <p:cNvPr id="4" name="Footer Placeholder 3">
            <a:extLst>
              <a:ext uri="{FF2B5EF4-FFF2-40B4-BE49-F238E27FC236}">
                <a16:creationId xmlns:a16="http://schemas.microsoft.com/office/drawing/2014/main" id="{A49E3F8B-8C71-4E71-B609-951499D6B1C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2D3034C-024D-4488-95F7-1745C3650B34}"/>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40159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AA7940-A45B-4672-96B9-35491CD4862B}"/>
              </a:ext>
            </a:extLst>
          </p:cNvPr>
          <p:cNvSpPr>
            <a:spLocks noGrp="1"/>
          </p:cNvSpPr>
          <p:nvPr>
            <p:ph type="dt" sz="half" idx="10"/>
          </p:nvPr>
        </p:nvSpPr>
        <p:spPr/>
        <p:txBody>
          <a:bodyPr/>
          <a:lstStyle/>
          <a:p>
            <a:fld id="{1D8BD707-D9CF-40AE-B4C6-C98DA3205C09}" type="datetimeFigureOut">
              <a:rPr lang="en-US" smtClean="0"/>
              <a:pPr/>
              <a:t>3/2/2021</a:t>
            </a:fld>
            <a:endParaRPr lang="en-US"/>
          </a:p>
        </p:txBody>
      </p:sp>
      <p:sp>
        <p:nvSpPr>
          <p:cNvPr id="3" name="Footer Placeholder 2">
            <a:extLst>
              <a:ext uri="{FF2B5EF4-FFF2-40B4-BE49-F238E27FC236}">
                <a16:creationId xmlns:a16="http://schemas.microsoft.com/office/drawing/2014/main" id="{F87A766C-4F4D-4E9C-A8CF-91B42857173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5C76D47-0BC1-4AA6-96B4-83C210CB38A9}"/>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08977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497C7-6691-497E-AC61-D5887206DBD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68F6EFC6-893A-4FA1-A92E-8A2034BE2CB3}"/>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63A859D-9A21-4E33-B05C-E8224184176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31D4DEC3-AA9B-4487-9081-F79252A41792}"/>
              </a:ext>
            </a:extLst>
          </p:cNvPr>
          <p:cNvSpPr>
            <a:spLocks noGrp="1"/>
          </p:cNvSpPr>
          <p:nvPr>
            <p:ph type="dt" sz="half" idx="10"/>
          </p:nvPr>
        </p:nvSpPr>
        <p:spPr/>
        <p:txBody>
          <a:bodyPr/>
          <a:lstStyle/>
          <a:p>
            <a:fld id="{1D8BD707-D9CF-40AE-B4C6-C98DA3205C09}" type="datetimeFigureOut">
              <a:rPr lang="en-US" smtClean="0"/>
              <a:pPr/>
              <a:t>3/2/2021</a:t>
            </a:fld>
            <a:endParaRPr lang="en-US"/>
          </a:p>
        </p:txBody>
      </p:sp>
      <p:sp>
        <p:nvSpPr>
          <p:cNvPr id="6" name="Footer Placeholder 5">
            <a:extLst>
              <a:ext uri="{FF2B5EF4-FFF2-40B4-BE49-F238E27FC236}">
                <a16:creationId xmlns:a16="http://schemas.microsoft.com/office/drawing/2014/main" id="{EE4731A0-78B7-4648-987B-A574DC4E38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A54CAF-4FF2-4CA3-96CF-430A495DBF66}"/>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75325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10629-077B-4AFB-9F28-AA95655043F1}"/>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D1776673-B830-4BB6-B471-DE560F364E6A}"/>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607771AE-157E-4AA2-992E-082236010D9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02AFDA13-D9BC-46E8-8D7C-2C3465C939BC}"/>
              </a:ext>
            </a:extLst>
          </p:cNvPr>
          <p:cNvSpPr>
            <a:spLocks noGrp="1"/>
          </p:cNvSpPr>
          <p:nvPr>
            <p:ph type="dt" sz="half" idx="10"/>
          </p:nvPr>
        </p:nvSpPr>
        <p:spPr/>
        <p:txBody>
          <a:bodyPr/>
          <a:lstStyle/>
          <a:p>
            <a:fld id="{1D8BD707-D9CF-40AE-B4C6-C98DA3205C09}" type="datetimeFigureOut">
              <a:rPr lang="en-US" smtClean="0"/>
              <a:pPr/>
              <a:t>3/2/2021</a:t>
            </a:fld>
            <a:endParaRPr lang="en-US"/>
          </a:p>
        </p:txBody>
      </p:sp>
      <p:sp>
        <p:nvSpPr>
          <p:cNvPr id="6" name="Footer Placeholder 5">
            <a:extLst>
              <a:ext uri="{FF2B5EF4-FFF2-40B4-BE49-F238E27FC236}">
                <a16:creationId xmlns:a16="http://schemas.microsoft.com/office/drawing/2014/main" id="{0D23E95F-9C7D-4A35-BCAC-5A0A77A1EF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FF7389-155F-463D-8D30-786F62C9FEFC}"/>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13507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FCDC8C-238F-4027-B74A-2569DBBDB82E}"/>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D0EFCF6-E3A6-42E0-AB95-97A0B6BC0C5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D502FF-8689-4792-8763-5EF12271334E}"/>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D8BD707-D9CF-40AE-B4C6-C98DA3205C09}" type="datetimeFigureOut">
              <a:rPr lang="en-US" smtClean="0"/>
              <a:pPr/>
              <a:t>3/2/2021</a:t>
            </a:fld>
            <a:endParaRPr lang="en-US"/>
          </a:p>
        </p:txBody>
      </p:sp>
      <p:sp>
        <p:nvSpPr>
          <p:cNvPr id="5" name="Footer Placeholder 4">
            <a:extLst>
              <a:ext uri="{FF2B5EF4-FFF2-40B4-BE49-F238E27FC236}">
                <a16:creationId xmlns:a16="http://schemas.microsoft.com/office/drawing/2014/main" id="{5F255B5E-8D80-43A7-81D0-A4A5F34FF5AA}"/>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B5BF4B0-D76D-4266-8C4A-F2DD0286205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594639809"/>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 id="2147484020" r:id="rId12"/>
    <p:sldLayoutId id="2147484021"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9.jpeg"/></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2.xml"/><Relationship Id="rId4" Type="http://schemas.openxmlformats.org/officeDocument/2006/relationships/image" Target="../media/image23.jpeg"/></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3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3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gif"/><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hyperlink" Target="https://www.sombor.rs/dokumenti-organa-grada/budzet-grada-sombora/2019-godina/" TargetMode="Externa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ru-RU" b="1" dirty="0"/>
              <a:t>Водич кроз одлуку о завршном рачуну </a:t>
            </a:r>
            <a:r>
              <a:rPr lang="ru-RU" b="1" dirty="0" err="1"/>
              <a:t>буџета</a:t>
            </a:r>
            <a:r>
              <a:rPr lang="ru-RU" b="1" dirty="0"/>
              <a:t> града</a:t>
            </a:r>
            <a:r>
              <a:rPr lang="sr-Latn-RS" b="1" dirty="0"/>
              <a:t> </a:t>
            </a:r>
            <a:r>
              <a:rPr lang="sr-Cyrl-RS" b="1" dirty="0"/>
              <a:t>Сомбора </a:t>
            </a:r>
            <a:r>
              <a:rPr lang="ru-RU" b="1" dirty="0"/>
              <a:t>за 20</a:t>
            </a:r>
            <a:r>
              <a:rPr lang="sr-Cyrl-RS" b="1" dirty="0"/>
              <a:t>19</a:t>
            </a:r>
            <a:r>
              <a:rPr lang="ru-RU" b="1" dirty="0"/>
              <a:t>. годину</a:t>
            </a:r>
            <a:endParaRPr lang="en-US" dirty="0">
              <a:solidFill>
                <a:srgbClr val="FF0000"/>
              </a:solidFill>
            </a:endParaRPr>
          </a:p>
        </p:txBody>
      </p:sp>
      <p:sp>
        <p:nvSpPr>
          <p:cNvPr id="2" name="Content Placeholder 1"/>
          <p:cNvSpPr>
            <a:spLocks noGrp="1"/>
          </p:cNvSpPr>
          <p:nvPr>
            <p:ph sz="quarter" idx="13"/>
          </p:nvPr>
        </p:nvSpPr>
        <p:spPr>
          <a:xfrm>
            <a:off x="274320" y="1981200"/>
            <a:ext cx="8595360" cy="1447800"/>
          </a:xfrm>
        </p:spPr>
        <p:txBody>
          <a:bodyPr/>
          <a:lstStyle/>
          <a:p>
            <a:endParaRPr lang="sr-Cyrl-RS" dirty="0"/>
          </a:p>
          <a:p>
            <a:endParaRPr lang="sr-Cyrl-RS" dirty="0"/>
          </a:p>
          <a:p>
            <a:endParaRPr lang="sr-Cyrl-RS" dirty="0"/>
          </a:p>
          <a:p>
            <a:pPr lvl="2"/>
            <a:endParaRPr lang="sr-Cyrl-RS" dirty="0"/>
          </a:p>
          <a:p>
            <a:pPr lvl="2"/>
            <a:endParaRPr lang="sr-Cyrl-RS" dirty="0"/>
          </a:p>
          <a:p>
            <a:pPr marL="342202" lvl="2" indent="0">
              <a:buNone/>
            </a:pPr>
            <a:endParaRPr lang="sr-Latn-RS" dirty="0"/>
          </a:p>
        </p:txBody>
      </p:sp>
      <p:sp>
        <p:nvSpPr>
          <p:cNvPr id="4" name="Title 1">
            <a:extLst>
              <a:ext uri="{FF2B5EF4-FFF2-40B4-BE49-F238E27FC236}">
                <a16:creationId xmlns:a16="http://schemas.microsoft.com/office/drawing/2014/main" id="{38289B5C-3A07-314C-9E36-D2F5CADBF899}"/>
              </a:ext>
            </a:extLst>
          </p:cNvPr>
          <p:cNvSpPr txBox="1">
            <a:spLocks/>
          </p:cNvSpPr>
          <p:nvPr/>
        </p:nvSpPr>
        <p:spPr>
          <a:xfrm>
            <a:off x="685800" y="2481085"/>
            <a:ext cx="7772400" cy="650207"/>
          </a:xfrm>
          <a:prstGeom prst="rect">
            <a:avLst/>
          </a:prstGeom>
        </p:spPr>
        <p:txBody>
          <a:bodyPr vert="horz" lIns="91440" tIns="45720" rIns="91440" bIns="45720" rtlCol="0" anchor="b" anchorCtr="0">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uz-Cyrl-UZ" sz="3800" b="1">
                <a:solidFill>
                  <a:schemeClr val="bg1"/>
                </a:solidFill>
                <a:cs typeface="Calibri"/>
              </a:rPr>
              <a:t>ГРАД СОМБОР</a:t>
            </a:r>
            <a:endParaRPr lang="en-US" sz="3800" dirty="0">
              <a:solidFill>
                <a:schemeClr val="bg1"/>
              </a:solidFill>
              <a:latin typeface="Calibri"/>
              <a:cs typeface="Calibri"/>
            </a:endParaRPr>
          </a:p>
        </p:txBody>
      </p:sp>
      <p:pic>
        <p:nvPicPr>
          <p:cNvPr id="6" name="Picture 5" descr="Sombor.png">
            <a:extLst>
              <a:ext uri="{FF2B5EF4-FFF2-40B4-BE49-F238E27FC236}">
                <a16:creationId xmlns:a16="http://schemas.microsoft.com/office/drawing/2014/main" id="{913E0EB0-EC28-5040-B53E-7709B62E47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6600" y="2447163"/>
            <a:ext cx="2819400" cy="28194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sr-Cyrl-RS" dirty="0"/>
              <a:t>Структура извршених расхода и издатака буџета града - номинални износи</a:t>
            </a:r>
            <a:endParaRPr lang="sr-Latn-CS" dirty="0"/>
          </a:p>
        </p:txBody>
      </p:sp>
      <p:graphicFrame>
        <p:nvGraphicFramePr>
          <p:cNvPr id="5" name="Content Placeholder 4"/>
          <p:cNvGraphicFramePr>
            <a:graphicFrameLocks noGrp="1"/>
          </p:cNvGraphicFramePr>
          <p:nvPr>
            <p:ph sz="quarter" idx="13"/>
            <p:extLst>
              <p:ext uri="{D42A27DB-BD31-4B8C-83A1-F6EECF244321}">
                <p14:modId xmlns:p14="http://schemas.microsoft.com/office/powerpoint/2010/main" val="305397047"/>
              </p:ext>
            </p:extLst>
          </p:nvPr>
        </p:nvGraphicFramePr>
        <p:xfrm>
          <a:off x="274638" y="1298575"/>
          <a:ext cx="8594725" cy="4937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sr-Cyrl-RS" dirty="0"/>
              <a:t>Структура извршених расхода и издатака буџета града/општине - процентуални износи</a:t>
            </a:r>
            <a:endParaRPr lang="sr-Latn-CS" dirty="0"/>
          </a:p>
        </p:txBody>
      </p:sp>
      <p:graphicFrame>
        <p:nvGraphicFramePr>
          <p:cNvPr id="6" name="Chart 5">
            <a:extLst>
              <a:ext uri="{FF2B5EF4-FFF2-40B4-BE49-F238E27FC236}">
                <a16:creationId xmlns:a16="http://schemas.microsoft.com/office/drawing/2014/main" id="{00000000-0008-0000-0200-000002000000}"/>
              </a:ext>
            </a:extLst>
          </p:cNvPr>
          <p:cNvGraphicFramePr>
            <a:graphicFrameLocks/>
          </p:cNvGraphicFramePr>
          <p:nvPr>
            <p:extLst>
              <p:ext uri="{D42A27DB-BD31-4B8C-83A1-F6EECF244321}">
                <p14:modId xmlns:p14="http://schemas.microsoft.com/office/powerpoint/2010/main" val="4189621726"/>
              </p:ext>
            </p:extLst>
          </p:nvPr>
        </p:nvGraphicFramePr>
        <p:xfrm>
          <a:off x="533401" y="1385887"/>
          <a:ext cx="8334374" cy="52435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879890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550BE34-C2B8-49B8-8519-67A8CAD51AE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A7457DD9-5A45-400A-AB4B-4B4EDECA25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812" y="365125"/>
            <a:ext cx="8375585"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785059" y="586822"/>
            <a:ext cx="2670189" cy="1645920"/>
          </a:xfrm>
        </p:spPr>
        <p:txBody>
          <a:bodyPr vert="horz" lIns="91440" tIns="45720" rIns="91440" bIns="45720" rtlCol="0" anchor="ctr">
            <a:normAutofit/>
          </a:bodyPr>
          <a:lstStyle/>
          <a:p>
            <a:pPr defTabSz="914400"/>
            <a:r>
              <a:rPr lang="en-US" sz="2800" kern="1200">
                <a:solidFill>
                  <a:schemeClr val="tx1"/>
                </a:solidFill>
                <a:latin typeface="+mj-lt"/>
                <a:ea typeface="+mj-ea"/>
                <a:cs typeface="+mj-cs"/>
              </a:rPr>
              <a:t>Извршење расхода и издатака у односу на план</a:t>
            </a:r>
          </a:p>
        </p:txBody>
      </p:sp>
      <p:sp>
        <p:nvSpPr>
          <p:cNvPr id="16" name="Rectangle 15">
            <a:extLst>
              <a:ext uri="{FF2B5EF4-FFF2-40B4-BE49-F238E27FC236}">
                <a16:creationId xmlns:a16="http://schemas.microsoft.com/office/drawing/2014/main" id="{441CF7D6-A660-431A-B0BB-140A0D5556B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806" y="1057739"/>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8" name="Rectangle 17">
            <a:extLst>
              <a:ext uri="{FF2B5EF4-FFF2-40B4-BE49-F238E27FC236}">
                <a16:creationId xmlns:a16="http://schemas.microsoft.com/office/drawing/2014/main" id="{0570A85B-3810-4F95-97B0-CBF4CCDB381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999776" y="1402924"/>
            <a:ext cx="1463040" cy="13716"/>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 name="TextBox 4">
            <a:extLst>
              <a:ext uri="{FF2B5EF4-FFF2-40B4-BE49-F238E27FC236}">
                <a16:creationId xmlns:a16="http://schemas.microsoft.com/office/drawing/2014/main" id="{A705506D-76F5-485F-81E7-AA688898216C}"/>
              </a:ext>
            </a:extLst>
          </p:cNvPr>
          <p:cNvSpPr txBox="1"/>
          <p:nvPr/>
        </p:nvSpPr>
        <p:spPr>
          <a:xfrm>
            <a:off x="4013373" y="586822"/>
            <a:ext cx="4501977" cy="1645920"/>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1600"/>
              <a:t>Током 2019. године извршење расхода и издатака реализовано је углавном доследно плану дефинисаном у оквиру Oдлуке о буџету за 2019. годину, уз мања и објективна одступања код коришћења роба и услуга и већа код капиталних издатака који су извршени само са 56% у односу на план. </a:t>
            </a:r>
          </a:p>
        </p:txBody>
      </p:sp>
      <p:graphicFrame>
        <p:nvGraphicFramePr>
          <p:cNvPr id="7" name="Chart 6">
            <a:extLst>
              <a:ext uri="{FF2B5EF4-FFF2-40B4-BE49-F238E27FC236}">
                <a16:creationId xmlns:a16="http://schemas.microsoft.com/office/drawing/2014/main" id="{00000000-0008-0000-0200-000003000000}"/>
              </a:ext>
            </a:extLst>
          </p:cNvPr>
          <p:cNvGraphicFramePr>
            <a:graphicFrameLocks/>
          </p:cNvGraphicFramePr>
          <p:nvPr>
            <p:extLst>
              <p:ext uri="{D42A27DB-BD31-4B8C-83A1-F6EECF244321}">
                <p14:modId xmlns:p14="http://schemas.microsoft.com/office/powerpoint/2010/main" val="1846270800"/>
              </p:ext>
            </p:extLst>
          </p:nvPr>
        </p:nvGraphicFramePr>
        <p:xfrm>
          <a:off x="418338" y="2734056"/>
          <a:ext cx="8373618" cy="34838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953109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sr-Cyrl-RS"/>
              <a:t>Преглед извршења по корисницима – номинални износи</a:t>
            </a:r>
            <a:endParaRPr lang="sr-Latn-CS" dirty="0"/>
          </a:p>
        </p:txBody>
      </p:sp>
      <p:graphicFrame>
        <p:nvGraphicFramePr>
          <p:cNvPr id="11" name="Content Placeholder 10"/>
          <p:cNvGraphicFramePr>
            <a:graphicFrameLocks noGrp="1"/>
          </p:cNvGraphicFramePr>
          <p:nvPr>
            <p:ph sz="quarter" idx="13"/>
            <p:extLst>
              <p:ext uri="{D42A27DB-BD31-4B8C-83A1-F6EECF244321}">
                <p14:modId xmlns:p14="http://schemas.microsoft.com/office/powerpoint/2010/main" val="39213888"/>
              </p:ext>
            </p:extLst>
          </p:nvPr>
        </p:nvGraphicFramePr>
        <p:xfrm>
          <a:off x="914400" y="1295401"/>
          <a:ext cx="7391400" cy="51815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437462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3F29798-D584-4792-9B62-3F5F5C36D61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184805"/>
            <a:ext cx="7886700" cy="1505883"/>
          </a:xfrm>
        </p:spPr>
        <p:txBody>
          <a:bodyPr vert="horz" lIns="91440" tIns="45720" rIns="91440" bIns="45720" rtlCol="0" anchor="ctr">
            <a:normAutofit/>
          </a:bodyPr>
          <a:lstStyle/>
          <a:p>
            <a:pPr defTabSz="914400"/>
            <a:r>
              <a:rPr lang="en-US" sz="3800" kern="1200">
                <a:solidFill>
                  <a:schemeClr val="tx1"/>
                </a:solidFill>
                <a:latin typeface="+mj-lt"/>
                <a:ea typeface="+mj-ea"/>
                <a:cs typeface="+mj-cs"/>
              </a:rPr>
              <a:t>Преглед извршења по корисницима – процентуални износи</a:t>
            </a:r>
          </a:p>
        </p:txBody>
      </p:sp>
      <p:graphicFrame>
        <p:nvGraphicFramePr>
          <p:cNvPr id="7" name="Chart 6">
            <a:extLst>
              <a:ext uri="{FF2B5EF4-FFF2-40B4-BE49-F238E27FC236}">
                <a16:creationId xmlns:a16="http://schemas.microsoft.com/office/drawing/2014/main" id="{00000000-0008-0000-0400-000002000000}"/>
              </a:ext>
            </a:extLst>
          </p:cNvPr>
          <p:cNvGraphicFramePr>
            <a:graphicFrameLocks/>
          </p:cNvGraphicFramePr>
          <p:nvPr>
            <p:extLst>
              <p:ext uri="{D42A27DB-BD31-4B8C-83A1-F6EECF244321}">
                <p14:modId xmlns:p14="http://schemas.microsoft.com/office/powerpoint/2010/main" val="3210728936"/>
              </p:ext>
            </p:extLst>
          </p:nvPr>
        </p:nvGraphicFramePr>
        <p:xfrm>
          <a:off x="628650" y="1845426"/>
          <a:ext cx="7884410" cy="445030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082674"/>
          </a:xfrm>
        </p:spPr>
        <p:txBody>
          <a:bodyPr/>
          <a:lstStyle/>
          <a:p>
            <a:pPr algn="ctr"/>
            <a:r>
              <a:rPr lang="sr-Cyrl-RS" dirty="0"/>
              <a:t>Програмско буџетирање и његова примена у буџету града Сомбора</a:t>
            </a:r>
            <a:endParaRPr lang="en-US" dirty="0">
              <a:solidFill>
                <a:srgbClr val="FF0000"/>
              </a:solidFill>
            </a:endParaRPr>
          </a:p>
        </p:txBody>
      </p:sp>
      <p:sp>
        <p:nvSpPr>
          <p:cNvPr id="3" name="Content Placeholder 2"/>
          <p:cNvSpPr>
            <a:spLocks noGrp="1"/>
          </p:cNvSpPr>
          <p:nvPr>
            <p:ph idx="1"/>
          </p:nvPr>
        </p:nvSpPr>
        <p:spPr>
          <a:xfrm>
            <a:off x="628650" y="1509250"/>
            <a:ext cx="7886700" cy="4667713"/>
          </a:xfrm>
        </p:spPr>
        <p:txBody>
          <a:bodyPr/>
          <a:lstStyle/>
          <a:p>
            <a:pPr algn="just"/>
            <a:endParaRPr lang="sr-Cyrl-RS" dirty="0">
              <a:solidFill>
                <a:srgbClr val="333333"/>
              </a:solidFill>
              <a:latin typeface="+mj-lt"/>
              <a:ea typeface="Calibri" panose="020F0502020204030204" pitchFamily="34" charset="0"/>
              <a:cs typeface="Times New Roman" panose="02020603050405020304" pitchFamily="18" charset="0"/>
            </a:endParaRPr>
          </a:p>
          <a:p>
            <a:pPr algn="just"/>
            <a:r>
              <a:rPr lang="sr-Cyrl-RS" dirty="0">
                <a:solidFill>
                  <a:srgbClr val="333333"/>
                </a:solidFill>
                <a:latin typeface="+mj-lt"/>
                <a:ea typeface="Calibri" panose="020F0502020204030204" pitchFamily="34" charset="0"/>
                <a:cs typeface="Times New Roman" panose="02020603050405020304" pitchFamily="18" charset="0"/>
              </a:rPr>
              <a:t>Програмско буџетирање представља буџетирање по програмима којим се приказују циљеви, очекивани резултати, активности и средства потребна за остваривање тих циљева. Програмско буџетирање значи успостављање новог начина планирања и расподеле буџетских средстава тако да се уводи јасна веза између јавних политика власти односно програма које спроводи, циљева тих програма и очекиваних резултата с једне стране, и средстава потребних за њихову реализацију с друге стране. </a:t>
            </a:r>
          </a:p>
          <a:p>
            <a:pPr marL="0" indent="0" algn="just">
              <a:buNone/>
            </a:pPr>
            <a:endParaRPr lang="sr-Cyrl-RS" dirty="0">
              <a:solidFill>
                <a:srgbClr val="333333"/>
              </a:solidFill>
              <a:latin typeface="+mj-lt"/>
              <a:ea typeface="Calibri" panose="020F0502020204030204" pitchFamily="34" charset="0"/>
              <a:cs typeface="Times New Roman" panose="02020603050405020304" pitchFamily="18" charset="0"/>
            </a:endParaRPr>
          </a:p>
          <a:p>
            <a:pPr algn="just"/>
            <a:r>
              <a:rPr lang="sr-Cyrl-RS" dirty="0">
                <a:solidFill>
                  <a:srgbClr val="333333"/>
                </a:solidFill>
                <a:latin typeface="+mj-lt"/>
                <a:cs typeface="Times New Roman" panose="02020603050405020304" pitchFamily="18" charset="0"/>
              </a:rPr>
              <a:t>Град Сомбор, као и друге локалне самоуправе, за планирање буџета на располагању има 17 програма и у оквиру наредних слајдова приказани су остварени резултати током </a:t>
            </a:r>
            <a:r>
              <a:rPr lang="sr-Cyrl-RS" dirty="0">
                <a:latin typeface="+mj-lt"/>
                <a:cs typeface="Times New Roman" panose="02020603050405020304" pitchFamily="18" charset="0"/>
              </a:rPr>
              <a:t>2019. </a:t>
            </a:r>
            <a:r>
              <a:rPr lang="sr-Cyrl-RS" dirty="0">
                <a:solidFill>
                  <a:srgbClr val="333333"/>
                </a:solidFill>
                <a:latin typeface="+mj-lt"/>
                <a:cs typeface="Times New Roman" panose="02020603050405020304" pitchFamily="18" charset="0"/>
              </a:rPr>
              <a:t>године.</a:t>
            </a:r>
          </a:p>
        </p:txBody>
      </p:sp>
      <p:sp>
        <p:nvSpPr>
          <p:cNvPr id="4" name="Rectangle 3">
            <a:extLst>
              <a:ext uri="{FF2B5EF4-FFF2-40B4-BE49-F238E27FC236}">
                <a16:creationId xmlns:a16="http://schemas.microsoft.com/office/drawing/2014/main" id="{29F15673-0953-4AC9-A93F-1489D6A3FA63}"/>
              </a:ext>
            </a:extLst>
          </p:cNvPr>
          <p:cNvSpPr/>
          <p:nvPr/>
        </p:nvSpPr>
        <p:spPr>
          <a:xfrm>
            <a:off x="2286000" y="426576"/>
            <a:ext cx="4572000" cy="407035"/>
          </a:xfrm>
          <a:prstGeom prst="rect">
            <a:avLst/>
          </a:prstGeom>
        </p:spPr>
        <p:txBody>
          <a:bodyPr>
            <a:spAutoFit/>
          </a:bodyPr>
          <a:lstStyle/>
          <a:p>
            <a:pPr>
              <a:lnSpc>
                <a:spcPct val="107000"/>
              </a:lnSpc>
              <a:spcAft>
                <a:spcPts val="80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213554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3F29798-D584-4792-9B62-3F5F5C36D61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184805"/>
            <a:ext cx="7886700" cy="1034395"/>
          </a:xfrm>
        </p:spPr>
        <p:txBody>
          <a:bodyPr vert="horz" lIns="91440" tIns="45720" rIns="91440" bIns="45720" rtlCol="0" anchor="ctr">
            <a:normAutofit/>
          </a:bodyPr>
          <a:lstStyle/>
          <a:p>
            <a:pPr algn="ctr" defTabSz="914400"/>
            <a:r>
              <a:rPr lang="en-US" sz="4000" kern="1200" dirty="0" err="1">
                <a:solidFill>
                  <a:schemeClr val="tx1"/>
                </a:solidFill>
                <a:latin typeface="+mj-lt"/>
                <a:ea typeface="+mj-ea"/>
                <a:cs typeface="+mj-cs"/>
              </a:rPr>
              <a:t>Преглед</a:t>
            </a:r>
            <a:r>
              <a:rPr lang="en-US" sz="4000" kern="1200" dirty="0">
                <a:solidFill>
                  <a:schemeClr val="tx1"/>
                </a:solidFill>
                <a:latin typeface="+mj-lt"/>
                <a:ea typeface="+mj-ea"/>
                <a:cs typeface="+mj-cs"/>
              </a:rPr>
              <a:t> </a:t>
            </a:r>
            <a:r>
              <a:rPr lang="en-US" sz="4000" kern="1200" dirty="0" err="1">
                <a:solidFill>
                  <a:schemeClr val="tx1"/>
                </a:solidFill>
                <a:latin typeface="+mj-lt"/>
                <a:ea typeface="+mj-ea"/>
                <a:cs typeface="+mj-cs"/>
              </a:rPr>
              <a:t>извршења</a:t>
            </a:r>
            <a:r>
              <a:rPr lang="en-US" sz="4000" kern="1200" dirty="0">
                <a:solidFill>
                  <a:schemeClr val="tx1"/>
                </a:solidFill>
                <a:latin typeface="+mj-lt"/>
                <a:ea typeface="+mj-ea"/>
                <a:cs typeface="+mj-cs"/>
              </a:rPr>
              <a:t> </a:t>
            </a:r>
            <a:r>
              <a:rPr lang="en-US" sz="4000" kern="1200" dirty="0" err="1">
                <a:solidFill>
                  <a:schemeClr val="tx1"/>
                </a:solidFill>
                <a:latin typeface="+mj-lt"/>
                <a:ea typeface="+mj-ea"/>
                <a:cs typeface="+mj-cs"/>
              </a:rPr>
              <a:t>по</a:t>
            </a:r>
            <a:r>
              <a:rPr lang="en-US" sz="4000" kern="1200" dirty="0">
                <a:solidFill>
                  <a:schemeClr val="tx1"/>
                </a:solidFill>
                <a:latin typeface="+mj-lt"/>
                <a:ea typeface="+mj-ea"/>
                <a:cs typeface="+mj-cs"/>
              </a:rPr>
              <a:t> </a:t>
            </a:r>
            <a:r>
              <a:rPr lang="en-US" sz="4000" kern="1200" dirty="0" err="1">
                <a:solidFill>
                  <a:schemeClr val="tx1"/>
                </a:solidFill>
                <a:latin typeface="+mj-lt"/>
                <a:ea typeface="+mj-ea"/>
                <a:cs typeface="+mj-cs"/>
              </a:rPr>
              <a:t>програмима</a:t>
            </a:r>
            <a:endParaRPr lang="en-US" sz="4000" kern="1200" dirty="0">
              <a:solidFill>
                <a:schemeClr val="tx1"/>
              </a:solidFill>
              <a:latin typeface="+mj-lt"/>
              <a:ea typeface="+mj-ea"/>
              <a:cs typeface="+mj-cs"/>
            </a:endParaRPr>
          </a:p>
        </p:txBody>
      </p:sp>
      <p:graphicFrame>
        <p:nvGraphicFramePr>
          <p:cNvPr id="5" name="Chart 4">
            <a:extLst>
              <a:ext uri="{FF2B5EF4-FFF2-40B4-BE49-F238E27FC236}">
                <a16:creationId xmlns:a16="http://schemas.microsoft.com/office/drawing/2014/main" id="{00000000-0008-0000-0500-000002000000}"/>
              </a:ext>
            </a:extLst>
          </p:cNvPr>
          <p:cNvGraphicFramePr>
            <a:graphicFrameLocks/>
          </p:cNvGraphicFramePr>
          <p:nvPr>
            <p:extLst>
              <p:ext uri="{D42A27DB-BD31-4B8C-83A1-F6EECF244321}">
                <p14:modId xmlns:p14="http://schemas.microsoft.com/office/powerpoint/2010/main" val="464283869"/>
              </p:ext>
            </p:extLst>
          </p:nvPr>
        </p:nvGraphicFramePr>
        <p:xfrm>
          <a:off x="628650" y="1219200"/>
          <a:ext cx="8058150" cy="5257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467186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6225" y="152400"/>
            <a:ext cx="8591550" cy="990599"/>
          </a:xfrm>
        </p:spPr>
        <p:txBody>
          <a:bodyPr>
            <a:noAutofit/>
          </a:bodyPr>
          <a:lstStyle/>
          <a:p>
            <a:pPr algn="ctr"/>
            <a:r>
              <a:rPr lang="sr-Cyrl-RS" sz="3200" dirty="0"/>
              <a:t>ПРОГРАМ: Становање, урбанизам и просторно планирање</a:t>
            </a:r>
            <a:endParaRPr lang="sr-Latn-RS" sz="3200" dirty="0"/>
          </a:p>
        </p:txBody>
      </p:sp>
      <p:sp>
        <p:nvSpPr>
          <p:cNvPr id="2" name="Content Placeholder 1"/>
          <p:cNvSpPr>
            <a:spLocks noGrp="1"/>
          </p:cNvSpPr>
          <p:nvPr>
            <p:ph sz="quarter" idx="13"/>
          </p:nvPr>
        </p:nvSpPr>
        <p:spPr>
          <a:xfrm>
            <a:off x="276225" y="1995055"/>
            <a:ext cx="4459359" cy="4172336"/>
          </a:xfrm>
        </p:spPr>
        <p:txBody>
          <a:bodyPr>
            <a:normAutofit/>
          </a:bodyPr>
          <a:lstStyle/>
          <a:p>
            <a:r>
              <a:rPr lang="sr-Cyrl-RS" dirty="0"/>
              <a:t>Укупно утрошено 201.372.000 динара</a:t>
            </a:r>
          </a:p>
          <a:p>
            <a:endParaRPr lang="sr-Cyrl-RS" dirty="0"/>
          </a:p>
          <a:p>
            <a:pPr algn="just"/>
            <a:r>
              <a:rPr lang="sr-Cyrl-CS" i="1" dirty="0"/>
              <a:t>Цела територија </a:t>
            </a:r>
            <a:r>
              <a:rPr lang="sr-Cyrl-RS" i="1" dirty="0"/>
              <a:t>града</a:t>
            </a:r>
            <a:r>
              <a:rPr lang="sr-Cyrl-CS" i="1" dirty="0"/>
              <a:t> покривена је планским </a:t>
            </a:r>
            <a:r>
              <a:rPr lang="sr-Cyrl-CS" i="1" dirty="0" smtClean="0"/>
              <a:t>документима и сам град и насељена места на територији града</a:t>
            </a:r>
            <a:endParaRPr lang="sr-Cyrl-CS" i="1" dirty="0"/>
          </a:p>
          <a:p>
            <a:pPr algn="just"/>
            <a:r>
              <a:rPr lang="sr-Cyrl-CS" i="1" dirty="0"/>
              <a:t>План генералне регулације за град Сомбор  и околна насеља доступнис у на </a:t>
            </a:r>
          </a:p>
          <a:p>
            <a:pPr algn="just"/>
            <a:r>
              <a:rPr lang="en-US" i="1" dirty="0"/>
              <a:t>https://www.sombor.rs/dokumenti-organa-grada/planska-dokumenta/</a:t>
            </a:r>
            <a:endParaRPr lang="sr-Cyrl-CS" i="1" dirty="0"/>
          </a:p>
          <a:p>
            <a:pPr marL="0" indent="0">
              <a:buNone/>
            </a:pPr>
            <a:endParaRPr lang="sr-Latn-RS" dirty="0"/>
          </a:p>
          <a:p>
            <a:endParaRPr lang="sr-Latn-RS" dirty="0"/>
          </a:p>
        </p:txBody>
      </p:sp>
      <p:sp>
        <p:nvSpPr>
          <p:cNvPr id="5" name="Text Placeholder 2"/>
          <p:cNvSpPr txBox="1">
            <a:spLocks/>
          </p:cNvSpPr>
          <p:nvPr/>
        </p:nvSpPr>
        <p:spPr>
          <a:xfrm>
            <a:off x="581621" y="1175592"/>
            <a:ext cx="7980758" cy="646472"/>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buNone/>
            </a:pPr>
            <a:r>
              <a:rPr lang="sr-Cyrl-RS" sz="1200" dirty="0"/>
              <a:t>Сврха Програма је планирање, уређење и коришћење простора у локалној заједници засновано на начелима одрживог развоја, равномерног територијалног развоја и рационалног коришћења земљишта; Подстицање одрживог развоја становања кроз унапређење услова становања грађана и очување и унапређење вредности стамбеног фонда. </a:t>
            </a:r>
          </a:p>
        </p:txBody>
      </p:sp>
      <p:pic>
        <p:nvPicPr>
          <p:cNvPr id="7" name="Picture 6">
            <a:extLst>
              <a:ext uri="{FF2B5EF4-FFF2-40B4-BE49-F238E27FC236}">
                <a16:creationId xmlns:a16="http://schemas.microsoft.com/office/drawing/2014/main" id="{5983B5CF-3680-CC45-A531-9971EA82840C}"/>
              </a:ext>
            </a:extLst>
          </p:cNvPr>
          <p:cNvPicPr>
            <a:picLocks noChangeAspect="1"/>
          </p:cNvPicPr>
          <p:nvPr/>
        </p:nvPicPr>
        <p:blipFill>
          <a:blip r:embed="rId2"/>
          <a:stretch>
            <a:fillRect/>
          </a:stretch>
        </p:blipFill>
        <p:spPr>
          <a:xfrm>
            <a:off x="4953000" y="1981200"/>
            <a:ext cx="3896530" cy="4172336"/>
          </a:xfrm>
          <a:prstGeom prst="rect">
            <a:avLst/>
          </a:prstGeom>
        </p:spPr>
      </p:pic>
    </p:spTree>
    <p:extLst>
      <p:ext uri="{BB962C8B-B14F-4D97-AF65-F5344CB8AC3E}">
        <p14:creationId xmlns:p14="http://schemas.microsoft.com/office/powerpoint/2010/main" val="2050850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6225" y="228601"/>
            <a:ext cx="8591550" cy="532175"/>
          </a:xfrm>
        </p:spPr>
        <p:txBody>
          <a:bodyPr>
            <a:noAutofit/>
          </a:bodyPr>
          <a:lstStyle/>
          <a:p>
            <a:pPr algn="ctr"/>
            <a:r>
              <a:rPr lang="sr-Cyrl-RS" sz="3200" dirty="0"/>
              <a:t>ПРОГРАМ: Комуналне делатности </a:t>
            </a:r>
            <a:endParaRPr lang="sr-Latn-RS" sz="3200" dirty="0"/>
          </a:p>
        </p:txBody>
      </p:sp>
      <p:sp>
        <p:nvSpPr>
          <p:cNvPr id="2" name="Content Placeholder 1"/>
          <p:cNvSpPr>
            <a:spLocks noGrp="1"/>
          </p:cNvSpPr>
          <p:nvPr>
            <p:ph sz="quarter" idx="13"/>
          </p:nvPr>
        </p:nvSpPr>
        <p:spPr>
          <a:xfrm>
            <a:off x="247318" y="1561737"/>
            <a:ext cx="8595360" cy="4937760"/>
          </a:xfrm>
        </p:spPr>
        <p:txBody>
          <a:bodyPr>
            <a:normAutofit/>
          </a:bodyPr>
          <a:lstStyle/>
          <a:p>
            <a:r>
              <a:rPr lang="sr-Cyrl-RS" dirty="0"/>
              <a:t>Укупно утрошено 391.752.000 динара</a:t>
            </a:r>
          </a:p>
          <a:p>
            <a:r>
              <a:rPr lang="sr-Cyrl-CS" sz="2000" i="1" dirty="0"/>
              <a:t>Током 2019</a:t>
            </a:r>
            <a:r>
              <a:rPr lang="sr-Cyrl-CS" sz="2000" i="1" dirty="0" smtClean="0"/>
              <a:t>. године спроводили смо редовне годишње програме кроз сарадњу са јавним комуналним предузећима, ту се, пре свега убраја, „Месец чистоће“ у граду и насељеним местима; програми уклањања дивљих депонија; програми одржавања и реконструкције водоводне и канализационе мреже, планирање,</a:t>
            </a:r>
            <a:br>
              <a:rPr lang="sr-Cyrl-CS" sz="2000" i="1" dirty="0" smtClean="0"/>
            </a:br>
            <a:r>
              <a:rPr lang="sr-Cyrl-CS" sz="2000" i="1" dirty="0" smtClean="0"/>
              <a:t>изградњу и одржавање локалне</a:t>
            </a:r>
            <a:br>
              <a:rPr lang="sr-Cyrl-CS" sz="2000" i="1" dirty="0" smtClean="0"/>
            </a:br>
            <a:r>
              <a:rPr lang="sr-Cyrl-CS" sz="2000" i="1" dirty="0" smtClean="0"/>
              <a:t>путне мреже; изградњу комуналне </a:t>
            </a:r>
            <a:br>
              <a:rPr lang="sr-Cyrl-CS" sz="2000" i="1" dirty="0" smtClean="0"/>
            </a:br>
            <a:r>
              <a:rPr lang="sr-Cyrl-CS" sz="2000" i="1" dirty="0" smtClean="0"/>
              <a:t>инфраструткуре у блоку 82;</a:t>
            </a:r>
            <a:br>
              <a:rPr lang="sr-Cyrl-CS" sz="2000" i="1" dirty="0" smtClean="0"/>
            </a:br>
            <a:r>
              <a:rPr lang="sr-Cyrl-CS" sz="2000" i="1" dirty="0" smtClean="0"/>
              <a:t>уређење индустријске зоне; усвајање </a:t>
            </a:r>
            <a:br>
              <a:rPr lang="sr-Cyrl-CS" sz="2000" i="1" dirty="0" smtClean="0"/>
            </a:br>
            <a:r>
              <a:rPr lang="sr-Cyrl-CS" sz="2000" i="1" dirty="0" smtClean="0"/>
              <a:t>планских докумената. </a:t>
            </a:r>
          </a:p>
        </p:txBody>
      </p:sp>
      <p:pic>
        <p:nvPicPr>
          <p:cNvPr id="5" name="Picture 2" descr="C:\Users\Jelena\Desktop\Kanalizacija-Lucica.jpg"/>
          <p:cNvPicPr>
            <a:picLocks noChangeAspect="1" noChangeArrowheads="1"/>
          </p:cNvPicPr>
          <p:nvPr/>
        </p:nvPicPr>
        <p:blipFill>
          <a:blip r:embed="rId2"/>
          <a:srcRect/>
          <a:stretch>
            <a:fillRect/>
          </a:stretch>
        </p:blipFill>
        <p:spPr bwMode="auto">
          <a:xfrm>
            <a:off x="4640743" y="3200400"/>
            <a:ext cx="4194705" cy="30861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Content Placeholder 2">
            <a:extLst>
              <a:ext uri="{FF2B5EF4-FFF2-40B4-BE49-F238E27FC236}">
                <a16:creationId xmlns:a16="http://schemas.microsoft.com/office/drawing/2014/main" id="{31C97066-1EC7-4F74-8E62-C048BE6EFE69}"/>
              </a:ext>
            </a:extLst>
          </p:cNvPr>
          <p:cNvSpPr txBox="1">
            <a:spLocks/>
          </p:cNvSpPr>
          <p:nvPr/>
        </p:nvSpPr>
        <p:spPr>
          <a:xfrm>
            <a:off x="620698" y="838200"/>
            <a:ext cx="7848600" cy="715813"/>
          </a:xfrm>
          <a:prstGeom prst="rect">
            <a:avLst/>
          </a:prstGeom>
        </p:spPr>
        <p:txBody>
          <a:bodyPr vert="horz" lIns="91440" tIns="45720" rIns="91440" bIns="45720" rtlCol="0" anchor="b">
            <a:noAutofit/>
          </a:bodyPr>
          <a:lstStyle>
            <a:lvl1pPr marL="0" indent="0" algn="l"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b="1"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b="1"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pPr algn="just"/>
            <a:r>
              <a:rPr lang="ru-RU" sz="1200" b="0" dirty="0"/>
              <a:t>Сврха Програма је пружања комуналних услуга од значаја за остварење животних потреба физичких и правних лица уз обезбеђење одговарајућег квалитета, обима, доступности и континуитета; Одрживо снабдевање корисника топлотном енергијом; Редовно, сигурно и одрживо снабдевање водом за пиће становника, уређивање начина коришћења и управљања изворима, јавним бунарима и чесмама.</a:t>
            </a:r>
            <a:endParaRPr lang="sr-Cyrl-RS" sz="1200" b="0" dirty="0"/>
          </a:p>
        </p:txBody>
      </p:sp>
    </p:spTree>
    <p:extLst>
      <p:ext uri="{BB962C8B-B14F-4D97-AF65-F5344CB8AC3E}">
        <p14:creationId xmlns:p14="http://schemas.microsoft.com/office/powerpoint/2010/main" val="1573844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6225" y="228601"/>
            <a:ext cx="8591550" cy="609599"/>
          </a:xfrm>
        </p:spPr>
        <p:txBody>
          <a:bodyPr>
            <a:noAutofit/>
          </a:bodyPr>
          <a:lstStyle/>
          <a:p>
            <a:pPr algn="ctr"/>
            <a:r>
              <a:rPr lang="sr-Cyrl-RS" sz="3200" dirty="0"/>
              <a:t>ПРОГРАМ: Локални економски развој</a:t>
            </a:r>
            <a:endParaRPr lang="sr-Latn-RS" sz="3200" dirty="0"/>
          </a:p>
        </p:txBody>
      </p:sp>
      <p:sp>
        <p:nvSpPr>
          <p:cNvPr id="2" name="Content Placeholder 1"/>
          <p:cNvSpPr>
            <a:spLocks noGrp="1"/>
          </p:cNvSpPr>
          <p:nvPr>
            <p:ph sz="quarter" idx="13"/>
          </p:nvPr>
        </p:nvSpPr>
        <p:spPr>
          <a:xfrm>
            <a:off x="274320" y="1460681"/>
            <a:ext cx="8595360" cy="4937760"/>
          </a:xfrm>
        </p:spPr>
        <p:txBody>
          <a:bodyPr>
            <a:normAutofit/>
          </a:bodyPr>
          <a:lstStyle/>
          <a:p>
            <a:r>
              <a:rPr lang="sr-Cyrl-RS" dirty="0"/>
              <a:t>Укупно утрошено 427.089.000 динара</a:t>
            </a:r>
          </a:p>
          <a:p>
            <a:r>
              <a:rPr lang="sr-Cyrl-CS" dirty="0"/>
              <a:t>Одсек је у 201</a:t>
            </a:r>
            <a:r>
              <a:rPr lang="sr-Latn-RS" dirty="0"/>
              <a:t>9</a:t>
            </a:r>
            <a:r>
              <a:rPr lang="sr-Cyrl-CS" dirty="0"/>
              <a:t>. години припремио и ажурирао промотивне материјале града Сомбора (Водич за инвеститоре, Стартап водич, Профил заједнице, Каталог браунфилд и гринфилд локација (приватна и јавна својина), </a:t>
            </a:r>
            <a:r>
              <a:rPr lang="sr-Latn-CS" dirty="0"/>
              <a:t>E</a:t>
            </a:r>
            <a:r>
              <a:rPr lang="sr-Cyrl-CS" dirty="0"/>
              <a:t>кономски и финансијски подстицаји, План капиталних улагања) и припремио базе података (привредних субјеката, предузетника, </a:t>
            </a:r>
            <a:r>
              <a:rPr lang="sr-Cyrl-CS" dirty="0" smtClean="0"/>
              <a:t>банака</a:t>
            </a:r>
            <a:r>
              <a:rPr lang="sr-Latn-RS" dirty="0" smtClean="0"/>
              <a:t>); </a:t>
            </a:r>
            <a:r>
              <a:rPr lang="sr-Cyrl-RS" dirty="0" smtClean="0"/>
              <a:t>учествовао на сајмовима; сарадња са регионалним развојним агенцијама; спровођење домаћих и прекограничних ИПА пројеката; спровођење пројеката заштите старих и традиционалних заната; спровођење политика запошљавања и креирање локалних акционих планова; спровођење партиципатвног буџетирања и сличне активности. </a:t>
            </a:r>
            <a:endParaRPr lang="sr-Cyrl-RS" dirty="0"/>
          </a:p>
        </p:txBody>
      </p:sp>
      <p:pic>
        <p:nvPicPr>
          <p:cNvPr id="4" name="Picture 2" descr="C:\Users\Jelena\Desktop\LER.jpg"/>
          <p:cNvPicPr>
            <a:picLocks noChangeAspect="1" noChangeArrowheads="1"/>
          </p:cNvPicPr>
          <p:nvPr/>
        </p:nvPicPr>
        <p:blipFill>
          <a:blip r:embed="rId2"/>
          <a:srcRect/>
          <a:stretch>
            <a:fillRect/>
          </a:stretch>
        </p:blipFill>
        <p:spPr bwMode="auto">
          <a:xfrm>
            <a:off x="5562600" y="4876800"/>
            <a:ext cx="2362200" cy="17117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Content Placeholder 2">
            <a:extLst>
              <a:ext uri="{FF2B5EF4-FFF2-40B4-BE49-F238E27FC236}">
                <a16:creationId xmlns:a16="http://schemas.microsoft.com/office/drawing/2014/main" id="{47A8E6CC-7EAA-46E2-9A90-2EE9F792F188}"/>
              </a:ext>
            </a:extLst>
          </p:cNvPr>
          <p:cNvSpPr txBox="1">
            <a:spLocks/>
          </p:cNvSpPr>
          <p:nvPr/>
        </p:nvSpPr>
        <p:spPr>
          <a:xfrm>
            <a:off x="515313" y="976800"/>
            <a:ext cx="8113374" cy="394800"/>
          </a:xfrm>
          <a:prstGeom prst="rect">
            <a:avLst/>
          </a:prstGeom>
        </p:spPr>
        <p:txBody>
          <a:bodyPr vert="horz" lIns="91440" tIns="45720" rIns="91440" bIns="45720" rtlCol="0" anchor="b">
            <a:noAutofit/>
          </a:bodyPr>
          <a:lstStyle>
            <a:lvl1pPr marL="0" indent="0" algn="l"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b="1"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b="1"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pPr algn="ctr"/>
            <a:r>
              <a:rPr lang="ru-RU" sz="1200" b="0" dirty="0"/>
              <a:t>Сврха Програма је обезбеђивање стимулативног оквира за пословање и адекватног привредног амбијента за привлачење инвестиција</a:t>
            </a:r>
            <a:endParaRPr lang="sr-Cyrl-RS" sz="1200" b="0" dirty="0"/>
          </a:p>
        </p:txBody>
      </p:sp>
    </p:spTree>
    <p:extLst>
      <p:ext uri="{BB962C8B-B14F-4D97-AF65-F5344CB8AC3E}">
        <p14:creationId xmlns:p14="http://schemas.microsoft.com/office/powerpoint/2010/main" val="846409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792162"/>
          </a:xfrm>
        </p:spPr>
        <p:txBody>
          <a:bodyPr>
            <a:normAutofit/>
          </a:bodyPr>
          <a:lstStyle/>
          <a:p>
            <a:pPr algn="ctr"/>
            <a:r>
              <a:rPr lang="sr-Cyrl-RS" sz="3500" dirty="0"/>
              <a:t>Садржај</a:t>
            </a:r>
            <a:r>
              <a:rPr lang="sr-Cyrl-RS" sz="3000" dirty="0"/>
              <a:t>:</a:t>
            </a:r>
            <a:endParaRPr lang="sr-Latn-RS" sz="3000" dirty="0"/>
          </a:p>
        </p:txBody>
      </p:sp>
      <p:sp>
        <p:nvSpPr>
          <p:cNvPr id="2" name="Content Placeholder 1"/>
          <p:cNvSpPr>
            <a:spLocks noGrp="1"/>
          </p:cNvSpPr>
          <p:nvPr>
            <p:ph sz="quarter" idx="13"/>
          </p:nvPr>
        </p:nvSpPr>
        <p:spPr>
          <a:xfrm>
            <a:off x="457200" y="1143000"/>
            <a:ext cx="8229600" cy="4864291"/>
          </a:xfrm>
        </p:spPr>
        <p:txBody>
          <a:bodyPr/>
          <a:lstStyle/>
          <a:p>
            <a:r>
              <a:rPr lang="sr-Cyrl-RS" dirty="0"/>
              <a:t>Уводна реч</a:t>
            </a:r>
          </a:p>
          <a:p>
            <a:r>
              <a:rPr lang="sr-Cyrl-RS" dirty="0"/>
              <a:t>Структура остварених текућих прихода и примања</a:t>
            </a:r>
          </a:p>
          <a:p>
            <a:r>
              <a:rPr lang="sr-Cyrl-RS" dirty="0"/>
              <a:t>Остварење прихода и примања у односу на план</a:t>
            </a:r>
          </a:p>
          <a:p>
            <a:r>
              <a:rPr lang="sr-Cyrl-RS" dirty="0"/>
              <a:t>Месечна динамика остварења прихода</a:t>
            </a:r>
          </a:p>
          <a:p>
            <a:r>
              <a:rPr lang="sr-Cyrl-RS" dirty="0"/>
              <a:t>Структура извршених расхода и издатака</a:t>
            </a:r>
          </a:p>
          <a:p>
            <a:r>
              <a:rPr lang="sr-Cyrl-RS" dirty="0"/>
              <a:t>Извршење расхода и издатака у односу на план</a:t>
            </a:r>
          </a:p>
          <a:p>
            <a:r>
              <a:rPr lang="sr-Cyrl-RS" dirty="0"/>
              <a:t>Месечна динамика извршења расхода</a:t>
            </a:r>
          </a:p>
          <a:p>
            <a:r>
              <a:rPr lang="sr-Cyrl-RS" dirty="0"/>
              <a:t>Преглед извршења по корисницима</a:t>
            </a:r>
          </a:p>
          <a:p>
            <a:r>
              <a:rPr lang="sr-Cyrl-RS" dirty="0"/>
              <a:t>Преглед извршења по програмима</a:t>
            </a:r>
            <a:endParaRPr lang="sr-Latn-RS" dirty="0"/>
          </a:p>
        </p:txBody>
      </p:sp>
    </p:spTree>
    <p:extLst>
      <p:ext uri="{BB962C8B-B14F-4D97-AF65-F5344CB8AC3E}">
        <p14:creationId xmlns:p14="http://schemas.microsoft.com/office/powerpoint/2010/main" val="23116824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16636" r="3742"/>
          <a:stretch/>
        </p:blipFill>
        <p:spPr>
          <a:xfrm>
            <a:off x="2866402" y="4134580"/>
            <a:ext cx="2686334" cy="1866189"/>
          </a:xfrm>
          <a:prstGeom prst="rect">
            <a:avLst/>
          </a:prstGeom>
        </p:spPr>
      </p:pic>
      <p:pic>
        <p:nvPicPr>
          <p:cNvPr id="12" name="Picture 11"/>
          <p:cNvPicPr preferRelativeResize="0">
            <a:picLocks/>
          </p:cNvPicPr>
          <p:nvPr/>
        </p:nvPicPr>
        <p:blipFill>
          <a:blip r:embed="rId3" cstate="print">
            <a:extLst>
              <a:ext uri="{28A0092B-C50C-407E-A947-70E740481C1C}">
                <a14:useLocalDpi xmlns:a14="http://schemas.microsoft.com/office/drawing/2010/main" val="0"/>
              </a:ext>
            </a:extLst>
          </a:blip>
          <a:stretch>
            <a:fillRect/>
          </a:stretch>
        </p:blipFill>
        <p:spPr>
          <a:xfrm>
            <a:off x="5210171" y="3884646"/>
            <a:ext cx="3445200" cy="2401200"/>
          </a:xfrm>
          <a:prstGeom prst="rect">
            <a:avLst/>
          </a:prstGeom>
        </p:spPr>
      </p:pic>
      <p:sp>
        <p:nvSpPr>
          <p:cNvPr id="3" name="Title 2"/>
          <p:cNvSpPr>
            <a:spLocks noGrp="1"/>
          </p:cNvSpPr>
          <p:nvPr>
            <p:ph type="title"/>
          </p:nvPr>
        </p:nvSpPr>
        <p:spPr>
          <a:xfrm>
            <a:off x="276225" y="228601"/>
            <a:ext cx="8591550" cy="626522"/>
          </a:xfrm>
        </p:spPr>
        <p:txBody>
          <a:bodyPr>
            <a:noAutofit/>
          </a:bodyPr>
          <a:lstStyle/>
          <a:p>
            <a:pPr algn="ctr"/>
            <a:r>
              <a:rPr lang="sr-Cyrl-RS" sz="3200" dirty="0"/>
              <a:t>ПРОГРАМ: Развој туризма</a:t>
            </a:r>
            <a:endParaRPr lang="sr-Latn-RS" sz="3200" dirty="0"/>
          </a:p>
        </p:txBody>
      </p:sp>
      <p:sp>
        <p:nvSpPr>
          <p:cNvPr id="2" name="Content Placeholder 1"/>
          <p:cNvSpPr>
            <a:spLocks noGrp="1"/>
          </p:cNvSpPr>
          <p:nvPr>
            <p:ph sz="quarter" idx="13"/>
          </p:nvPr>
        </p:nvSpPr>
        <p:spPr/>
        <p:txBody>
          <a:bodyPr/>
          <a:lstStyle/>
          <a:p>
            <a:r>
              <a:rPr lang="sr-Cyrl-RS" dirty="0"/>
              <a:t>Укупно утрошено 22.159.000 динара</a:t>
            </a:r>
          </a:p>
          <a:p>
            <a:endParaRPr lang="sr-Latn-RS" dirty="0" smtClean="0"/>
          </a:p>
          <a:p>
            <a:r>
              <a:rPr lang="sr-Cyrl-RS" sz="1200" dirty="0" smtClean="0"/>
              <a:t>Међу главним активностима Туристичке организације града Сомбора (ТОГС) убрајају се константа промоција туристичких потенцијала града као и учешће на бројним сајмовима по предвиђеним и усвојеним годишњим програмима. </a:t>
            </a:r>
          </a:p>
          <a:p>
            <a:r>
              <a:rPr lang="sr-Cyrl-RS" sz="1200" dirty="0" smtClean="0"/>
              <a:t>Одржане су широко познате манифестиције као што су „Сомборски котлић“, „Раванград </a:t>
            </a:r>
            <a:r>
              <a:rPr lang="sr-Latn-RS" sz="1200" dirty="0" smtClean="0"/>
              <a:t>Wine Fest</a:t>
            </a:r>
            <a:r>
              <a:rPr lang="sr-Cyrl-RS" sz="1200" dirty="0" smtClean="0"/>
              <a:t>“, „Зимске чаролије“, док је у сарадњи са Градском управом одржан низ манифестације промоција важних датума, догађаја и удружења Сомбораца и националних мањина. </a:t>
            </a:r>
          </a:p>
          <a:p>
            <a:r>
              <a:rPr lang="sr-Cyrl-RS" sz="1200" dirty="0" smtClean="0"/>
              <a:t>Настојања ТОГС-а на увођењу нових туристичких понуда довели су до константног повећања интересовања домаћих и страних туриста, што се јасно видело по статистици посета и ноћења. Тако је у 2019. години, у односу на претходну примећен повећан број туриста и то за 4,3%, те је укупан број ноћења увећан за 16,7%. </a:t>
            </a:r>
          </a:p>
          <a:p>
            <a:endParaRPr lang="sr-Cyrl-RS" sz="1200" dirty="0"/>
          </a:p>
        </p:txBody>
      </p:sp>
      <p:sp>
        <p:nvSpPr>
          <p:cNvPr id="10" name="Content Placeholder 1">
            <a:extLst>
              <a:ext uri="{FF2B5EF4-FFF2-40B4-BE49-F238E27FC236}">
                <a16:creationId xmlns:a16="http://schemas.microsoft.com/office/drawing/2014/main" id="{22D28EB5-3836-4C5B-92D4-4FC48635E6DD}"/>
              </a:ext>
            </a:extLst>
          </p:cNvPr>
          <p:cNvSpPr txBox="1">
            <a:spLocks/>
          </p:cNvSpPr>
          <p:nvPr/>
        </p:nvSpPr>
        <p:spPr>
          <a:xfrm>
            <a:off x="461010" y="853890"/>
            <a:ext cx="8406765" cy="449301"/>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ru-RU" sz="1200" dirty="0"/>
              <a:t>Сврха Програма је унапређење туристичке понуде у граду/општини, односно управљање развојем туризма и промоција туристичке понуде.</a:t>
            </a:r>
            <a:endParaRPr lang="sr-Cyrl-RS" sz="1200"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4400" y="4676809"/>
            <a:ext cx="2362200" cy="1568924"/>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5803" y="3810000"/>
            <a:ext cx="3420428" cy="1000894"/>
          </a:xfrm>
          <a:prstGeom prst="rect">
            <a:avLst/>
          </a:prstGeom>
        </p:spPr>
      </p:pic>
    </p:spTree>
    <p:extLst>
      <p:ext uri="{BB962C8B-B14F-4D97-AF65-F5344CB8AC3E}">
        <p14:creationId xmlns:p14="http://schemas.microsoft.com/office/powerpoint/2010/main" val="18506675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2425" y="1"/>
            <a:ext cx="8591550" cy="762000"/>
          </a:xfrm>
        </p:spPr>
        <p:txBody>
          <a:bodyPr>
            <a:noAutofit/>
          </a:bodyPr>
          <a:lstStyle/>
          <a:p>
            <a:r>
              <a:rPr lang="sr-Cyrl-RS" sz="3200" dirty="0"/>
              <a:t>ПРОГРАМ: Пољопривреда и рурални развој</a:t>
            </a:r>
            <a:endParaRPr lang="sr-Latn-RS" sz="3200" dirty="0"/>
          </a:p>
        </p:txBody>
      </p:sp>
      <p:sp>
        <p:nvSpPr>
          <p:cNvPr id="2" name="Content Placeholder 1"/>
          <p:cNvSpPr>
            <a:spLocks noGrp="1"/>
          </p:cNvSpPr>
          <p:nvPr>
            <p:ph sz="quarter" idx="13"/>
          </p:nvPr>
        </p:nvSpPr>
        <p:spPr>
          <a:xfrm>
            <a:off x="381402" y="1311256"/>
            <a:ext cx="7696200" cy="556217"/>
          </a:xfrm>
        </p:spPr>
        <p:txBody>
          <a:bodyPr/>
          <a:lstStyle/>
          <a:p>
            <a:r>
              <a:rPr lang="sr-Cyrl-RS" dirty="0"/>
              <a:t>Укупно утрошено 119.763.000 динара</a:t>
            </a:r>
          </a:p>
          <a:p>
            <a:endParaRPr lang="sr-Cyrl-RS" dirty="0"/>
          </a:p>
          <a:p>
            <a:pPr marL="109728" indent="0">
              <a:buNone/>
            </a:pPr>
            <a:endParaRPr lang="sr-Cyrl-RS" dirty="0"/>
          </a:p>
        </p:txBody>
      </p:sp>
      <p:sp>
        <p:nvSpPr>
          <p:cNvPr id="8" name="Content Placeholder 1">
            <a:extLst>
              <a:ext uri="{FF2B5EF4-FFF2-40B4-BE49-F238E27FC236}">
                <a16:creationId xmlns:a16="http://schemas.microsoft.com/office/drawing/2014/main" id="{95996C84-83D4-497F-8417-C5AC53235A66}"/>
              </a:ext>
            </a:extLst>
          </p:cNvPr>
          <p:cNvSpPr txBox="1">
            <a:spLocks/>
          </p:cNvSpPr>
          <p:nvPr/>
        </p:nvSpPr>
        <p:spPr>
          <a:xfrm>
            <a:off x="472440" y="953036"/>
            <a:ext cx="8199120" cy="266164"/>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ru-RU" sz="1200" dirty="0"/>
              <a:t>Сврха Програма је унапређивање пољопривредне производње у граду/општини</a:t>
            </a:r>
            <a:endParaRPr lang="sr-Cyrl-RS" sz="1200" dirty="0"/>
          </a:p>
          <a:p>
            <a:pPr marL="109728" indent="0" algn="ctr">
              <a:buFont typeface="Arial" panose="020B0604020202020204" pitchFamily="34" charset="0"/>
              <a:buNone/>
            </a:pPr>
            <a:endParaRPr lang="sr-Cyrl-RS" sz="1200" dirty="0"/>
          </a:p>
        </p:txBody>
      </p:sp>
      <p:sp>
        <p:nvSpPr>
          <p:cNvPr id="7" name="Rectangle 6"/>
          <p:cNvSpPr/>
          <p:nvPr/>
        </p:nvSpPr>
        <p:spPr>
          <a:xfrm>
            <a:off x="304799" y="1813173"/>
            <a:ext cx="8639176" cy="5632311"/>
          </a:xfrm>
          <a:prstGeom prst="rect">
            <a:avLst/>
          </a:prstGeom>
        </p:spPr>
        <p:txBody>
          <a:bodyPr wrap="square">
            <a:spAutoFit/>
          </a:bodyPr>
          <a:lstStyle/>
          <a:p>
            <a:r>
              <a:rPr lang="sr-Cyrl-CS" i="1" dirty="0" smtClean="0"/>
              <a:t>Током </a:t>
            </a:r>
            <a:r>
              <a:rPr lang="sr-Cyrl-CS" i="1" dirty="0"/>
              <a:t>2019. године рађено је </a:t>
            </a:r>
            <a:r>
              <a:rPr lang="sr-Cyrl-CS" i="1" dirty="0" smtClean="0"/>
              <a:t>на</a:t>
            </a:r>
            <a:endParaRPr lang="sr-Latn-RS" i="1" dirty="0" smtClean="0"/>
          </a:p>
          <a:p>
            <a:endParaRPr lang="sr-Latn-RS" i="1" dirty="0" smtClean="0">
              <a:solidFill>
                <a:srgbClr val="FF0000"/>
              </a:solidFill>
            </a:endParaRPr>
          </a:p>
          <a:p>
            <a:endParaRPr lang="sr-Latn-RS" i="1" dirty="0" smtClean="0">
              <a:solidFill>
                <a:srgbClr val="FF0000"/>
              </a:solidFill>
            </a:endParaRPr>
          </a:p>
          <a:p>
            <a:endParaRPr lang="sr-Latn-RS" i="1" dirty="0">
              <a:solidFill>
                <a:srgbClr val="FF0000"/>
              </a:solidFill>
            </a:endParaRPr>
          </a:p>
          <a:p>
            <a:endParaRPr lang="sr-Latn-RS" i="1" dirty="0" smtClean="0">
              <a:solidFill>
                <a:srgbClr val="FF0000"/>
              </a:solidFill>
            </a:endParaRPr>
          </a:p>
          <a:p>
            <a:endParaRPr lang="sr-Latn-RS" i="1" dirty="0">
              <a:solidFill>
                <a:srgbClr val="FF0000"/>
              </a:solidFill>
            </a:endParaRPr>
          </a:p>
          <a:p>
            <a:endParaRPr lang="sr-Latn-RS" i="1" dirty="0" smtClean="0">
              <a:solidFill>
                <a:srgbClr val="FF0000"/>
              </a:solidFill>
            </a:endParaRPr>
          </a:p>
          <a:p>
            <a:endParaRPr lang="sr-Latn-RS" i="1" dirty="0">
              <a:solidFill>
                <a:srgbClr val="FF0000"/>
              </a:solidFill>
            </a:endParaRPr>
          </a:p>
          <a:p>
            <a:endParaRPr lang="sr-Latn-RS" i="1" dirty="0" smtClean="0">
              <a:solidFill>
                <a:srgbClr val="FF0000"/>
              </a:solidFill>
            </a:endParaRPr>
          </a:p>
          <a:p>
            <a:endParaRPr lang="sr-Latn-RS" i="1" dirty="0">
              <a:solidFill>
                <a:srgbClr val="FF0000"/>
              </a:solidFill>
            </a:endParaRPr>
          </a:p>
          <a:p>
            <a:endParaRPr lang="sr-Latn-RS" i="1" dirty="0" smtClean="0">
              <a:solidFill>
                <a:srgbClr val="FF0000"/>
              </a:solidFill>
            </a:endParaRPr>
          </a:p>
          <a:p>
            <a:endParaRPr lang="sr-Latn-RS" i="1" dirty="0">
              <a:solidFill>
                <a:srgbClr val="FF0000"/>
              </a:solidFill>
            </a:endParaRPr>
          </a:p>
          <a:p>
            <a:endParaRPr lang="sr-Latn-RS" i="1" dirty="0" smtClean="0">
              <a:solidFill>
                <a:srgbClr val="FF0000"/>
              </a:solidFill>
            </a:endParaRPr>
          </a:p>
          <a:p>
            <a:endParaRPr lang="sr-Latn-RS" i="1" dirty="0">
              <a:solidFill>
                <a:srgbClr val="FF0000"/>
              </a:solidFill>
            </a:endParaRPr>
          </a:p>
          <a:p>
            <a:endParaRPr lang="sr-Latn-RS" i="1" dirty="0" smtClean="0">
              <a:solidFill>
                <a:srgbClr val="FF0000"/>
              </a:solidFill>
            </a:endParaRPr>
          </a:p>
          <a:p>
            <a:endParaRPr lang="sr-Latn-RS" i="1" dirty="0">
              <a:solidFill>
                <a:srgbClr val="FF0000"/>
              </a:solidFill>
            </a:endParaRPr>
          </a:p>
          <a:p>
            <a:endParaRPr lang="sr-Cyrl-CS" i="1" dirty="0">
              <a:solidFill>
                <a:srgbClr val="FF0000"/>
              </a:solidFill>
            </a:endParaRPr>
          </a:p>
          <a:p>
            <a:endParaRPr lang="sr-Latn-RS" i="1" dirty="0" smtClean="0">
              <a:solidFill>
                <a:srgbClr val="FF0000"/>
              </a:solidFill>
            </a:endParaRPr>
          </a:p>
          <a:p>
            <a:endParaRPr lang="sr-Latn-RS" i="1" dirty="0" smtClean="0">
              <a:solidFill>
                <a:srgbClr val="FF0000"/>
              </a:solidFill>
            </a:endParaRPr>
          </a:p>
          <a:p>
            <a:endParaRPr lang="sr-Cyrl-CS" dirty="0"/>
          </a:p>
        </p:txBody>
      </p:sp>
      <p:graphicFrame>
        <p:nvGraphicFramePr>
          <p:cNvPr id="9" name="Table 8"/>
          <p:cNvGraphicFramePr>
            <a:graphicFrameLocks noGrp="1"/>
          </p:cNvGraphicFramePr>
          <p:nvPr>
            <p:extLst>
              <p:ext uri="{D42A27DB-BD31-4B8C-83A1-F6EECF244321}">
                <p14:modId xmlns:p14="http://schemas.microsoft.com/office/powerpoint/2010/main" val="3829387412"/>
              </p:ext>
            </p:extLst>
          </p:nvPr>
        </p:nvGraphicFramePr>
        <p:xfrm>
          <a:off x="443132" y="2133600"/>
          <a:ext cx="5271868" cy="4351342"/>
        </p:xfrm>
        <a:graphic>
          <a:graphicData uri="http://schemas.openxmlformats.org/drawingml/2006/table">
            <a:tbl>
              <a:tblPr>
                <a:tableStyleId>{5C22544A-7EE6-4342-B048-85BDC9FD1C3A}</a:tableStyleId>
              </a:tblPr>
              <a:tblGrid>
                <a:gridCol w="4203002">
                  <a:extLst>
                    <a:ext uri="{9D8B030D-6E8A-4147-A177-3AD203B41FA5}">
                      <a16:colId xmlns:a16="http://schemas.microsoft.com/office/drawing/2014/main" val="4205247745"/>
                    </a:ext>
                  </a:extLst>
                </a:gridCol>
                <a:gridCol w="1068866">
                  <a:extLst>
                    <a:ext uri="{9D8B030D-6E8A-4147-A177-3AD203B41FA5}">
                      <a16:colId xmlns:a16="http://schemas.microsoft.com/office/drawing/2014/main" val="829648027"/>
                    </a:ext>
                  </a:extLst>
                </a:gridCol>
              </a:tblGrid>
              <a:tr h="322710">
                <a:tc>
                  <a:txBody>
                    <a:bodyPr/>
                    <a:lstStyle/>
                    <a:p>
                      <a:pPr algn="ctr" fontAlgn="ctr"/>
                      <a:r>
                        <a:rPr lang="sr-Cyrl-RS" sz="900" u="none" strike="noStrike">
                          <a:effectLst/>
                        </a:rPr>
                        <a:t>РАДОВИ, УСЛУГЕ И ДОБРА</a:t>
                      </a:r>
                      <a:endParaRPr lang="sr-Cyrl-RS" sz="900" b="1" i="0" u="none" strike="noStrike">
                        <a:solidFill>
                          <a:srgbClr val="000000"/>
                        </a:solidFill>
                        <a:effectLst/>
                        <a:latin typeface="Times New Roman" panose="02020603050405020304" pitchFamily="18" charset="0"/>
                      </a:endParaRPr>
                    </a:p>
                  </a:txBody>
                  <a:tcPr marL="7505" marR="7505" marT="7505" marB="0" anchor="ctr"/>
                </a:tc>
                <a:tc>
                  <a:txBody>
                    <a:bodyPr/>
                    <a:lstStyle/>
                    <a:p>
                      <a:pPr algn="ctr" fontAlgn="ctr"/>
                      <a:r>
                        <a:rPr lang="sr-Cyrl-RS" sz="900" u="none" strike="noStrike">
                          <a:effectLst/>
                        </a:rPr>
                        <a:t>Вредност у динарима</a:t>
                      </a:r>
                      <a:endParaRPr lang="sr-Cyrl-RS" sz="900" b="1" i="0" u="none" strike="noStrike">
                        <a:solidFill>
                          <a:srgbClr val="000000"/>
                        </a:solidFill>
                        <a:effectLst/>
                        <a:latin typeface="Times New Roman" panose="02020603050405020304" pitchFamily="18" charset="0"/>
                      </a:endParaRPr>
                    </a:p>
                  </a:txBody>
                  <a:tcPr marL="7505" marR="7505" marT="7505" marB="0" anchor="ctr"/>
                </a:tc>
                <a:extLst>
                  <a:ext uri="{0D108BD9-81ED-4DB2-BD59-A6C34878D82A}">
                    <a16:rowId xmlns:a16="http://schemas.microsoft.com/office/drawing/2014/main" val="2321115861"/>
                  </a:ext>
                </a:extLst>
              </a:tr>
              <a:tr h="157603">
                <a:tc>
                  <a:txBody>
                    <a:bodyPr/>
                    <a:lstStyle/>
                    <a:p>
                      <a:pPr algn="l" fontAlgn="ctr"/>
                      <a:r>
                        <a:rPr lang="ru-RU" sz="900" u="none" strike="noStrike">
                          <a:effectLst/>
                        </a:rPr>
                        <a:t>Реконструкција и доградња атарског пута у Алекса Шантићу</a:t>
                      </a:r>
                      <a:endParaRPr lang="ru-RU" sz="900" b="0" i="0" u="none" strike="noStrike">
                        <a:solidFill>
                          <a:srgbClr val="000000"/>
                        </a:solidFill>
                        <a:effectLst/>
                        <a:latin typeface="Times New Roman" panose="02020603050405020304" pitchFamily="18" charset="0"/>
                      </a:endParaRPr>
                    </a:p>
                  </a:txBody>
                  <a:tcPr marL="7505" marR="7505" marT="7505" marB="0" anchor="ctr"/>
                </a:tc>
                <a:tc>
                  <a:txBody>
                    <a:bodyPr/>
                    <a:lstStyle/>
                    <a:p>
                      <a:pPr algn="r" fontAlgn="ctr"/>
                      <a:r>
                        <a:rPr lang="sr-Latn-RS" sz="900" u="none" strike="noStrike">
                          <a:effectLst/>
                        </a:rPr>
                        <a:t>32.088.755,22</a:t>
                      </a:r>
                      <a:endParaRPr lang="sr-Latn-RS" sz="900" b="1" i="0" u="none" strike="noStrike">
                        <a:solidFill>
                          <a:srgbClr val="000000"/>
                        </a:solidFill>
                        <a:effectLst/>
                        <a:latin typeface="Times New Roman" panose="02020603050405020304" pitchFamily="18" charset="0"/>
                      </a:endParaRPr>
                    </a:p>
                  </a:txBody>
                  <a:tcPr marL="7505" marR="7505" marT="7505" marB="0" anchor="ctr"/>
                </a:tc>
                <a:extLst>
                  <a:ext uri="{0D108BD9-81ED-4DB2-BD59-A6C34878D82A}">
                    <a16:rowId xmlns:a16="http://schemas.microsoft.com/office/drawing/2014/main" val="1575951962"/>
                  </a:ext>
                </a:extLst>
              </a:tr>
              <a:tr h="307701">
                <a:tc>
                  <a:txBody>
                    <a:bodyPr/>
                    <a:lstStyle/>
                    <a:p>
                      <a:pPr algn="l" fontAlgn="ctr"/>
                      <a:r>
                        <a:rPr lang="ru-RU" sz="900" u="none" strike="noStrike" dirty="0">
                          <a:effectLst/>
                        </a:rPr>
                        <a:t>Суфинансирање радова на уређењу каналске мреже у функцији одводњавања пољопривредног земљишта на територији града Сомбора за 2018. годину</a:t>
                      </a:r>
                      <a:endParaRPr lang="ru-RU" sz="900" b="0" i="0" u="none" strike="noStrike" dirty="0">
                        <a:solidFill>
                          <a:srgbClr val="000000"/>
                        </a:solidFill>
                        <a:effectLst/>
                        <a:latin typeface="Times New Roman" panose="02020603050405020304" pitchFamily="18" charset="0"/>
                      </a:endParaRPr>
                    </a:p>
                  </a:txBody>
                  <a:tcPr marL="7505" marR="7505" marT="7505" marB="0" anchor="ctr"/>
                </a:tc>
                <a:tc>
                  <a:txBody>
                    <a:bodyPr/>
                    <a:lstStyle/>
                    <a:p>
                      <a:pPr algn="r" fontAlgn="ctr"/>
                      <a:r>
                        <a:rPr lang="sr-Latn-RS" sz="900" u="none" strike="noStrike">
                          <a:effectLst/>
                        </a:rPr>
                        <a:t>14.963.829,55</a:t>
                      </a:r>
                      <a:endParaRPr lang="sr-Latn-RS" sz="900" b="1" i="0" u="none" strike="noStrike">
                        <a:solidFill>
                          <a:srgbClr val="000000"/>
                        </a:solidFill>
                        <a:effectLst/>
                        <a:latin typeface="Times New Roman" panose="02020603050405020304" pitchFamily="18" charset="0"/>
                      </a:endParaRPr>
                    </a:p>
                  </a:txBody>
                  <a:tcPr marL="7505" marR="7505" marT="7505" marB="0" anchor="ctr"/>
                </a:tc>
                <a:extLst>
                  <a:ext uri="{0D108BD9-81ED-4DB2-BD59-A6C34878D82A}">
                    <a16:rowId xmlns:a16="http://schemas.microsoft.com/office/drawing/2014/main" val="4024779328"/>
                  </a:ext>
                </a:extLst>
              </a:tr>
              <a:tr h="307701">
                <a:tc>
                  <a:txBody>
                    <a:bodyPr/>
                    <a:lstStyle/>
                    <a:p>
                      <a:pPr algn="l" fontAlgn="ctr"/>
                      <a:r>
                        <a:rPr lang="ru-RU" sz="900" u="none" strike="noStrike" dirty="0">
                          <a:effectLst/>
                        </a:rPr>
                        <a:t>Радови на кошењу траве и другог растиња у путном појасу атарских путева  ЈКП Зеленило Сомбор</a:t>
                      </a:r>
                      <a:endParaRPr lang="ru-RU" sz="900" b="0" i="0" u="none" strike="noStrike" dirty="0">
                        <a:solidFill>
                          <a:srgbClr val="000000"/>
                        </a:solidFill>
                        <a:effectLst/>
                        <a:latin typeface="Times New Roman" panose="02020603050405020304" pitchFamily="18" charset="0"/>
                      </a:endParaRPr>
                    </a:p>
                  </a:txBody>
                  <a:tcPr marL="7505" marR="7505" marT="7505" marB="0" anchor="ctr"/>
                </a:tc>
                <a:tc>
                  <a:txBody>
                    <a:bodyPr/>
                    <a:lstStyle/>
                    <a:p>
                      <a:pPr algn="r" fontAlgn="ctr"/>
                      <a:r>
                        <a:rPr lang="sr-Latn-RS" sz="900" u="none" strike="noStrike">
                          <a:effectLst/>
                        </a:rPr>
                        <a:t>1.939.988,88</a:t>
                      </a:r>
                      <a:endParaRPr lang="sr-Latn-RS" sz="900" b="1" i="0" u="none" strike="noStrike">
                        <a:solidFill>
                          <a:srgbClr val="000000"/>
                        </a:solidFill>
                        <a:effectLst/>
                        <a:latin typeface="Times New Roman" panose="02020603050405020304" pitchFamily="18" charset="0"/>
                      </a:endParaRPr>
                    </a:p>
                  </a:txBody>
                  <a:tcPr marL="7505" marR="7505" marT="7505" marB="0" anchor="ctr"/>
                </a:tc>
                <a:extLst>
                  <a:ext uri="{0D108BD9-81ED-4DB2-BD59-A6C34878D82A}">
                    <a16:rowId xmlns:a16="http://schemas.microsoft.com/office/drawing/2014/main" val="3381569903"/>
                  </a:ext>
                </a:extLst>
              </a:tr>
              <a:tr h="157603">
                <a:tc>
                  <a:txBody>
                    <a:bodyPr/>
                    <a:lstStyle/>
                    <a:p>
                      <a:pPr algn="l" fontAlgn="b"/>
                      <a:r>
                        <a:rPr lang="ru-RU" sz="900" u="none" strike="noStrike">
                          <a:effectLst/>
                        </a:rPr>
                        <a:t>ЈКП Зеленило орезивање ветрозаштитних појасева</a:t>
                      </a:r>
                      <a:endParaRPr lang="ru-RU" sz="900" b="0" i="0" u="none" strike="noStrike">
                        <a:solidFill>
                          <a:srgbClr val="000000"/>
                        </a:solidFill>
                        <a:effectLst/>
                        <a:latin typeface="Times New Roman" panose="02020603050405020304" pitchFamily="18" charset="0"/>
                      </a:endParaRPr>
                    </a:p>
                  </a:txBody>
                  <a:tcPr marL="7505" marR="7505" marT="7505" marB="0" anchor="b"/>
                </a:tc>
                <a:tc>
                  <a:txBody>
                    <a:bodyPr/>
                    <a:lstStyle/>
                    <a:p>
                      <a:pPr algn="r" fontAlgn="ctr"/>
                      <a:r>
                        <a:rPr lang="sr-Latn-RS" sz="900" u="none" strike="noStrike">
                          <a:effectLst/>
                        </a:rPr>
                        <a:t>387.981,00</a:t>
                      </a:r>
                      <a:endParaRPr lang="sr-Latn-RS" sz="900" b="1" i="0" u="none" strike="noStrike">
                        <a:solidFill>
                          <a:srgbClr val="000000"/>
                        </a:solidFill>
                        <a:effectLst/>
                        <a:latin typeface="Times New Roman" panose="02020603050405020304" pitchFamily="18" charset="0"/>
                      </a:endParaRPr>
                    </a:p>
                  </a:txBody>
                  <a:tcPr marL="7505" marR="7505" marT="7505" marB="0" anchor="ctr"/>
                </a:tc>
                <a:extLst>
                  <a:ext uri="{0D108BD9-81ED-4DB2-BD59-A6C34878D82A}">
                    <a16:rowId xmlns:a16="http://schemas.microsoft.com/office/drawing/2014/main" val="1792141810"/>
                  </a:ext>
                </a:extLst>
              </a:tr>
              <a:tr h="157603">
                <a:tc>
                  <a:txBody>
                    <a:bodyPr/>
                    <a:lstStyle/>
                    <a:p>
                      <a:pPr algn="l" fontAlgn="ctr"/>
                      <a:r>
                        <a:rPr lang="ru-RU" sz="900" u="none" strike="noStrike" dirty="0">
                          <a:effectLst/>
                        </a:rPr>
                        <a:t>Радови на чишћењу дивљих депонија ЈКП Чистоћа Сомбор</a:t>
                      </a:r>
                      <a:endParaRPr lang="ru-RU" sz="900" b="0" i="0" u="none" strike="noStrike" dirty="0">
                        <a:solidFill>
                          <a:srgbClr val="000000"/>
                        </a:solidFill>
                        <a:effectLst/>
                        <a:latin typeface="Times New Roman" panose="02020603050405020304" pitchFamily="18" charset="0"/>
                      </a:endParaRPr>
                    </a:p>
                  </a:txBody>
                  <a:tcPr marL="7505" marR="7505" marT="7505" marB="0" anchor="ctr"/>
                </a:tc>
                <a:tc>
                  <a:txBody>
                    <a:bodyPr/>
                    <a:lstStyle/>
                    <a:p>
                      <a:pPr algn="r" fontAlgn="ctr"/>
                      <a:r>
                        <a:rPr lang="sr-Latn-RS" sz="900" u="none" strike="noStrike">
                          <a:effectLst/>
                        </a:rPr>
                        <a:t>6.545.000,00</a:t>
                      </a:r>
                      <a:endParaRPr lang="sr-Latn-RS" sz="900" b="1" i="0" u="none" strike="noStrike">
                        <a:solidFill>
                          <a:srgbClr val="000000"/>
                        </a:solidFill>
                        <a:effectLst/>
                        <a:latin typeface="Times New Roman" panose="02020603050405020304" pitchFamily="18" charset="0"/>
                      </a:endParaRPr>
                    </a:p>
                  </a:txBody>
                  <a:tcPr marL="7505" marR="7505" marT="7505" marB="0" anchor="ctr"/>
                </a:tc>
                <a:extLst>
                  <a:ext uri="{0D108BD9-81ED-4DB2-BD59-A6C34878D82A}">
                    <a16:rowId xmlns:a16="http://schemas.microsoft.com/office/drawing/2014/main" val="3893216644"/>
                  </a:ext>
                </a:extLst>
              </a:tr>
              <a:tr h="157603">
                <a:tc>
                  <a:txBody>
                    <a:bodyPr/>
                    <a:lstStyle/>
                    <a:p>
                      <a:pPr algn="l" fontAlgn="ctr"/>
                      <a:r>
                        <a:rPr lang="ru-RU" sz="900" u="none" strike="noStrike">
                          <a:effectLst/>
                        </a:rPr>
                        <a:t>Услуге Стручног надзора и давања мишљења ЈКП Простор Сомбор</a:t>
                      </a:r>
                      <a:endParaRPr lang="ru-RU" sz="900" b="0" i="0" u="none" strike="noStrike">
                        <a:solidFill>
                          <a:srgbClr val="000000"/>
                        </a:solidFill>
                        <a:effectLst/>
                        <a:latin typeface="Times New Roman" panose="02020603050405020304" pitchFamily="18" charset="0"/>
                      </a:endParaRPr>
                    </a:p>
                  </a:txBody>
                  <a:tcPr marL="7505" marR="7505" marT="7505" marB="0" anchor="ctr"/>
                </a:tc>
                <a:tc>
                  <a:txBody>
                    <a:bodyPr/>
                    <a:lstStyle/>
                    <a:p>
                      <a:pPr algn="r" fontAlgn="ctr"/>
                      <a:r>
                        <a:rPr lang="sr-Latn-RS" sz="900" u="none" strike="noStrike">
                          <a:effectLst/>
                        </a:rPr>
                        <a:t>1.164.111,46</a:t>
                      </a:r>
                      <a:endParaRPr lang="sr-Latn-RS" sz="900" b="1" i="0" u="none" strike="noStrike">
                        <a:solidFill>
                          <a:srgbClr val="000000"/>
                        </a:solidFill>
                        <a:effectLst/>
                        <a:latin typeface="Times New Roman" panose="02020603050405020304" pitchFamily="18" charset="0"/>
                      </a:endParaRPr>
                    </a:p>
                  </a:txBody>
                  <a:tcPr marL="7505" marR="7505" marT="7505" marB="0" anchor="ctr"/>
                </a:tc>
                <a:extLst>
                  <a:ext uri="{0D108BD9-81ED-4DB2-BD59-A6C34878D82A}">
                    <a16:rowId xmlns:a16="http://schemas.microsoft.com/office/drawing/2014/main" val="3012513808"/>
                  </a:ext>
                </a:extLst>
              </a:tr>
              <a:tr h="157603">
                <a:tc>
                  <a:txBody>
                    <a:bodyPr/>
                    <a:lstStyle/>
                    <a:p>
                      <a:pPr algn="l" fontAlgn="ctr"/>
                      <a:r>
                        <a:rPr lang="ru-RU" sz="900" u="none" strike="noStrike">
                          <a:effectLst/>
                        </a:rPr>
                        <a:t>Услуге Стручног надзора и давања мишљења Институт ИМС Београд</a:t>
                      </a:r>
                      <a:endParaRPr lang="ru-RU" sz="900" b="0" i="0" u="none" strike="noStrike">
                        <a:solidFill>
                          <a:srgbClr val="000000"/>
                        </a:solidFill>
                        <a:effectLst/>
                        <a:latin typeface="Times New Roman" panose="02020603050405020304" pitchFamily="18" charset="0"/>
                      </a:endParaRPr>
                    </a:p>
                  </a:txBody>
                  <a:tcPr marL="7505" marR="7505" marT="7505" marB="0" anchor="ctr"/>
                </a:tc>
                <a:tc>
                  <a:txBody>
                    <a:bodyPr/>
                    <a:lstStyle/>
                    <a:p>
                      <a:pPr algn="r" fontAlgn="ctr"/>
                      <a:r>
                        <a:rPr lang="sr-Latn-RS" sz="900" u="none" strike="noStrike">
                          <a:effectLst/>
                        </a:rPr>
                        <a:t>100.000,00</a:t>
                      </a:r>
                      <a:endParaRPr lang="sr-Latn-RS" sz="900" b="1" i="0" u="none" strike="noStrike">
                        <a:solidFill>
                          <a:srgbClr val="000000"/>
                        </a:solidFill>
                        <a:effectLst/>
                        <a:latin typeface="Times New Roman" panose="02020603050405020304" pitchFamily="18" charset="0"/>
                      </a:endParaRPr>
                    </a:p>
                  </a:txBody>
                  <a:tcPr marL="7505" marR="7505" marT="7505" marB="0" anchor="ctr"/>
                </a:tc>
                <a:extLst>
                  <a:ext uri="{0D108BD9-81ED-4DB2-BD59-A6C34878D82A}">
                    <a16:rowId xmlns:a16="http://schemas.microsoft.com/office/drawing/2014/main" val="145162055"/>
                  </a:ext>
                </a:extLst>
              </a:tr>
              <a:tr h="157603">
                <a:tc>
                  <a:txBody>
                    <a:bodyPr/>
                    <a:lstStyle/>
                    <a:p>
                      <a:pPr algn="l" fontAlgn="ctr"/>
                      <a:r>
                        <a:rPr lang="ru-RU" sz="900" u="none" strike="noStrike">
                          <a:effectLst/>
                        </a:rPr>
                        <a:t>Мост Чешка ћуприја вансудско поравнање по првој привременој ситуацији</a:t>
                      </a:r>
                      <a:endParaRPr lang="ru-RU" sz="900" b="0" i="0" u="none" strike="noStrike">
                        <a:solidFill>
                          <a:srgbClr val="000000"/>
                        </a:solidFill>
                        <a:effectLst/>
                        <a:latin typeface="Times New Roman" panose="02020603050405020304" pitchFamily="18" charset="0"/>
                      </a:endParaRPr>
                    </a:p>
                  </a:txBody>
                  <a:tcPr marL="7505" marR="7505" marT="7505" marB="0" anchor="ctr"/>
                </a:tc>
                <a:tc>
                  <a:txBody>
                    <a:bodyPr/>
                    <a:lstStyle/>
                    <a:p>
                      <a:pPr algn="r" fontAlgn="ctr"/>
                      <a:r>
                        <a:rPr lang="sr-Latn-RS" sz="900" u="none" strike="noStrike">
                          <a:effectLst/>
                        </a:rPr>
                        <a:t>7.091.410,11</a:t>
                      </a:r>
                      <a:endParaRPr lang="sr-Latn-RS" sz="900" b="1" i="0" u="none" strike="noStrike">
                        <a:solidFill>
                          <a:srgbClr val="000000"/>
                        </a:solidFill>
                        <a:effectLst/>
                        <a:latin typeface="Times New Roman" panose="02020603050405020304" pitchFamily="18" charset="0"/>
                      </a:endParaRPr>
                    </a:p>
                  </a:txBody>
                  <a:tcPr marL="7505" marR="7505" marT="7505" marB="0" anchor="ctr"/>
                </a:tc>
                <a:extLst>
                  <a:ext uri="{0D108BD9-81ED-4DB2-BD59-A6C34878D82A}">
                    <a16:rowId xmlns:a16="http://schemas.microsoft.com/office/drawing/2014/main" val="4209496674"/>
                  </a:ext>
                </a:extLst>
              </a:tr>
              <a:tr h="307701">
                <a:tc>
                  <a:txBody>
                    <a:bodyPr/>
                    <a:lstStyle/>
                    <a:p>
                      <a:pPr algn="l" fontAlgn="ctr"/>
                      <a:r>
                        <a:rPr lang="ru-RU" sz="900" u="none" strike="noStrike">
                          <a:effectLst/>
                        </a:rPr>
                        <a:t>Услуге обављања послова обезбеђења и заштите пољопривредног земљишта – Пољочуварска служба</a:t>
                      </a:r>
                      <a:endParaRPr lang="ru-RU" sz="900" b="0" i="0" u="none" strike="noStrike">
                        <a:solidFill>
                          <a:srgbClr val="000000"/>
                        </a:solidFill>
                        <a:effectLst/>
                        <a:latin typeface="Times New Roman" panose="02020603050405020304" pitchFamily="18" charset="0"/>
                      </a:endParaRPr>
                    </a:p>
                  </a:txBody>
                  <a:tcPr marL="7505" marR="7505" marT="7505" marB="0" anchor="ctr"/>
                </a:tc>
                <a:tc>
                  <a:txBody>
                    <a:bodyPr/>
                    <a:lstStyle/>
                    <a:p>
                      <a:pPr algn="r" fontAlgn="ctr"/>
                      <a:r>
                        <a:rPr lang="sr-Latn-RS" sz="900" u="none" strike="noStrike" dirty="0">
                          <a:effectLst/>
                        </a:rPr>
                        <a:t>24.016.999,20</a:t>
                      </a:r>
                      <a:endParaRPr lang="sr-Latn-RS" sz="900" b="1" i="0" u="none" strike="noStrike" dirty="0">
                        <a:solidFill>
                          <a:srgbClr val="000000"/>
                        </a:solidFill>
                        <a:effectLst/>
                        <a:latin typeface="Times New Roman" panose="02020603050405020304" pitchFamily="18" charset="0"/>
                      </a:endParaRPr>
                    </a:p>
                  </a:txBody>
                  <a:tcPr marL="7505" marR="7505" marT="7505" marB="0" anchor="ctr"/>
                </a:tc>
                <a:extLst>
                  <a:ext uri="{0D108BD9-81ED-4DB2-BD59-A6C34878D82A}">
                    <a16:rowId xmlns:a16="http://schemas.microsoft.com/office/drawing/2014/main" val="83972843"/>
                  </a:ext>
                </a:extLst>
              </a:tr>
              <a:tr h="157603">
                <a:tc>
                  <a:txBody>
                    <a:bodyPr/>
                    <a:lstStyle/>
                    <a:p>
                      <a:pPr algn="l" fontAlgn="ctr"/>
                      <a:r>
                        <a:rPr lang="sr-Cyrl-RS" sz="900" u="none" strike="noStrike">
                          <a:effectLst/>
                        </a:rPr>
                        <a:t>Премер државног пољопривредног земљишта</a:t>
                      </a:r>
                      <a:endParaRPr lang="sr-Cyrl-RS" sz="900" b="0" i="0" u="none" strike="noStrike">
                        <a:solidFill>
                          <a:srgbClr val="000000"/>
                        </a:solidFill>
                        <a:effectLst/>
                        <a:latin typeface="Times New Roman" panose="02020603050405020304" pitchFamily="18" charset="0"/>
                      </a:endParaRPr>
                    </a:p>
                  </a:txBody>
                  <a:tcPr marL="7505" marR="7505" marT="7505" marB="0" anchor="ctr"/>
                </a:tc>
                <a:tc>
                  <a:txBody>
                    <a:bodyPr/>
                    <a:lstStyle/>
                    <a:p>
                      <a:pPr algn="r" fontAlgn="ctr"/>
                      <a:r>
                        <a:rPr lang="sr-Latn-RS" sz="900" u="none" strike="noStrike" dirty="0">
                          <a:effectLst/>
                        </a:rPr>
                        <a:t>808.259,00</a:t>
                      </a:r>
                      <a:endParaRPr lang="sr-Latn-RS" sz="900" b="1" i="0" u="none" strike="noStrike" dirty="0">
                        <a:solidFill>
                          <a:srgbClr val="000000"/>
                        </a:solidFill>
                        <a:effectLst/>
                        <a:latin typeface="Times New Roman" panose="02020603050405020304" pitchFamily="18" charset="0"/>
                      </a:endParaRPr>
                    </a:p>
                  </a:txBody>
                  <a:tcPr marL="7505" marR="7505" marT="7505" marB="0" anchor="ctr"/>
                </a:tc>
                <a:extLst>
                  <a:ext uri="{0D108BD9-81ED-4DB2-BD59-A6C34878D82A}">
                    <a16:rowId xmlns:a16="http://schemas.microsoft.com/office/drawing/2014/main" val="1138084282"/>
                  </a:ext>
                </a:extLst>
              </a:tr>
              <a:tr h="307701">
                <a:tc>
                  <a:txBody>
                    <a:bodyPr/>
                    <a:lstStyle/>
                    <a:p>
                      <a:pPr algn="l" fontAlgn="b"/>
                      <a:r>
                        <a:rPr lang="ru-RU" sz="900" u="none" strike="noStrike" dirty="0">
                          <a:effectLst/>
                        </a:rPr>
                        <a:t>Финансирање радова и давања Стручног мишљења од стране Факултета техничких наука Нови Сад на бушењу шипова на мосту Чешка ћуприја</a:t>
                      </a:r>
                      <a:endParaRPr lang="ru-RU" sz="900" b="0" i="0" u="none" strike="noStrike" dirty="0">
                        <a:solidFill>
                          <a:srgbClr val="000000"/>
                        </a:solidFill>
                        <a:effectLst/>
                        <a:latin typeface="Times New Roman" panose="02020603050405020304" pitchFamily="18" charset="0"/>
                      </a:endParaRPr>
                    </a:p>
                  </a:txBody>
                  <a:tcPr marL="7505" marR="7505" marT="7505" marB="0" anchor="b"/>
                </a:tc>
                <a:tc>
                  <a:txBody>
                    <a:bodyPr/>
                    <a:lstStyle/>
                    <a:p>
                      <a:pPr algn="r" fontAlgn="ctr"/>
                      <a:r>
                        <a:rPr lang="sr-Latn-RS" sz="900" u="none" strike="noStrike">
                          <a:effectLst/>
                        </a:rPr>
                        <a:t>1.023.600,00</a:t>
                      </a:r>
                      <a:endParaRPr lang="sr-Latn-RS" sz="900" b="1" i="0" u="none" strike="noStrike">
                        <a:solidFill>
                          <a:srgbClr val="000000"/>
                        </a:solidFill>
                        <a:effectLst/>
                        <a:latin typeface="Times New Roman" panose="02020603050405020304" pitchFamily="18" charset="0"/>
                      </a:endParaRPr>
                    </a:p>
                  </a:txBody>
                  <a:tcPr marL="7505" marR="7505" marT="7505" marB="0" anchor="ctr"/>
                </a:tc>
                <a:extLst>
                  <a:ext uri="{0D108BD9-81ED-4DB2-BD59-A6C34878D82A}">
                    <a16:rowId xmlns:a16="http://schemas.microsoft.com/office/drawing/2014/main" val="3469966003"/>
                  </a:ext>
                </a:extLst>
              </a:tr>
              <a:tr h="157603">
                <a:tc>
                  <a:txBody>
                    <a:bodyPr/>
                    <a:lstStyle/>
                    <a:p>
                      <a:pPr algn="l" fontAlgn="ctr"/>
                      <a:r>
                        <a:rPr lang="ru-RU" sz="900" u="none" strike="noStrike">
                          <a:effectLst/>
                        </a:rPr>
                        <a:t>ФТН Нови Сад вештачење на мосту Чешка ћуприја</a:t>
                      </a:r>
                      <a:endParaRPr lang="ru-RU" sz="900" b="0" i="0" u="none" strike="noStrike">
                        <a:solidFill>
                          <a:srgbClr val="000000"/>
                        </a:solidFill>
                        <a:effectLst/>
                        <a:latin typeface="Times New Roman" panose="02020603050405020304" pitchFamily="18" charset="0"/>
                      </a:endParaRPr>
                    </a:p>
                  </a:txBody>
                  <a:tcPr marL="7505" marR="7505" marT="7505" marB="0" anchor="ctr"/>
                </a:tc>
                <a:tc>
                  <a:txBody>
                    <a:bodyPr/>
                    <a:lstStyle/>
                    <a:p>
                      <a:pPr algn="r" fontAlgn="ctr"/>
                      <a:r>
                        <a:rPr lang="sr-Latn-RS" sz="900" u="none" strike="noStrike">
                          <a:effectLst/>
                        </a:rPr>
                        <a:t>240.000,00</a:t>
                      </a:r>
                      <a:endParaRPr lang="sr-Latn-RS" sz="900" b="1" i="0" u="none" strike="noStrike">
                        <a:solidFill>
                          <a:srgbClr val="000000"/>
                        </a:solidFill>
                        <a:effectLst/>
                        <a:latin typeface="Times New Roman" panose="02020603050405020304" pitchFamily="18" charset="0"/>
                      </a:endParaRPr>
                    </a:p>
                  </a:txBody>
                  <a:tcPr marL="7505" marR="7505" marT="7505" marB="0" anchor="ctr"/>
                </a:tc>
                <a:extLst>
                  <a:ext uri="{0D108BD9-81ED-4DB2-BD59-A6C34878D82A}">
                    <a16:rowId xmlns:a16="http://schemas.microsoft.com/office/drawing/2014/main" val="644013435"/>
                  </a:ext>
                </a:extLst>
              </a:tr>
              <a:tr h="157603">
                <a:tc>
                  <a:txBody>
                    <a:bodyPr/>
                    <a:lstStyle/>
                    <a:p>
                      <a:pPr algn="l" fontAlgn="ctr"/>
                      <a:r>
                        <a:rPr lang="sr-Cyrl-RS" sz="900" u="none" strike="noStrike">
                          <a:effectLst/>
                        </a:rPr>
                        <a:t>Ревитализација ветрозаштитних појасева</a:t>
                      </a:r>
                      <a:endParaRPr lang="sr-Cyrl-RS" sz="900" b="0" i="0" u="none" strike="noStrike">
                        <a:solidFill>
                          <a:srgbClr val="000000"/>
                        </a:solidFill>
                        <a:effectLst/>
                        <a:latin typeface="Times New Roman" panose="02020603050405020304" pitchFamily="18" charset="0"/>
                      </a:endParaRPr>
                    </a:p>
                  </a:txBody>
                  <a:tcPr marL="7505" marR="7505" marT="7505" marB="0" anchor="ctr"/>
                </a:tc>
                <a:tc>
                  <a:txBody>
                    <a:bodyPr/>
                    <a:lstStyle/>
                    <a:p>
                      <a:pPr algn="r" fontAlgn="ctr"/>
                      <a:r>
                        <a:rPr lang="sr-Latn-RS" sz="900" u="none" strike="noStrike">
                          <a:effectLst/>
                        </a:rPr>
                        <a:t>3.600.000,00</a:t>
                      </a:r>
                      <a:endParaRPr lang="sr-Latn-RS" sz="900" b="1" i="0" u="none" strike="noStrike">
                        <a:solidFill>
                          <a:srgbClr val="000000"/>
                        </a:solidFill>
                        <a:effectLst/>
                        <a:latin typeface="Times New Roman" panose="02020603050405020304" pitchFamily="18" charset="0"/>
                      </a:endParaRPr>
                    </a:p>
                  </a:txBody>
                  <a:tcPr marL="7505" marR="7505" marT="7505" marB="0" anchor="ctr"/>
                </a:tc>
                <a:extLst>
                  <a:ext uri="{0D108BD9-81ED-4DB2-BD59-A6C34878D82A}">
                    <a16:rowId xmlns:a16="http://schemas.microsoft.com/office/drawing/2014/main" val="3411226886"/>
                  </a:ext>
                </a:extLst>
              </a:tr>
              <a:tr h="283685">
                <a:tc>
                  <a:txBody>
                    <a:bodyPr/>
                    <a:lstStyle/>
                    <a:p>
                      <a:pPr algn="l" fontAlgn="ctr"/>
                      <a:r>
                        <a:rPr lang="ru-RU" sz="900" u="none" strike="noStrike">
                          <a:effectLst/>
                        </a:rPr>
                        <a:t>Противградна заштита - набавка 50 противградних ракета и опремање противградних станица</a:t>
                      </a:r>
                      <a:endParaRPr lang="ru-RU" sz="900" b="0" i="0" u="none" strike="noStrike">
                        <a:solidFill>
                          <a:srgbClr val="000000"/>
                        </a:solidFill>
                        <a:effectLst/>
                        <a:latin typeface="Times New Roman" panose="02020603050405020304" pitchFamily="18" charset="0"/>
                      </a:endParaRPr>
                    </a:p>
                  </a:txBody>
                  <a:tcPr marL="7505" marR="7505" marT="7505" marB="0" anchor="ctr"/>
                </a:tc>
                <a:tc>
                  <a:txBody>
                    <a:bodyPr/>
                    <a:lstStyle/>
                    <a:p>
                      <a:pPr algn="r" fontAlgn="ctr"/>
                      <a:r>
                        <a:rPr lang="sr-Latn-RS" sz="900" u="none" strike="noStrike">
                          <a:effectLst/>
                        </a:rPr>
                        <a:t>2.040.000,00</a:t>
                      </a:r>
                      <a:endParaRPr lang="sr-Latn-RS" sz="900" b="1" i="0" u="none" strike="noStrike">
                        <a:solidFill>
                          <a:srgbClr val="000000"/>
                        </a:solidFill>
                        <a:effectLst/>
                        <a:latin typeface="Times New Roman" panose="02020603050405020304" pitchFamily="18" charset="0"/>
                      </a:endParaRPr>
                    </a:p>
                  </a:txBody>
                  <a:tcPr marL="7505" marR="7505" marT="7505" marB="0" anchor="ctr"/>
                </a:tc>
                <a:extLst>
                  <a:ext uri="{0D108BD9-81ED-4DB2-BD59-A6C34878D82A}">
                    <a16:rowId xmlns:a16="http://schemas.microsoft.com/office/drawing/2014/main" val="2686002034"/>
                  </a:ext>
                </a:extLst>
              </a:tr>
              <a:tr h="157603">
                <a:tc>
                  <a:txBody>
                    <a:bodyPr/>
                    <a:lstStyle/>
                    <a:p>
                      <a:pPr algn="l" fontAlgn="ctr"/>
                      <a:r>
                        <a:rPr lang="ru-RU" sz="900" u="none" strike="noStrike">
                          <a:effectLst/>
                        </a:rPr>
                        <a:t>Изградња цевастих пропуста на атарском путу Стапар Сивац</a:t>
                      </a:r>
                      <a:endParaRPr lang="ru-RU" sz="900" b="0" i="0" u="none" strike="noStrike">
                        <a:solidFill>
                          <a:srgbClr val="000000"/>
                        </a:solidFill>
                        <a:effectLst/>
                        <a:latin typeface="Times New Roman" panose="02020603050405020304" pitchFamily="18" charset="0"/>
                      </a:endParaRPr>
                    </a:p>
                  </a:txBody>
                  <a:tcPr marL="7505" marR="7505" marT="7505" marB="0" anchor="ctr"/>
                </a:tc>
                <a:tc>
                  <a:txBody>
                    <a:bodyPr/>
                    <a:lstStyle/>
                    <a:p>
                      <a:pPr algn="r" fontAlgn="ctr"/>
                      <a:r>
                        <a:rPr lang="sr-Latn-RS" sz="900" u="none" strike="noStrike">
                          <a:effectLst/>
                        </a:rPr>
                        <a:t>6.327.248,00</a:t>
                      </a:r>
                      <a:endParaRPr lang="sr-Latn-RS" sz="900" b="1" i="0" u="none" strike="noStrike">
                        <a:solidFill>
                          <a:srgbClr val="000000"/>
                        </a:solidFill>
                        <a:effectLst/>
                        <a:latin typeface="Times New Roman" panose="02020603050405020304" pitchFamily="18" charset="0"/>
                      </a:endParaRPr>
                    </a:p>
                  </a:txBody>
                  <a:tcPr marL="7505" marR="7505" marT="7505" marB="0" anchor="ctr"/>
                </a:tc>
                <a:extLst>
                  <a:ext uri="{0D108BD9-81ED-4DB2-BD59-A6C34878D82A}">
                    <a16:rowId xmlns:a16="http://schemas.microsoft.com/office/drawing/2014/main" val="4065572574"/>
                  </a:ext>
                </a:extLst>
              </a:tr>
              <a:tr h="307701">
                <a:tc>
                  <a:txBody>
                    <a:bodyPr/>
                    <a:lstStyle/>
                    <a:p>
                      <a:pPr algn="l" fontAlgn="ctr"/>
                      <a:r>
                        <a:rPr lang="ru-RU" sz="900" u="none" strike="noStrike">
                          <a:effectLst/>
                        </a:rPr>
                        <a:t>Опрема за побољшање рада Опремање пољочуварске службе по конкурсу Покрајинског секретаријата за ПВШ, суфинансирање 40 %пољочуварске службе</a:t>
                      </a:r>
                      <a:endParaRPr lang="ru-RU" sz="900" b="0" i="0" u="none" strike="noStrike">
                        <a:solidFill>
                          <a:srgbClr val="000000"/>
                        </a:solidFill>
                        <a:effectLst/>
                        <a:latin typeface="Times New Roman" panose="02020603050405020304" pitchFamily="18" charset="0"/>
                      </a:endParaRPr>
                    </a:p>
                  </a:txBody>
                  <a:tcPr marL="7505" marR="7505" marT="7505" marB="0" anchor="ctr"/>
                </a:tc>
                <a:tc>
                  <a:txBody>
                    <a:bodyPr/>
                    <a:lstStyle/>
                    <a:p>
                      <a:pPr algn="r" fontAlgn="ctr"/>
                      <a:r>
                        <a:rPr lang="sr-Latn-RS" sz="900" u="none" strike="noStrike">
                          <a:effectLst/>
                        </a:rPr>
                        <a:t>297.480,00</a:t>
                      </a:r>
                      <a:endParaRPr lang="sr-Latn-RS" sz="900" b="1" i="0" u="none" strike="noStrike">
                        <a:solidFill>
                          <a:srgbClr val="000000"/>
                        </a:solidFill>
                        <a:effectLst/>
                        <a:latin typeface="Times New Roman" panose="02020603050405020304" pitchFamily="18" charset="0"/>
                      </a:endParaRPr>
                    </a:p>
                  </a:txBody>
                  <a:tcPr marL="7505" marR="7505" marT="7505" marB="0" anchor="ctr"/>
                </a:tc>
                <a:extLst>
                  <a:ext uri="{0D108BD9-81ED-4DB2-BD59-A6C34878D82A}">
                    <a16:rowId xmlns:a16="http://schemas.microsoft.com/office/drawing/2014/main" val="1690082929"/>
                  </a:ext>
                </a:extLst>
              </a:tr>
              <a:tr h="157603">
                <a:tc>
                  <a:txBody>
                    <a:bodyPr/>
                    <a:lstStyle/>
                    <a:p>
                      <a:pPr algn="l" fontAlgn="ctr"/>
                      <a:r>
                        <a:rPr lang="sr-Cyrl-RS" sz="900" u="none" strike="noStrike">
                          <a:effectLst/>
                        </a:rPr>
                        <a:t>Административни материјал</a:t>
                      </a:r>
                      <a:endParaRPr lang="sr-Cyrl-RS" sz="900" b="0" i="0" u="none" strike="noStrike">
                        <a:solidFill>
                          <a:srgbClr val="000000"/>
                        </a:solidFill>
                        <a:effectLst/>
                        <a:latin typeface="Times New Roman" panose="02020603050405020304" pitchFamily="18" charset="0"/>
                      </a:endParaRPr>
                    </a:p>
                  </a:txBody>
                  <a:tcPr marL="7505" marR="7505" marT="7505" marB="0" anchor="ctr"/>
                </a:tc>
                <a:tc>
                  <a:txBody>
                    <a:bodyPr/>
                    <a:lstStyle/>
                    <a:p>
                      <a:pPr algn="r" fontAlgn="ctr"/>
                      <a:r>
                        <a:rPr lang="sr-Latn-RS" sz="900" u="none" strike="noStrike">
                          <a:effectLst/>
                        </a:rPr>
                        <a:t>499.351,00</a:t>
                      </a:r>
                      <a:endParaRPr lang="sr-Latn-RS" sz="900" b="1" i="0" u="none" strike="noStrike">
                        <a:solidFill>
                          <a:srgbClr val="000000"/>
                        </a:solidFill>
                        <a:effectLst/>
                        <a:latin typeface="Times New Roman" panose="02020603050405020304" pitchFamily="18" charset="0"/>
                      </a:endParaRPr>
                    </a:p>
                  </a:txBody>
                  <a:tcPr marL="7505" marR="7505" marT="7505" marB="0" anchor="ctr"/>
                </a:tc>
                <a:extLst>
                  <a:ext uri="{0D108BD9-81ED-4DB2-BD59-A6C34878D82A}">
                    <a16:rowId xmlns:a16="http://schemas.microsoft.com/office/drawing/2014/main" val="653654276"/>
                  </a:ext>
                </a:extLst>
              </a:tr>
              <a:tr h="157603">
                <a:tc>
                  <a:txBody>
                    <a:bodyPr/>
                    <a:lstStyle/>
                    <a:p>
                      <a:pPr algn="l" fontAlgn="ctr"/>
                      <a:r>
                        <a:rPr lang="sr-Cyrl-RS" sz="900" u="none" strike="noStrike">
                          <a:effectLst/>
                        </a:rPr>
                        <a:t>Услуге информисања и оглашавања</a:t>
                      </a:r>
                      <a:endParaRPr lang="sr-Cyrl-RS" sz="900" b="0" i="0" u="none" strike="noStrike">
                        <a:solidFill>
                          <a:srgbClr val="000000"/>
                        </a:solidFill>
                        <a:effectLst/>
                        <a:latin typeface="Times New Roman" panose="02020603050405020304" pitchFamily="18" charset="0"/>
                      </a:endParaRPr>
                    </a:p>
                  </a:txBody>
                  <a:tcPr marL="7505" marR="7505" marT="7505" marB="0" anchor="ctr"/>
                </a:tc>
                <a:tc>
                  <a:txBody>
                    <a:bodyPr/>
                    <a:lstStyle/>
                    <a:p>
                      <a:pPr algn="r" fontAlgn="ctr"/>
                      <a:r>
                        <a:rPr lang="sr-Latn-RS" sz="900" u="none" strike="noStrike">
                          <a:effectLst/>
                        </a:rPr>
                        <a:t>837.960,00</a:t>
                      </a:r>
                      <a:endParaRPr lang="sr-Latn-RS" sz="900" b="1" i="0" u="none" strike="noStrike">
                        <a:solidFill>
                          <a:srgbClr val="000000"/>
                        </a:solidFill>
                        <a:effectLst/>
                        <a:latin typeface="Times New Roman" panose="02020603050405020304" pitchFamily="18" charset="0"/>
                      </a:endParaRPr>
                    </a:p>
                  </a:txBody>
                  <a:tcPr marL="7505" marR="7505" marT="7505" marB="0" anchor="ctr"/>
                </a:tc>
                <a:extLst>
                  <a:ext uri="{0D108BD9-81ED-4DB2-BD59-A6C34878D82A}">
                    <a16:rowId xmlns:a16="http://schemas.microsoft.com/office/drawing/2014/main" val="2217314364"/>
                  </a:ext>
                </a:extLst>
              </a:tr>
              <a:tr h="157603">
                <a:tc>
                  <a:txBody>
                    <a:bodyPr/>
                    <a:lstStyle/>
                    <a:p>
                      <a:pPr algn="l" fontAlgn="ctr"/>
                      <a:r>
                        <a:rPr lang="sr-Cyrl-RS" sz="900" u="none" strike="noStrike">
                          <a:effectLst/>
                        </a:rPr>
                        <a:t>Остале услуге и трошкови</a:t>
                      </a:r>
                      <a:endParaRPr lang="sr-Cyrl-RS" sz="900" b="0" i="0" u="none" strike="noStrike">
                        <a:solidFill>
                          <a:srgbClr val="000000"/>
                        </a:solidFill>
                        <a:effectLst/>
                        <a:latin typeface="Times New Roman" panose="02020603050405020304" pitchFamily="18" charset="0"/>
                      </a:endParaRPr>
                    </a:p>
                  </a:txBody>
                  <a:tcPr marL="7505" marR="7505" marT="7505" marB="0" anchor="ctr"/>
                </a:tc>
                <a:tc>
                  <a:txBody>
                    <a:bodyPr/>
                    <a:lstStyle/>
                    <a:p>
                      <a:pPr algn="r" fontAlgn="ctr"/>
                      <a:r>
                        <a:rPr lang="sr-Latn-RS" sz="900" u="none" strike="noStrike">
                          <a:effectLst/>
                        </a:rPr>
                        <a:t>172.089,38</a:t>
                      </a:r>
                      <a:endParaRPr lang="sr-Latn-RS" sz="900" b="1" i="0" u="none" strike="noStrike">
                        <a:solidFill>
                          <a:srgbClr val="000000"/>
                        </a:solidFill>
                        <a:effectLst/>
                        <a:latin typeface="Times New Roman" panose="02020603050405020304" pitchFamily="18" charset="0"/>
                      </a:endParaRPr>
                    </a:p>
                  </a:txBody>
                  <a:tcPr marL="7505" marR="7505" marT="7505" marB="0" anchor="ctr"/>
                </a:tc>
                <a:extLst>
                  <a:ext uri="{0D108BD9-81ED-4DB2-BD59-A6C34878D82A}">
                    <a16:rowId xmlns:a16="http://schemas.microsoft.com/office/drawing/2014/main" val="1775521089"/>
                  </a:ext>
                </a:extLst>
              </a:tr>
              <a:tr h="157603">
                <a:tc>
                  <a:txBody>
                    <a:bodyPr/>
                    <a:lstStyle/>
                    <a:p>
                      <a:pPr algn="l" fontAlgn="ctr"/>
                      <a:r>
                        <a:rPr lang="sr-Cyrl-RS" sz="900" u="none" strike="noStrike" dirty="0">
                          <a:effectLst/>
                        </a:rPr>
                        <a:t>УКУПНО</a:t>
                      </a:r>
                      <a:endParaRPr lang="sr-Cyrl-RS" sz="900" b="1" i="0" u="none" strike="noStrike" dirty="0">
                        <a:solidFill>
                          <a:srgbClr val="000000"/>
                        </a:solidFill>
                        <a:effectLst/>
                        <a:latin typeface="Times New Roman" panose="02020603050405020304" pitchFamily="18" charset="0"/>
                      </a:endParaRPr>
                    </a:p>
                  </a:txBody>
                  <a:tcPr marL="7505" marR="7505" marT="7505" marB="0" anchor="ctr"/>
                </a:tc>
                <a:tc>
                  <a:txBody>
                    <a:bodyPr/>
                    <a:lstStyle/>
                    <a:p>
                      <a:pPr algn="r" fontAlgn="ctr"/>
                      <a:r>
                        <a:rPr lang="sr-Latn-RS" sz="900" u="none" strike="noStrike" dirty="0" smtClean="0">
                          <a:effectLst/>
                        </a:rPr>
                        <a:t>104.144.062,80</a:t>
                      </a:r>
                      <a:endParaRPr lang="sr-Latn-RS" sz="900" b="1" i="0" u="none" strike="noStrike" dirty="0">
                        <a:solidFill>
                          <a:srgbClr val="000000"/>
                        </a:solidFill>
                        <a:effectLst/>
                        <a:latin typeface="Times New Roman" panose="02020603050405020304" pitchFamily="18" charset="0"/>
                      </a:endParaRPr>
                    </a:p>
                  </a:txBody>
                  <a:tcPr marL="7505" marR="7505" marT="7505" marB="0" anchor="ctr"/>
                </a:tc>
                <a:extLst>
                  <a:ext uri="{0D108BD9-81ED-4DB2-BD59-A6C34878D82A}">
                    <a16:rowId xmlns:a16="http://schemas.microsoft.com/office/drawing/2014/main" val="2053712776"/>
                  </a:ext>
                </a:extLst>
              </a:tr>
            </a:tbl>
          </a:graphicData>
        </a:graphic>
      </p:graphicFrame>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2200" y="2133600"/>
            <a:ext cx="2447629" cy="4351342"/>
          </a:xfrm>
          <a:prstGeom prst="rect">
            <a:avLst/>
          </a:prstGeom>
        </p:spPr>
      </p:pic>
    </p:spTree>
    <p:extLst>
      <p:ext uri="{BB962C8B-B14F-4D97-AF65-F5344CB8AC3E}">
        <p14:creationId xmlns:p14="http://schemas.microsoft.com/office/powerpoint/2010/main" val="33840612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2"/>
          <p:cNvSpPr>
            <a:spLocks noGrp="1"/>
          </p:cNvSpPr>
          <p:nvPr>
            <p:ph type="title"/>
          </p:nvPr>
        </p:nvSpPr>
        <p:spPr>
          <a:xfrm>
            <a:off x="276225" y="228600"/>
            <a:ext cx="8591550" cy="609600"/>
          </a:xfrm>
        </p:spPr>
        <p:txBody>
          <a:bodyPr/>
          <a:lstStyle/>
          <a:p>
            <a:pPr algn="ctr"/>
            <a:r>
              <a:rPr lang="sr-Latn-RS" altLang="sr-Latn-RS" sz="3200" smtClean="0"/>
              <a:t>ПРОГРАМ: Заштита животне средине</a:t>
            </a:r>
          </a:p>
        </p:txBody>
      </p:sp>
      <p:sp>
        <p:nvSpPr>
          <p:cNvPr id="2" name="Content Placeholder 1"/>
          <p:cNvSpPr>
            <a:spLocks noGrp="1"/>
          </p:cNvSpPr>
          <p:nvPr>
            <p:ph sz="quarter" idx="13"/>
          </p:nvPr>
        </p:nvSpPr>
        <p:spPr>
          <a:xfrm>
            <a:off x="274638" y="1530350"/>
            <a:ext cx="8443912" cy="4797425"/>
          </a:xfrm>
        </p:spPr>
        <p:txBody>
          <a:bodyPr/>
          <a:lstStyle/>
          <a:p>
            <a:pPr fontAlgn="auto">
              <a:spcAft>
                <a:spcPts val="0"/>
              </a:spcAft>
              <a:defRPr/>
            </a:pPr>
            <a:r>
              <a:rPr lang="x-none" dirty="0"/>
              <a:t>Укупно утрошено </a:t>
            </a:r>
            <a:r>
              <a:rPr lang="x-none" dirty="0" smtClean="0"/>
              <a:t>3.182.100 </a:t>
            </a:r>
            <a:r>
              <a:rPr lang="x-none" dirty="0"/>
              <a:t>динара</a:t>
            </a:r>
          </a:p>
          <a:p>
            <a:pPr fontAlgn="auto">
              <a:spcAft>
                <a:spcPts val="0"/>
              </a:spcAft>
              <a:defRPr/>
            </a:pPr>
            <a:endParaRPr lang="x-none" dirty="0"/>
          </a:p>
          <a:p>
            <a:pPr marL="109728" indent="0" fontAlgn="auto">
              <a:spcAft>
                <a:spcPts val="0"/>
              </a:spcAft>
              <a:buFont typeface="Arial" panose="020B0604020202020204" pitchFamily="34" charset="0"/>
              <a:buNone/>
              <a:defRPr/>
            </a:pPr>
            <a:endParaRPr lang="x-none" dirty="0"/>
          </a:p>
        </p:txBody>
      </p:sp>
      <p:sp>
        <p:nvSpPr>
          <p:cNvPr id="36867" name="Rectangle 4"/>
          <p:cNvSpPr>
            <a:spLocks noChangeArrowheads="1"/>
          </p:cNvSpPr>
          <p:nvPr/>
        </p:nvSpPr>
        <p:spPr bwMode="auto">
          <a:xfrm>
            <a:off x="469900" y="2012950"/>
            <a:ext cx="8397875"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sr-Cyrl-CS" altLang="sr-Latn-RS"/>
              <a:t>Током 2019. године у оквиру заштите животне средине – спроведене су   активност уклањања дивљих депонија са државног пољопривредног земљишта у Риђици и Колуту.</a:t>
            </a:r>
            <a:endParaRPr lang="sr-Cyrl-CS" altLang="sr-Latn-RS" i="1"/>
          </a:p>
          <a:p>
            <a:r>
              <a:rPr lang="sr-Cyrl-CS" altLang="sr-Latn-RS"/>
              <a:t>Спроведено је преиспитивање постојећих акустичких зона на територији Града</a:t>
            </a:r>
            <a:r>
              <a:rPr lang="sr-Latn-CS" altLang="sr-Latn-RS"/>
              <a:t>, </a:t>
            </a:r>
            <a:r>
              <a:rPr lang="sr-Cyrl-CS" altLang="sr-Latn-RS"/>
              <a:t>и сагласно добијеним резултатима приступило се изради измена и допуна градске Одлуке о акустичним зонама на територији града Сомбора.</a:t>
            </a:r>
          </a:p>
          <a:p>
            <a:endParaRPr lang="sr-Cyrl-CS" altLang="sr-Latn-RS"/>
          </a:p>
          <a:p>
            <a:r>
              <a:rPr lang="sr-Latn-RS" altLang="sr-Latn-RS"/>
              <a:t>О</a:t>
            </a:r>
            <a:r>
              <a:rPr lang="en-US" altLang="sr-Latn-RS"/>
              <a:t>држане </a:t>
            </a:r>
            <a:r>
              <a:rPr lang="sr-Latn-RS" altLang="sr-Latn-RS"/>
              <a:t>су </a:t>
            </a:r>
            <a:r>
              <a:rPr lang="en-US" altLang="sr-Latn-RS"/>
              <a:t>радионице у основним школама у Чонопљи </a:t>
            </a:r>
            <a:r>
              <a:rPr lang="sr-Latn-RS" altLang="sr-Latn-RS"/>
              <a:t>,</a:t>
            </a:r>
            <a:r>
              <a:rPr lang="en-US" altLang="sr-Latn-RS"/>
              <a:t> Алекса Шантићу</a:t>
            </a:r>
            <a:r>
              <a:rPr lang="sr-Latn-RS" altLang="sr-Latn-RS"/>
              <a:t>, Колуту и Бачком Брегу </a:t>
            </a:r>
            <a:r>
              <a:rPr lang="en-US" altLang="sr-Latn-RS"/>
              <a:t> где су активно учествовали ученици четвртог и шестог разреда</a:t>
            </a:r>
            <a:r>
              <a:rPr lang="sr-Latn-RS" altLang="sr-Latn-RS"/>
              <a:t>, где су у</a:t>
            </a:r>
            <a:r>
              <a:rPr lang="en-US" altLang="sr-Latn-RS"/>
              <a:t>ченици активно учествовали у радионицама и стекли нова знања о енергетској ефикасности, рециклажи лименки и рециклажи употребљене тетрапак амбалаже.    </a:t>
            </a:r>
          </a:p>
          <a:p>
            <a:r>
              <a:rPr lang="en-US" altLang="sr-Latn-RS"/>
              <a:t>                                                                            </a:t>
            </a:r>
          </a:p>
          <a:p>
            <a:endParaRPr lang="sr-Cyrl-CS" altLang="sr-Latn-RS" i="1">
              <a:solidFill>
                <a:srgbClr val="FF0000"/>
              </a:solidFill>
            </a:endParaRPr>
          </a:p>
          <a:p>
            <a:endParaRPr lang="sr-Latn-RS" altLang="sr-Latn-RS" i="1">
              <a:solidFill>
                <a:srgbClr val="FF0000"/>
              </a:solidFill>
            </a:endParaRPr>
          </a:p>
        </p:txBody>
      </p:sp>
      <p:sp>
        <p:nvSpPr>
          <p:cNvPr id="7" name="Content Placeholder 1">
            <a:extLst/>
          </p:cNvPr>
          <p:cNvSpPr txBox="1">
            <a:spLocks/>
          </p:cNvSpPr>
          <p:nvPr/>
        </p:nvSpPr>
        <p:spPr>
          <a:xfrm>
            <a:off x="425450" y="957263"/>
            <a:ext cx="8293100" cy="454025"/>
          </a:xfrm>
          <a:prstGeom prst="rect">
            <a:avLst/>
          </a:prstGeom>
        </p:spPr>
        <p:txBody>
          <a:bodyPr>
            <a:normAutofit fontScale="775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defRPr/>
            </a:pPr>
            <a:r>
              <a:rPr lang="x-none" sz="1600" dirty="0"/>
              <a:t>Сврха Програма је обезбеђивање услова за одрживи развој локалне заједнице одговорним односом према животној средини; Ефикасно и одрживо управљање отпадним водама; Одрживо управљање отпадом</a:t>
            </a:r>
          </a:p>
          <a:p>
            <a:pPr marL="0" indent="0" fontAlgn="auto">
              <a:spcAft>
                <a:spcPts val="0"/>
              </a:spcAft>
              <a:buFont typeface="Arial" panose="020B0604020202020204" pitchFamily="34" charset="0"/>
              <a:buNone/>
              <a:defRPr/>
            </a:pPr>
            <a:endParaRPr lang="x-none" dirty="0"/>
          </a:p>
        </p:txBody>
      </p:sp>
      <p:pic>
        <p:nvPicPr>
          <p:cNvPr id="36869" name="Picture 5" descr="P5281386.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04025" y="5210175"/>
            <a:ext cx="1911350"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Picture 7" descr="P5281380.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1638" y="5283200"/>
            <a:ext cx="1717675"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89415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6225" y="228601"/>
            <a:ext cx="8591550" cy="938802"/>
          </a:xfrm>
        </p:spPr>
        <p:txBody>
          <a:bodyPr>
            <a:noAutofit/>
          </a:bodyPr>
          <a:lstStyle/>
          <a:p>
            <a:pPr algn="ctr"/>
            <a:r>
              <a:rPr lang="sr-Cyrl-RS" sz="3200" dirty="0"/>
              <a:t>ПРОГРАМ: Организација саобраћаја и саобраћајна инфраструктура</a:t>
            </a:r>
            <a:endParaRPr lang="sr-Latn-RS" sz="3200" dirty="0"/>
          </a:p>
        </p:txBody>
      </p:sp>
      <p:sp>
        <p:nvSpPr>
          <p:cNvPr id="2" name="Content Placeholder 1"/>
          <p:cNvSpPr>
            <a:spLocks noGrp="1"/>
          </p:cNvSpPr>
          <p:nvPr>
            <p:ph sz="quarter" idx="13"/>
          </p:nvPr>
        </p:nvSpPr>
        <p:spPr>
          <a:xfrm>
            <a:off x="286660" y="1366242"/>
            <a:ext cx="8595360" cy="4937760"/>
          </a:xfrm>
        </p:spPr>
        <p:txBody>
          <a:bodyPr/>
          <a:lstStyle/>
          <a:p>
            <a:endParaRPr lang="sr-Cyrl-RS" dirty="0"/>
          </a:p>
          <a:p>
            <a:pPr algn="just"/>
            <a:r>
              <a:rPr lang="sr-Cyrl-RS" dirty="0"/>
              <a:t>Сврха програма: </a:t>
            </a:r>
            <a:r>
              <a:rPr lang="ru-RU" dirty="0"/>
              <a:t>Унапређење организације саобраћаја </a:t>
            </a:r>
            <a:r>
              <a:rPr lang="en-US" dirty="0"/>
              <a:t>и </a:t>
            </a:r>
            <a:r>
              <a:rPr lang="en-US" dirty="0" err="1"/>
              <a:t>унапређење</a:t>
            </a:r>
            <a:r>
              <a:rPr lang="en-US" dirty="0"/>
              <a:t> </a:t>
            </a:r>
            <a:r>
              <a:rPr lang="en-US" dirty="0" err="1"/>
              <a:t>саобраћајне</a:t>
            </a:r>
            <a:r>
              <a:rPr lang="en-US" dirty="0"/>
              <a:t> </a:t>
            </a:r>
            <a:r>
              <a:rPr lang="en-US" dirty="0" err="1"/>
              <a:t>инфраструктуре</a:t>
            </a:r>
            <a:r>
              <a:rPr lang="en-US" dirty="0"/>
              <a:t> </a:t>
            </a:r>
            <a:r>
              <a:rPr lang="ru-RU" dirty="0"/>
              <a:t>у локалној самоуправи.</a:t>
            </a:r>
            <a:endParaRPr lang="sr-Cyrl-RS" dirty="0"/>
          </a:p>
          <a:p>
            <a:r>
              <a:rPr lang="sr-Cyrl-RS" dirty="0"/>
              <a:t>Утрошено током 2019 године: укупно 127.755.000 динара</a:t>
            </a:r>
          </a:p>
          <a:p>
            <a:pPr algn="just"/>
            <a:r>
              <a:rPr lang="sr-Cyrl-RS" dirty="0"/>
              <a:t>Реализовано током 2019 године</a:t>
            </a:r>
            <a:r>
              <a:rPr lang="sr-Cyrl-RS" dirty="0" smtClean="0"/>
              <a:t>:</a:t>
            </a:r>
            <a:endParaRPr lang="sr-Latn-RS" dirty="0" smtClean="0"/>
          </a:p>
          <a:p>
            <a:pPr algn="just"/>
            <a:endParaRPr lang="sr-Latn-RS" dirty="0"/>
          </a:p>
          <a:p>
            <a:pPr algn="just"/>
            <a:endParaRPr lang="sr-Cyrl-RS" dirty="0"/>
          </a:p>
        </p:txBody>
      </p:sp>
      <p:sp>
        <p:nvSpPr>
          <p:cNvPr id="6" name="Rectangle 5"/>
          <p:cNvSpPr/>
          <p:nvPr/>
        </p:nvSpPr>
        <p:spPr>
          <a:xfrm>
            <a:off x="152400" y="6096000"/>
            <a:ext cx="8991600" cy="369332"/>
          </a:xfrm>
          <a:prstGeom prst="rect">
            <a:avLst/>
          </a:prstGeom>
        </p:spPr>
        <p:txBody>
          <a:bodyPr wrap="square">
            <a:spAutoFit/>
          </a:bodyPr>
          <a:lstStyle/>
          <a:p>
            <a:endParaRPr lang="sr-Latn-RS" dirty="0"/>
          </a:p>
        </p:txBody>
      </p:sp>
      <p:sp>
        <p:nvSpPr>
          <p:cNvPr id="7" name="Content Placeholder 1">
            <a:extLst>
              <a:ext uri="{FF2B5EF4-FFF2-40B4-BE49-F238E27FC236}">
                <a16:creationId xmlns:a16="http://schemas.microsoft.com/office/drawing/2014/main" id="{26EB0A94-310F-4827-BCDA-2A944E40A180}"/>
              </a:ext>
            </a:extLst>
          </p:cNvPr>
          <p:cNvSpPr txBox="1">
            <a:spLocks/>
          </p:cNvSpPr>
          <p:nvPr/>
        </p:nvSpPr>
        <p:spPr>
          <a:xfrm>
            <a:off x="425152" y="1235393"/>
            <a:ext cx="8293696" cy="288607"/>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sr-Cyrl-RS" sz="1200" dirty="0"/>
              <a:t>Сврха Програма је </a:t>
            </a:r>
            <a:r>
              <a:rPr lang="ru-RU" sz="1200" dirty="0"/>
              <a:t>унапређење организације саобраћаја и унапређење саобраћајне инфраструктуре у граду/општини</a:t>
            </a:r>
            <a:endParaRPr lang="sr-Cyrl-RS" sz="1200" dirty="0"/>
          </a:p>
          <a:p>
            <a:pPr marL="109728" indent="0">
              <a:buFont typeface="Arial" panose="020B0604020202020204" pitchFamily="34" charset="0"/>
              <a:buNone/>
            </a:pPr>
            <a:endParaRPr lang="sr-Cyrl-RS" sz="1200" dirty="0"/>
          </a:p>
        </p:txBody>
      </p:sp>
      <p:graphicFrame>
        <p:nvGraphicFramePr>
          <p:cNvPr id="4" name="Table 3"/>
          <p:cNvGraphicFramePr>
            <a:graphicFrameLocks noGrp="1"/>
          </p:cNvGraphicFramePr>
          <p:nvPr>
            <p:extLst>
              <p:ext uri="{D42A27DB-BD31-4B8C-83A1-F6EECF244321}">
                <p14:modId xmlns:p14="http://schemas.microsoft.com/office/powerpoint/2010/main" val="3678896381"/>
              </p:ext>
            </p:extLst>
          </p:nvPr>
        </p:nvGraphicFramePr>
        <p:xfrm>
          <a:off x="1477327" y="3211001"/>
          <a:ext cx="6189345" cy="3291840"/>
        </p:xfrm>
        <a:graphic>
          <a:graphicData uri="http://schemas.openxmlformats.org/drawingml/2006/table">
            <a:tbl>
              <a:tblPr firstRow="1" firstCol="1" bandRow="1">
                <a:tableStyleId>{5C22544A-7EE6-4342-B048-85BDC9FD1C3A}</a:tableStyleId>
              </a:tblPr>
              <a:tblGrid>
                <a:gridCol w="1611630">
                  <a:extLst>
                    <a:ext uri="{9D8B030D-6E8A-4147-A177-3AD203B41FA5}">
                      <a16:colId xmlns:a16="http://schemas.microsoft.com/office/drawing/2014/main" val="1371384678"/>
                    </a:ext>
                  </a:extLst>
                </a:gridCol>
                <a:gridCol w="1329690">
                  <a:extLst>
                    <a:ext uri="{9D8B030D-6E8A-4147-A177-3AD203B41FA5}">
                      <a16:colId xmlns:a16="http://schemas.microsoft.com/office/drawing/2014/main" val="3748767134"/>
                    </a:ext>
                  </a:extLst>
                </a:gridCol>
                <a:gridCol w="1756410">
                  <a:extLst>
                    <a:ext uri="{9D8B030D-6E8A-4147-A177-3AD203B41FA5}">
                      <a16:colId xmlns:a16="http://schemas.microsoft.com/office/drawing/2014/main" val="2141481905"/>
                    </a:ext>
                  </a:extLst>
                </a:gridCol>
                <a:gridCol w="1491615">
                  <a:extLst>
                    <a:ext uri="{9D8B030D-6E8A-4147-A177-3AD203B41FA5}">
                      <a16:colId xmlns:a16="http://schemas.microsoft.com/office/drawing/2014/main" val="2872660928"/>
                    </a:ext>
                  </a:extLst>
                </a:gridCol>
              </a:tblGrid>
              <a:tr h="0">
                <a:tc gridSpan="2">
                  <a:txBody>
                    <a:bodyPr/>
                    <a:lstStyle/>
                    <a:p>
                      <a:pPr algn="ctr">
                        <a:spcAft>
                          <a:spcPts val="0"/>
                        </a:spcAft>
                      </a:pPr>
                      <a:r>
                        <a:rPr lang="sr-Cyrl-CS" sz="1200">
                          <a:effectLst/>
                        </a:rPr>
                        <a:t>ГРАД</a:t>
                      </a:r>
                      <a:endParaRPr lang="sr-Latn-R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sr-Latn-RS"/>
                    </a:p>
                  </a:txBody>
                  <a:tcPr/>
                </a:tc>
                <a:tc gridSpan="2">
                  <a:txBody>
                    <a:bodyPr/>
                    <a:lstStyle/>
                    <a:p>
                      <a:pPr algn="ctr">
                        <a:spcAft>
                          <a:spcPts val="0"/>
                        </a:spcAft>
                      </a:pPr>
                      <a:r>
                        <a:rPr lang="sr-Cyrl-CS" sz="1200">
                          <a:effectLst/>
                        </a:rPr>
                        <a:t>НАСЕЉЕНА МЕСТА</a:t>
                      </a:r>
                      <a:endParaRPr lang="sr-Latn-R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sr-Latn-RS"/>
                    </a:p>
                  </a:txBody>
                  <a:tcPr/>
                </a:tc>
                <a:extLst>
                  <a:ext uri="{0D108BD9-81ED-4DB2-BD59-A6C34878D82A}">
                    <a16:rowId xmlns:a16="http://schemas.microsoft.com/office/drawing/2014/main" val="3721669441"/>
                  </a:ext>
                </a:extLst>
              </a:tr>
              <a:tr h="0">
                <a:tc>
                  <a:txBody>
                    <a:bodyPr/>
                    <a:lstStyle/>
                    <a:p>
                      <a:pPr algn="just">
                        <a:spcAft>
                          <a:spcPts val="0"/>
                        </a:spcAft>
                      </a:pPr>
                      <a:r>
                        <a:rPr lang="sr-Cyrl-CS" sz="1200">
                          <a:effectLst/>
                        </a:rPr>
                        <a:t>МЗ „Млаке“</a:t>
                      </a:r>
                      <a:endParaRPr lang="sr-Latn-R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en-US" sz="1200">
                          <a:effectLst/>
                        </a:rPr>
                        <a:t>649,06</a:t>
                      </a:r>
                      <a:r>
                        <a:rPr lang="sr-Cyrl-CS" sz="1200">
                          <a:effectLst/>
                        </a:rPr>
                        <a:t>т</a:t>
                      </a:r>
                      <a:endParaRPr lang="sr-Latn-R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sr-Cyrl-CS" sz="1200">
                          <a:effectLst/>
                        </a:rPr>
                        <a:t>МЗ „Бачки Моноштор“</a:t>
                      </a:r>
                      <a:endParaRPr lang="sr-Latn-R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en-US" sz="1200">
                          <a:effectLst/>
                        </a:rPr>
                        <a:t>188,22 т</a:t>
                      </a:r>
                      <a:endParaRPr lang="sr-Latn-R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070441323"/>
                  </a:ext>
                </a:extLst>
              </a:tr>
              <a:tr h="0">
                <a:tc>
                  <a:txBody>
                    <a:bodyPr/>
                    <a:lstStyle/>
                    <a:p>
                      <a:pPr algn="just">
                        <a:spcAft>
                          <a:spcPts val="0"/>
                        </a:spcAft>
                      </a:pPr>
                      <a:r>
                        <a:rPr lang="sr-Cyrl-CS" sz="1200">
                          <a:effectLst/>
                        </a:rPr>
                        <a:t>МЗ „Горња варош“</a:t>
                      </a:r>
                      <a:endParaRPr lang="sr-Latn-R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en-US" sz="1200">
                          <a:effectLst/>
                        </a:rPr>
                        <a:t>526,47 т</a:t>
                      </a:r>
                      <a:endParaRPr lang="sr-Latn-R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sr-Cyrl-CS" sz="1200">
                          <a:effectLst/>
                        </a:rPr>
                        <a:t>МЗ „Алекса Шантић“</a:t>
                      </a:r>
                      <a:endParaRPr lang="sr-Latn-R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en-US" sz="1200">
                          <a:effectLst/>
                        </a:rPr>
                        <a:t>11,79 т</a:t>
                      </a:r>
                      <a:endParaRPr lang="sr-Latn-R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73105660"/>
                  </a:ext>
                </a:extLst>
              </a:tr>
              <a:tr h="0">
                <a:tc>
                  <a:txBody>
                    <a:bodyPr/>
                    <a:lstStyle/>
                    <a:p>
                      <a:pPr algn="just">
                        <a:spcAft>
                          <a:spcPts val="0"/>
                        </a:spcAft>
                      </a:pPr>
                      <a:r>
                        <a:rPr lang="sr-Cyrl-CS" sz="1200">
                          <a:effectLst/>
                        </a:rPr>
                        <a:t>МЗ „Стара селенча“</a:t>
                      </a:r>
                      <a:endParaRPr lang="sr-Latn-R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en-US" sz="1200">
                          <a:effectLst/>
                        </a:rPr>
                        <a:t>6,16 </a:t>
                      </a:r>
                      <a:r>
                        <a:rPr lang="sr-Cyrl-CS" sz="1200">
                          <a:effectLst/>
                        </a:rPr>
                        <a:t>т</a:t>
                      </a:r>
                      <a:endParaRPr lang="sr-Latn-R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sr-Cyrl-CS" sz="1200">
                          <a:effectLst/>
                        </a:rPr>
                        <a:t>МЗ „Гаково“</a:t>
                      </a:r>
                      <a:endParaRPr lang="sr-Latn-R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en-US" sz="1200">
                          <a:effectLst/>
                        </a:rPr>
                        <a:t>31,74 т</a:t>
                      </a:r>
                      <a:endParaRPr lang="sr-Latn-R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86276027"/>
                  </a:ext>
                </a:extLst>
              </a:tr>
              <a:tr h="0">
                <a:tc>
                  <a:txBody>
                    <a:bodyPr/>
                    <a:lstStyle/>
                    <a:p>
                      <a:pPr algn="just">
                        <a:spcAft>
                          <a:spcPts val="0"/>
                        </a:spcAft>
                      </a:pPr>
                      <a:r>
                        <a:rPr lang="sr-Cyrl-CS" sz="1200">
                          <a:effectLst/>
                        </a:rPr>
                        <a:t>МЗ „Венац“</a:t>
                      </a:r>
                      <a:endParaRPr lang="sr-Latn-R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en-US" sz="1200">
                          <a:effectLst/>
                        </a:rPr>
                        <a:t>547,85 т</a:t>
                      </a:r>
                      <a:endParaRPr lang="sr-Latn-R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sr-Cyrl-CS" sz="1200">
                          <a:effectLst/>
                        </a:rPr>
                        <a:t>МЗ „Чонопља“</a:t>
                      </a:r>
                      <a:endParaRPr lang="sr-Latn-R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en-US" sz="1200">
                          <a:effectLst/>
                        </a:rPr>
                        <a:t>61,24 т</a:t>
                      </a:r>
                      <a:endParaRPr lang="sr-Latn-R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66655014"/>
                  </a:ext>
                </a:extLst>
              </a:tr>
              <a:tr h="0">
                <a:tc>
                  <a:txBody>
                    <a:bodyPr/>
                    <a:lstStyle/>
                    <a:p>
                      <a:pPr algn="just">
                        <a:spcAft>
                          <a:spcPts val="0"/>
                        </a:spcAft>
                      </a:pPr>
                      <a:r>
                        <a:rPr lang="sr-Cyrl-CS" sz="1200">
                          <a:effectLst/>
                        </a:rPr>
                        <a:t>МЗ „Нова селенча“</a:t>
                      </a:r>
                      <a:endParaRPr lang="sr-Latn-R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en-US" sz="1200">
                          <a:effectLst/>
                        </a:rPr>
                        <a:t>722,74 </a:t>
                      </a:r>
                      <a:r>
                        <a:rPr lang="sr-Cyrl-CS" sz="1200">
                          <a:effectLst/>
                        </a:rPr>
                        <a:t>т</a:t>
                      </a:r>
                      <a:endParaRPr lang="sr-Latn-R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sr-Cyrl-CS" sz="1200">
                          <a:effectLst/>
                        </a:rPr>
                        <a:t>МЗ „Колут“</a:t>
                      </a:r>
                      <a:endParaRPr lang="sr-Latn-R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en-US" sz="1200">
                          <a:effectLst/>
                        </a:rPr>
                        <a:t>108,14 т</a:t>
                      </a:r>
                      <a:endParaRPr lang="sr-Latn-R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963949446"/>
                  </a:ext>
                </a:extLst>
              </a:tr>
              <a:tr h="0">
                <a:tc>
                  <a:txBody>
                    <a:bodyPr/>
                    <a:lstStyle/>
                    <a:p>
                      <a:pPr algn="just">
                        <a:spcAft>
                          <a:spcPts val="0"/>
                        </a:spcAft>
                      </a:pPr>
                      <a:r>
                        <a:rPr lang="sr-Cyrl-CS" sz="1200">
                          <a:effectLst/>
                        </a:rPr>
                        <a:t>МЗ „Црвенка“</a:t>
                      </a:r>
                      <a:endParaRPr lang="sr-Latn-R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en-US" sz="1200">
                          <a:effectLst/>
                        </a:rPr>
                        <a:t>12,13 т</a:t>
                      </a:r>
                      <a:endParaRPr lang="sr-Latn-R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sr-Cyrl-CS" sz="1200">
                          <a:effectLst/>
                        </a:rPr>
                        <a:t>МЗ „Дорослово“</a:t>
                      </a:r>
                      <a:endParaRPr lang="sr-Latn-R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en-US" sz="1200">
                          <a:effectLst/>
                        </a:rPr>
                        <a:t>2,43 т</a:t>
                      </a:r>
                      <a:endParaRPr lang="sr-Latn-R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36286083"/>
                  </a:ext>
                </a:extLst>
              </a:tr>
              <a:tr h="0">
                <a:tc>
                  <a:txBody>
                    <a:bodyPr/>
                    <a:lstStyle/>
                    <a:p>
                      <a:pPr algn="just">
                        <a:spcAft>
                          <a:spcPts val="0"/>
                        </a:spcAft>
                      </a:pPr>
                      <a:r>
                        <a:rPr lang="sr-Cyrl-CS" sz="1200">
                          <a:effectLst/>
                        </a:rPr>
                        <a:t>МЗ „Селенча“</a:t>
                      </a:r>
                      <a:endParaRPr lang="sr-Latn-R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en-US" sz="1200">
                          <a:effectLst/>
                        </a:rPr>
                        <a:t>332,37 </a:t>
                      </a:r>
                      <a:r>
                        <a:rPr lang="sr-Cyrl-CS" sz="1200">
                          <a:effectLst/>
                        </a:rPr>
                        <a:t>т</a:t>
                      </a:r>
                      <a:endParaRPr lang="sr-Latn-R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sr-Cyrl-CS" sz="1200">
                          <a:effectLst/>
                        </a:rPr>
                        <a:t>МЗ „Бездан“</a:t>
                      </a:r>
                      <a:endParaRPr lang="sr-Latn-R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en-US" sz="1200">
                          <a:effectLst/>
                        </a:rPr>
                        <a:t>74,50 т</a:t>
                      </a:r>
                      <a:endParaRPr lang="sr-Latn-R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91210849"/>
                  </a:ext>
                </a:extLst>
              </a:tr>
              <a:tr h="0">
                <a:tc>
                  <a:txBody>
                    <a:bodyPr/>
                    <a:lstStyle/>
                    <a:p>
                      <a:pPr algn="just">
                        <a:spcAft>
                          <a:spcPts val="0"/>
                        </a:spcAft>
                      </a:pPr>
                      <a:r>
                        <a:rPr lang="sr-Cyrl-CS" sz="1200">
                          <a:effectLst/>
                        </a:rPr>
                        <a:t> </a:t>
                      </a:r>
                      <a:endParaRPr lang="sr-Latn-R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en-US" sz="1200">
                          <a:effectLst/>
                        </a:rPr>
                        <a:t> </a:t>
                      </a:r>
                      <a:endParaRPr lang="sr-Latn-R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sr-Cyrl-CS" sz="1200">
                          <a:effectLst/>
                        </a:rPr>
                        <a:t>МЗ „Стапар“</a:t>
                      </a:r>
                      <a:endParaRPr lang="sr-Latn-R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en-US" sz="1200">
                          <a:effectLst/>
                        </a:rPr>
                        <a:t>36,81 т</a:t>
                      </a:r>
                      <a:endParaRPr lang="sr-Latn-R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421799424"/>
                  </a:ext>
                </a:extLst>
              </a:tr>
              <a:tr h="0">
                <a:tc>
                  <a:txBody>
                    <a:bodyPr/>
                    <a:lstStyle/>
                    <a:p>
                      <a:pPr algn="just">
                        <a:spcAft>
                          <a:spcPts val="0"/>
                        </a:spcAft>
                      </a:pPr>
                      <a:r>
                        <a:rPr lang="sr-Cyrl-CS" sz="1200">
                          <a:effectLst/>
                        </a:rPr>
                        <a:t> </a:t>
                      </a:r>
                      <a:endParaRPr lang="sr-Latn-R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en-US" sz="1200">
                          <a:effectLst/>
                        </a:rPr>
                        <a:t> </a:t>
                      </a:r>
                      <a:endParaRPr lang="sr-Latn-R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sr-Cyrl-CS" sz="1200">
                          <a:effectLst/>
                        </a:rPr>
                        <a:t>МЗ „Станишић“</a:t>
                      </a:r>
                      <a:endParaRPr lang="sr-Latn-R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en-US" sz="1200">
                          <a:effectLst/>
                        </a:rPr>
                        <a:t>161,08 т</a:t>
                      </a:r>
                      <a:endParaRPr lang="sr-Latn-R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4776089"/>
                  </a:ext>
                </a:extLst>
              </a:tr>
              <a:tr h="0">
                <a:tc>
                  <a:txBody>
                    <a:bodyPr/>
                    <a:lstStyle/>
                    <a:p>
                      <a:pPr algn="just">
                        <a:spcAft>
                          <a:spcPts val="0"/>
                        </a:spcAft>
                      </a:pPr>
                      <a:r>
                        <a:rPr lang="sr-Cyrl-CS" sz="1200">
                          <a:effectLst/>
                        </a:rPr>
                        <a:t> </a:t>
                      </a:r>
                      <a:endParaRPr lang="sr-Latn-R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sr-Cyrl-CS" sz="1200">
                          <a:effectLst/>
                        </a:rPr>
                        <a:t> </a:t>
                      </a:r>
                      <a:endParaRPr lang="sr-Latn-R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sr-Cyrl-CS" sz="1200">
                          <a:effectLst/>
                        </a:rPr>
                        <a:t>МЗ „Светозар Милетић“</a:t>
                      </a:r>
                      <a:endParaRPr lang="sr-Latn-R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en-US" sz="1200">
                          <a:effectLst/>
                        </a:rPr>
                        <a:t>128,96 т</a:t>
                      </a:r>
                      <a:endParaRPr lang="sr-Latn-R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86259873"/>
                  </a:ext>
                </a:extLst>
              </a:tr>
              <a:tr h="0">
                <a:tc>
                  <a:txBody>
                    <a:bodyPr/>
                    <a:lstStyle/>
                    <a:p>
                      <a:pPr algn="just">
                        <a:spcAft>
                          <a:spcPts val="0"/>
                        </a:spcAft>
                      </a:pPr>
                      <a:r>
                        <a:rPr lang="sr-Cyrl-CS" sz="1200">
                          <a:effectLst/>
                        </a:rPr>
                        <a:t> </a:t>
                      </a:r>
                      <a:endParaRPr lang="sr-Latn-R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sr-Cyrl-CS" sz="1200">
                          <a:effectLst/>
                        </a:rPr>
                        <a:t> </a:t>
                      </a:r>
                      <a:endParaRPr lang="sr-Latn-R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sr-Cyrl-CS" sz="1200">
                          <a:effectLst/>
                        </a:rPr>
                        <a:t>МЗ „Кљајићево“</a:t>
                      </a:r>
                      <a:endParaRPr lang="sr-Latn-R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en-US" sz="1200">
                          <a:effectLst/>
                        </a:rPr>
                        <a:t>265,50 т</a:t>
                      </a:r>
                      <a:endParaRPr lang="sr-Latn-R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14273675"/>
                  </a:ext>
                </a:extLst>
              </a:tr>
              <a:tr h="0">
                <a:tc>
                  <a:txBody>
                    <a:bodyPr/>
                    <a:lstStyle/>
                    <a:p>
                      <a:pPr algn="just">
                        <a:spcAft>
                          <a:spcPts val="0"/>
                        </a:spcAft>
                      </a:pPr>
                      <a:r>
                        <a:rPr lang="sr-Cyrl-CS" sz="1200">
                          <a:effectLst/>
                        </a:rPr>
                        <a:t> </a:t>
                      </a:r>
                      <a:endParaRPr lang="sr-Latn-R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en-US" sz="1200">
                          <a:effectLst/>
                        </a:rPr>
                        <a:t> </a:t>
                      </a:r>
                      <a:endParaRPr lang="sr-Latn-R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sr-Cyrl-CS" sz="1200">
                          <a:effectLst/>
                        </a:rPr>
                        <a:t>МЗ „Риђица“</a:t>
                      </a:r>
                      <a:endParaRPr lang="sr-Latn-R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en-US" sz="1200">
                          <a:effectLst/>
                        </a:rPr>
                        <a:t>88,46 т</a:t>
                      </a:r>
                      <a:endParaRPr lang="sr-Latn-R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852644983"/>
                  </a:ext>
                </a:extLst>
              </a:tr>
              <a:tr h="0">
                <a:tc>
                  <a:txBody>
                    <a:bodyPr/>
                    <a:lstStyle/>
                    <a:p>
                      <a:pPr algn="just">
                        <a:spcAft>
                          <a:spcPts val="0"/>
                        </a:spcAft>
                      </a:pPr>
                      <a:r>
                        <a:rPr lang="sr-Cyrl-CS" sz="1200">
                          <a:effectLst/>
                        </a:rPr>
                        <a:t> </a:t>
                      </a:r>
                      <a:endParaRPr lang="sr-Latn-R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en-US" sz="1200">
                          <a:effectLst/>
                        </a:rPr>
                        <a:t> </a:t>
                      </a:r>
                      <a:endParaRPr lang="sr-Latn-R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sr-Cyrl-CS" sz="1200">
                          <a:effectLst/>
                        </a:rPr>
                        <a:t>МЗ „Бачки Брег“</a:t>
                      </a:r>
                      <a:endParaRPr lang="sr-Latn-R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en-US" sz="1200">
                          <a:effectLst/>
                        </a:rPr>
                        <a:t>183,20 </a:t>
                      </a:r>
                      <a:r>
                        <a:rPr lang="sr-Cyrl-CS" sz="1200">
                          <a:effectLst/>
                        </a:rPr>
                        <a:t>т</a:t>
                      </a:r>
                      <a:endParaRPr lang="sr-Latn-R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94596521"/>
                  </a:ext>
                </a:extLst>
              </a:tr>
              <a:tr h="0">
                <a:tc>
                  <a:txBody>
                    <a:bodyPr/>
                    <a:lstStyle/>
                    <a:p>
                      <a:pPr algn="just">
                        <a:spcAft>
                          <a:spcPts val="0"/>
                        </a:spcAft>
                      </a:pPr>
                      <a:r>
                        <a:rPr lang="sr-Cyrl-CS" sz="1200">
                          <a:effectLst/>
                        </a:rPr>
                        <a:t> </a:t>
                      </a:r>
                      <a:endParaRPr lang="sr-Latn-R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en-US" sz="1200">
                          <a:effectLst/>
                        </a:rPr>
                        <a:t> </a:t>
                      </a:r>
                      <a:endParaRPr lang="sr-Latn-R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sr-Cyrl-CS" sz="1200">
                          <a:effectLst/>
                        </a:rPr>
                        <a:t>МЗ „Растина“</a:t>
                      </a:r>
                      <a:endParaRPr lang="sr-Latn-R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en-US" sz="1200">
                          <a:effectLst/>
                        </a:rPr>
                        <a:t>0 т</a:t>
                      </a:r>
                      <a:endParaRPr lang="sr-Latn-R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20554007"/>
                  </a:ext>
                </a:extLst>
              </a:tr>
              <a:tr h="0">
                <a:tc>
                  <a:txBody>
                    <a:bodyPr/>
                    <a:lstStyle/>
                    <a:p>
                      <a:pPr algn="just">
                        <a:spcAft>
                          <a:spcPts val="0"/>
                        </a:spcAft>
                      </a:pPr>
                      <a:r>
                        <a:rPr lang="sr-Cyrl-CS" sz="1200">
                          <a:effectLst/>
                        </a:rPr>
                        <a:t> </a:t>
                      </a:r>
                      <a:endParaRPr lang="sr-Latn-R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sr-Cyrl-CS" sz="1200">
                          <a:effectLst/>
                        </a:rPr>
                        <a:t> </a:t>
                      </a:r>
                      <a:endParaRPr lang="sr-Latn-R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sr-Cyrl-CS" sz="1200">
                          <a:effectLst/>
                        </a:rPr>
                        <a:t>МЗ „Телечка“</a:t>
                      </a:r>
                      <a:endParaRPr lang="sr-Latn-R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sr-Cyrl-CS" sz="1200">
                          <a:effectLst/>
                        </a:rPr>
                        <a:t>0 т</a:t>
                      </a:r>
                      <a:endParaRPr lang="sr-Latn-R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25767542"/>
                  </a:ext>
                </a:extLst>
              </a:tr>
              <a:tr h="0">
                <a:tc>
                  <a:txBody>
                    <a:bodyPr/>
                    <a:lstStyle/>
                    <a:p>
                      <a:pPr>
                        <a:spcAft>
                          <a:spcPts val="0"/>
                        </a:spcAft>
                      </a:pPr>
                      <a:r>
                        <a:rPr lang="sr-Cyrl-CS" sz="1200">
                          <a:effectLst/>
                        </a:rPr>
                        <a:t>УКУПНО</a:t>
                      </a:r>
                      <a:endParaRPr lang="sr-Latn-R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en-US" sz="1200">
                          <a:effectLst/>
                        </a:rPr>
                        <a:t>2</a:t>
                      </a:r>
                      <a:r>
                        <a:rPr lang="sr-Cyrl-CS" sz="1200">
                          <a:effectLst/>
                        </a:rPr>
                        <a:t>.</a:t>
                      </a:r>
                      <a:r>
                        <a:rPr lang="en-US" sz="1200">
                          <a:effectLst/>
                        </a:rPr>
                        <a:t>796</a:t>
                      </a:r>
                      <a:r>
                        <a:rPr lang="sr-Cyrl-CS" sz="1200">
                          <a:effectLst/>
                        </a:rPr>
                        <a:t>,</a:t>
                      </a:r>
                      <a:r>
                        <a:rPr lang="en-US" sz="1200">
                          <a:effectLst/>
                        </a:rPr>
                        <a:t>78</a:t>
                      </a:r>
                      <a:r>
                        <a:rPr lang="sr-Cyrl-CS" sz="1200">
                          <a:effectLst/>
                        </a:rPr>
                        <a:t> т</a:t>
                      </a:r>
                      <a:endParaRPr lang="sr-Latn-R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US" sz="1200">
                          <a:effectLst/>
                        </a:rPr>
                        <a:t>УКУПНО</a:t>
                      </a:r>
                      <a:endParaRPr lang="sr-Latn-R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en-US" sz="1200">
                          <a:effectLst/>
                        </a:rPr>
                        <a:t>1.342,07 т</a:t>
                      </a:r>
                      <a:endParaRPr lang="sr-Latn-R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62927999"/>
                  </a:ext>
                </a:extLst>
              </a:tr>
              <a:tr h="0">
                <a:tc gridSpan="2">
                  <a:txBody>
                    <a:bodyPr/>
                    <a:lstStyle/>
                    <a:p>
                      <a:pPr>
                        <a:spcAft>
                          <a:spcPts val="0"/>
                        </a:spcAft>
                      </a:pPr>
                      <a:r>
                        <a:rPr lang="sr-Cyrl-CS" sz="1200">
                          <a:effectLst/>
                        </a:rPr>
                        <a:t>ОПШТИНСКИ ПУТЕВИ:  </a:t>
                      </a:r>
                      <a:endParaRPr lang="sr-Latn-R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sr-Latn-RS"/>
                    </a:p>
                  </a:txBody>
                  <a:tcPr/>
                </a:tc>
                <a:tc>
                  <a:txBody>
                    <a:bodyPr/>
                    <a:lstStyle/>
                    <a:p>
                      <a:pPr algn="r">
                        <a:spcAft>
                          <a:spcPts val="0"/>
                        </a:spcAft>
                      </a:pPr>
                      <a:r>
                        <a:rPr lang="en-US" sz="1200">
                          <a:effectLst/>
                        </a:rPr>
                        <a:t> </a:t>
                      </a:r>
                      <a:endParaRPr lang="sr-Latn-R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457200" algn="r">
                        <a:spcAft>
                          <a:spcPts val="0"/>
                        </a:spcAft>
                      </a:pPr>
                      <a:r>
                        <a:rPr lang="sr-Cyrl-CS" sz="1200" dirty="0">
                          <a:effectLst/>
                        </a:rPr>
                        <a:t>1</a:t>
                      </a:r>
                      <a:r>
                        <a:rPr lang="en-US" sz="1200" dirty="0">
                          <a:effectLst/>
                        </a:rPr>
                        <a:t>.</a:t>
                      </a:r>
                      <a:r>
                        <a:rPr lang="sr-Cyrl-CS" sz="1200" dirty="0">
                          <a:effectLst/>
                        </a:rPr>
                        <a:t>772,61 т</a:t>
                      </a:r>
                      <a:endParaRPr lang="sr-Latn-R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09353455"/>
                  </a:ext>
                </a:extLst>
              </a:tr>
            </a:tbl>
          </a:graphicData>
        </a:graphic>
      </p:graphicFrame>
    </p:spTree>
    <p:extLst>
      <p:ext uri="{BB962C8B-B14F-4D97-AF65-F5344CB8AC3E}">
        <p14:creationId xmlns:p14="http://schemas.microsoft.com/office/powerpoint/2010/main" val="9157861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6225" y="228601"/>
            <a:ext cx="8591550" cy="938802"/>
          </a:xfrm>
        </p:spPr>
        <p:txBody>
          <a:bodyPr>
            <a:noAutofit/>
          </a:bodyPr>
          <a:lstStyle/>
          <a:p>
            <a:pPr algn="ctr"/>
            <a:r>
              <a:rPr lang="sr-Cyrl-RS" sz="3200" dirty="0"/>
              <a:t>ПРОГРАМ: Организација саобраћаја и саобраћајна инфраструктура</a:t>
            </a:r>
            <a:endParaRPr lang="sr-Latn-RS" sz="3200" dirty="0"/>
          </a:p>
        </p:txBody>
      </p:sp>
      <p:sp>
        <p:nvSpPr>
          <p:cNvPr id="2" name="Content Placeholder 1"/>
          <p:cNvSpPr>
            <a:spLocks noGrp="1"/>
          </p:cNvSpPr>
          <p:nvPr>
            <p:ph sz="quarter" idx="13"/>
          </p:nvPr>
        </p:nvSpPr>
        <p:spPr>
          <a:xfrm>
            <a:off x="286660" y="1366242"/>
            <a:ext cx="8595360" cy="4937760"/>
          </a:xfrm>
        </p:spPr>
        <p:txBody>
          <a:bodyPr/>
          <a:lstStyle/>
          <a:p>
            <a:endParaRPr lang="sr-Cyrl-RS" dirty="0"/>
          </a:p>
          <a:p>
            <a:pPr algn="just"/>
            <a:endParaRPr lang="sr-Latn-RS" dirty="0"/>
          </a:p>
          <a:p>
            <a:pPr algn="just"/>
            <a:endParaRPr lang="sr-Cyrl-RS" dirty="0"/>
          </a:p>
        </p:txBody>
      </p:sp>
      <p:sp>
        <p:nvSpPr>
          <p:cNvPr id="6" name="Rectangle 5"/>
          <p:cNvSpPr/>
          <p:nvPr/>
        </p:nvSpPr>
        <p:spPr>
          <a:xfrm>
            <a:off x="152400" y="6096000"/>
            <a:ext cx="8991600" cy="369332"/>
          </a:xfrm>
          <a:prstGeom prst="rect">
            <a:avLst/>
          </a:prstGeom>
        </p:spPr>
        <p:txBody>
          <a:bodyPr wrap="square">
            <a:spAutoFit/>
          </a:bodyPr>
          <a:lstStyle/>
          <a:p>
            <a:endParaRPr lang="sr-Latn-RS" dirty="0"/>
          </a:p>
        </p:txBody>
      </p:sp>
      <p:sp>
        <p:nvSpPr>
          <p:cNvPr id="7" name="Content Placeholder 1">
            <a:extLst>
              <a:ext uri="{FF2B5EF4-FFF2-40B4-BE49-F238E27FC236}">
                <a16:creationId xmlns:a16="http://schemas.microsoft.com/office/drawing/2014/main" id="{26EB0A94-310F-4827-BCDA-2A944E40A180}"/>
              </a:ext>
            </a:extLst>
          </p:cNvPr>
          <p:cNvSpPr txBox="1">
            <a:spLocks/>
          </p:cNvSpPr>
          <p:nvPr/>
        </p:nvSpPr>
        <p:spPr>
          <a:xfrm>
            <a:off x="425152" y="1235393"/>
            <a:ext cx="8293696" cy="288607"/>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sr-Cyrl-RS" sz="1200" dirty="0"/>
              <a:t>Сврха Програма је </a:t>
            </a:r>
            <a:r>
              <a:rPr lang="ru-RU" sz="1200" dirty="0"/>
              <a:t>унапређење организације саобраћаја и унапређење саобраћајне инфраструктуре у граду/општини</a:t>
            </a:r>
            <a:endParaRPr lang="sr-Cyrl-RS" sz="1200" dirty="0"/>
          </a:p>
          <a:p>
            <a:pPr marL="109728" indent="0">
              <a:buFont typeface="Arial" panose="020B0604020202020204" pitchFamily="34" charset="0"/>
              <a:buNone/>
            </a:pPr>
            <a:endParaRPr lang="sr-Cyrl-RS" sz="1200" dirty="0"/>
          </a:p>
        </p:txBody>
      </p:sp>
      <p:sp>
        <p:nvSpPr>
          <p:cNvPr id="9" name="Rectangle 150"/>
          <p:cNvSpPr>
            <a:spLocks noChangeArrowheads="1"/>
          </p:cNvSpPr>
          <p:nvPr/>
        </p:nvSpPr>
        <p:spPr bwMode="auto">
          <a:xfrm>
            <a:off x="685800" y="3751389"/>
            <a:ext cx="2590801" cy="930275"/>
          </a:xfrm>
          <a:prstGeom prst="rect">
            <a:avLst/>
          </a:prstGeom>
          <a:solidFill>
            <a:srgbClr val="FFFFFF"/>
          </a:solidFill>
          <a:ln w="9525">
            <a:solidFill>
              <a:srgbClr val="FFFFFF"/>
            </a:solidFill>
            <a:miter lim="800000"/>
            <a:headEnd/>
            <a:tailEnd/>
          </a:ln>
          <a:effectLst>
            <a:outerShdw dist="107763" dir="18900000" algn="ctr" rotWithShape="0">
              <a:srgbClr val="808080">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endParaRPr kumimoji="0" lang="sr-Latn-RS" altLang="sr-Latn-RS" sz="1100" b="0" i="0" u="none" strike="noStrike" cap="none" normalizeH="0" baseline="0" dirty="0" smtClean="0">
              <a:ln>
                <a:noFill/>
              </a:ln>
              <a:solidFill>
                <a:schemeClr val="tx1"/>
              </a:solidFill>
              <a:effectLst/>
              <a:latin typeface="Times New Roman" panose="02020603050405020304" pitchFamily="18" charset="0"/>
            </a:endParaRPr>
          </a:p>
          <a:p>
            <a:pPr marL="0" marR="0" lvl="0" indent="0" algn="ctr" defTabSz="914400" rtl="0" eaLnBrk="0" fontAlgn="base" latinLnBrk="0" hangingPunct="0">
              <a:lnSpc>
                <a:spcPct val="100000"/>
              </a:lnSpc>
              <a:spcBef>
                <a:spcPct val="0"/>
              </a:spcBef>
              <a:spcAft>
                <a:spcPts val="800"/>
              </a:spcAft>
              <a:buClrTx/>
              <a:buSzTx/>
              <a:buFontTx/>
              <a:buNone/>
              <a:tabLst/>
            </a:pPr>
            <a:r>
              <a:rPr kumimoji="0" lang="sr-Cyrl-CS" altLang="sr-Latn-RS" sz="1100" b="0" i="1" u="none" strike="noStrike" cap="none" normalizeH="0" baseline="0" dirty="0" smtClean="0">
                <a:ln>
                  <a:noFill/>
                </a:ln>
                <a:solidFill>
                  <a:schemeClr val="tx1"/>
                </a:solidFill>
                <a:effectLst/>
                <a:latin typeface="Calibri" panose="020F0502020204030204" pitchFamily="34" charset="0"/>
              </a:rPr>
              <a:t>На одржавању путева и улица у граду и насељеним местима укупно је утрошено </a:t>
            </a:r>
            <a:r>
              <a:rPr kumimoji="0" lang="sr-Cyrl-CS" altLang="sr-Latn-RS" sz="1100" b="1" i="1" u="none" strike="noStrike" cap="none" normalizeH="0" baseline="0" dirty="0" smtClean="0">
                <a:ln>
                  <a:noFill/>
                </a:ln>
                <a:solidFill>
                  <a:schemeClr val="tx1"/>
                </a:solidFill>
                <a:effectLst/>
                <a:latin typeface="Calibri" panose="020F0502020204030204" pitchFamily="34" charset="0"/>
              </a:rPr>
              <a:t>5.911,46 </a:t>
            </a:r>
            <a:r>
              <a:rPr kumimoji="0" lang="sr-Latn-RS" altLang="sr-Latn-RS" sz="1100" b="1" i="1" u="none" strike="noStrike" cap="none" normalizeH="0" baseline="0" dirty="0" smtClean="0">
                <a:ln>
                  <a:noFill/>
                </a:ln>
                <a:solidFill>
                  <a:schemeClr val="tx1"/>
                </a:solidFill>
                <a:effectLst/>
                <a:latin typeface="Calibri" panose="020F0502020204030204" pitchFamily="34" charset="0"/>
              </a:rPr>
              <a:t>t</a:t>
            </a:r>
            <a:r>
              <a:rPr kumimoji="0" lang="sr-Cyrl-CS" altLang="sr-Latn-RS" sz="1100" b="1" i="1" u="none" strike="noStrike" cap="none" normalizeH="0" baseline="0" dirty="0" smtClean="0">
                <a:ln>
                  <a:noFill/>
                </a:ln>
                <a:solidFill>
                  <a:schemeClr val="tx1"/>
                </a:solidFill>
                <a:effectLst/>
                <a:latin typeface="Times New Roman" panose="02020603050405020304" pitchFamily="18" charset="0"/>
              </a:rPr>
              <a:t>.</a:t>
            </a:r>
            <a:endParaRPr kumimoji="0" lang="sr-Latn-RS" altLang="sr-Latn-RS" sz="1800" b="0" i="0" u="none" strike="noStrike" cap="none" normalizeH="0" baseline="0" dirty="0" smtClean="0">
              <a:ln>
                <a:noFill/>
              </a:ln>
              <a:solidFill>
                <a:schemeClr val="tx1"/>
              </a:solidFill>
              <a:effectLst/>
              <a:latin typeface="Arial" panose="020B0604020202020204" pitchFamily="34" charset="0"/>
            </a:endParaRPr>
          </a:p>
        </p:txBody>
      </p:sp>
      <p:pic>
        <p:nvPicPr>
          <p:cNvPr id="10" name="Picture 9" descr="https://www.prostorsombor.rs/aktuelno/5da860903d13f.jpg"/>
          <p:cNvPicPr/>
          <p:nvPr/>
        </p:nvPicPr>
        <p:blipFill>
          <a:blip r:embed="rId2"/>
          <a:srcRect/>
          <a:stretch>
            <a:fillRect/>
          </a:stretch>
        </p:blipFill>
        <p:spPr bwMode="auto">
          <a:xfrm>
            <a:off x="762000" y="1591990"/>
            <a:ext cx="2580640" cy="1936750"/>
          </a:xfrm>
          <a:prstGeom prst="rect">
            <a:avLst/>
          </a:prstGeom>
          <a:noFill/>
          <a:ln w="9525">
            <a:noFill/>
            <a:miter lim="800000"/>
            <a:headEnd/>
            <a:tailEnd/>
          </a:ln>
        </p:spPr>
      </p:pic>
      <p:sp>
        <p:nvSpPr>
          <p:cNvPr id="11" name="Rectangle 10"/>
          <p:cNvSpPr/>
          <p:nvPr/>
        </p:nvSpPr>
        <p:spPr>
          <a:xfrm>
            <a:off x="3476900" y="1560469"/>
            <a:ext cx="4572000" cy="3139321"/>
          </a:xfrm>
          <a:prstGeom prst="rect">
            <a:avLst/>
          </a:prstGeom>
        </p:spPr>
        <p:txBody>
          <a:bodyPr>
            <a:spAutoFit/>
          </a:bodyPr>
          <a:lstStyle/>
          <a:p>
            <a:pPr marL="342900" lvl="0" indent="-342900" algn="just">
              <a:spcAft>
                <a:spcPts val="0"/>
              </a:spcAft>
              <a:buFont typeface="Symbol" panose="05050102010706020507" pitchFamily="18" charset="2"/>
              <a:buChar char=""/>
            </a:pPr>
            <a:r>
              <a:rPr lang="sr-Cyrl-CS" dirty="0">
                <a:latin typeface="Times New Roman" panose="02020603050405020304" pitchFamily="18" charset="0"/>
                <a:ea typeface="Times New Roman" panose="02020603050405020304" pitchFamily="18" charset="0"/>
              </a:rPr>
              <a:t>Одржавање светлосне саобраћајне сигнализације; уговорени радови у износу од 2,998,572.60 дин.</a:t>
            </a:r>
            <a:endParaRPr lang="sr-Latn-RS" sz="2000" dirty="0">
              <a:latin typeface="Times New Roman" panose="02020603050405020304" pitchFamily="18" charset="0"/>
              <a:ea typeface="Times New Roman" panose="02020603050405020304" pitchFamily="18" charset="0"/>
            </a:endParaRPr>
          </a:p>
          <a:p>
            <a:pPr marL="228600" algn="just">
              <a:spcAft>
                <a:spcPts val="0"/>
              </a:spcAft>
            </a:pPr>
            <a:r>
              <a:rPr lang="sr-Cyrl-CS" dirty="0">
                <a:latin typeface="Times New Roman" panose="02020603050405020304" pitchFamily="18" charset="0"/>
                <a:ea typeface="Times New Roman" panose="02020603050405020304" pitchFamily="18" charset="0"/>
              </a:rPr>
              <a:t> </a:t>
            </a:r>
            <a:endParaRPr lang="sr-Latn-RS" sz="2000" dirty="0">
              <a:latin typeface="Times New Roman" panose="02020603050405020304" pitchFamily="18" charset="0"/>
              <a:ea typeface="Times New Roman" panose="02020603050405020304" pitchFamily="18" charset="0"/>
            </a:endParaRPr>
          </a:p>
          <a:p>
            <a:pPr marL="342900" lvl="0" indent="-342900" algn="just">
              <a:spcAft>
                <a:spcPts val="0"/>
              </a:spcAft>
              <a:buFont typeface="Symbol" panose="05050102010706020507" pitchFamily="18" charset="2"/>
              <a:buChar char=""/>
            </a:pPr>
            <a:r>
              <a:rPr lang="sr-Cyrl-CS" dirty="0">
                <a:latin typeface="Times New Roman" panose="02020603050405020304" pitchFamily="18" charset="0"/>
                <a:ea typeface="Times New Roman" panose="02020603050405020304" pitchFamily="18" charset="0"/>
              </a:rPr>
              <a:t>Одржавање вертикалне саобраћајне сигнализације; уговорени радови у износу од 5,989,026.00 дин.</a:t>
            </a:r>
            <a:endParaRPr lang="sr-Latn-RS" sz="2000" dirty="0">
              <a:latin typeface="Times New Roman" panose="02020603050405020304" pitchFamily="18" charset="0"/>
              <a:ea typeface="Times New Roman" panose="02020603050405020304" pitchFamily="18" charset="0"/>
            </a:endParaRPr>
          </a:p>
          <a:p>
            <a:pPr marL="228600" algn="just">
              <a:spcAft>
                <a:spcPts val="0"/>
              </a:spcAft>
            </a:pPr>
            <a:r>
              <a:rPr lang="sr-Cyrl-CS" dirty="0">
                <a:latin typeface="Times New Roman" panose="02020603050405020304" pitchFamily="18" charset="0"/>
                <a:ea typeface="Times New Roman" panose="02020603050405020304" pitchFamily="18" charset="0"/>
              </a:rPr>
              <a:t> </a:t>
            </a:r>
            <a:endParaRPr lang="sr-Latn-RS" sz="2000" dirty="0">
              <a:latin typeface="Times New Roman" panose="02020603050405020304" pitchFamily="18" charset="0"/>
              <a:ea typeface="Times New Roman" panose="02020603050405020304" pitchFamily="18" charset="0"/>
            </a:endParaRPr>
          </a:p>
          <a:p>
            <a:pPr marL="342900" lvl="0" indent="-342900" algn="just">
              <a:spcAft>
                <a:spcPts val="0"/>
              </a:spcAft>
              <a:buFont typeface="Symbol" panose="05050102010706020507" pitchFamily="18" charset="2"/>
              <a:buChar char=""/>
            </a:pPr>
            <a:r>
              <a:rPr lang="sr-Cyrl-CS" dirty="0">
                <a:latin typeface="Times New Roman" panose="02020603050405020304" pitchFamily="18" charset="0"/>
                <a:ea typeface="Times New Roman" panose="02020603050405020304" pitchFamily="18" charset="0"/>
              </a:rPr>
              <a:t>Одржавање хоризонталне саобраћајне сигнализације; уговорени радови у износу од 5,854,922.40 дин.</a:t>
            </a:r>
            <a:endParaRPr lang="sr-Latn-RS" sz="2000" dirty="0">
              <a:effectLst/>
              <a:latin typeface="Times New Roman" panose="02020603050405020304" pitchFamily="18" charset="0"/>
              <a:ea typeface="Times New Roman" panose="02020603050405020304" pitchFamily="18"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2181902014"/>
              </p:ext>
            </p:extLst>
          </p:nvPr>
        </p:nvGraphicFramePr>
        <p:xfrm>
          <a:off x="1432560" y="4998720"/>
          <a:ext cx="6278880" cy="1097280"/>
        </p:xfrm>
        <a:graphic>
          <a:graphicData uri="http://schemas.openxmlformats.org/drawingml/2006/table">
            <a:tbl>
              <a:tblPr firstRow="1" firstCol="1" lastRow="1" lastCol="1" bandRow="1" bandCol="1">
                <a:tableStyleId>{5C22544A-7EE6-4342-B048-85BDC9FD1C3A}</a:tableStyleId>
              </a:tblPr>
              <a:tblGrid>
                <a:gridCol w="373229">
                  <a:extLst>
                    <a:ext uri="{9D8B030D-6E8A-4147-A177-3AD203B41FA5}">
                      <a16:colId xmlns:a16="http://schemas.microsoft.com/office/drawing/2014/main" val="1577008326"/>
                    </a:ext>
                  </a:extLst>
                </a:gridCol>
                <a:gridCol w="2089575">
                  <a:extLst>
                    <a:ext uri="{9D8B030D-6E8A-4147-A177-3AD203B41FA5}">
                      <a16:colId xmlns:a16="http://schemas.microsoft.com/office/drawing/2014/main" val="1172174920"/>
                    </a:ext>
                  </a:extLst>
                </a:gridCol>
                <a:gridCol w="1564642">
                  <a:extLst>
                    <a:ext uri="{9D8B030D-6E8A-4147-A177-3AD203B41FA5}">
                      <a16:colId xmlns:a16="http://schemas.microsoft.com/office/drawing/2014/main" val="1929474539"/>
                    </a:ext>
                  </a:extLst>
                </a:gridCol>
                <a:gridCol w="1169832">
                  <a:extLst>
                    <a:ext uri="{9D8B030D-6E8A-4147-A177-3AD203B41FA5}">
                      <a16:colId xmlns:a16="http://schemas.microsoft.com/office/drawing/2014/main" val="1016319199"/>
                    </a:ext>
                  </a:extLst>
                </a:gridCol>
                <a:gridCol w="1081602">
                  <a:extLst>
                    <a:ext uri="{9D8B030D-6E8A-4147-A177-3AD203B41FA5}">
                      <a16:colId xmlns:a16="http://schemas.microsoft.com/office/drawing/2014/main" val="3768774428"/>
                    </a:ext>
                  </a:extLst>
                </a:gridCol>
              </a:tblGrid>
              <a:tr h="0">
                <a:tc>
                  <a:txBody>
                    <a:bodyPr/>
                    <a:lstStyle/>
                    <a:p>
                      <a:pPr algn="ctr">
                        <a:spcAft>
                          <a:spcPts val="0"/>
                        </a:spcAft>
                      </a:pPr>
                      <a:r>
                        <a:rPr lang="sr-Cyrl-CS" sz="1200" dirty="0" smtClean="0">
                          <a:effectLst/>
                        </a:rPr>
                        <a:t>.</a:t>
                      </a:r>
                      <a:endParaRPr lang="sr-Latn-R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sr-Cyrl-CS" sz="1200">
                          <a:effectLst/>
                        </a:rPr>
                        <a:t>Предмет конкурса – објекат</a:t>
                      </a:r>
                      <a:endParaRPr lang="sr-Latn-R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sr-Cyrl-CS" sz="1200">
                          <a:effectLst/>
                        </a:rPr>
                        <a:t>Установа</a:t>
                      </a:r>
                      <a:endParaRPr lang="sr-Latn-R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sr-Cyrl-CS" sz="1200">
                          <a:effectLst/>
                        </a:rPr>
                        <a:t>Одобрена средства (дин)</a:t>
                      </a:r>
                      <a:endParaRPr lang="sr-Latn-R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sr-Cyrl-CS" sz="1200">
                          <a:effectLst/>
                        </a:rPr>
                        <a:t>Учешће града (дин)</a:t>
                      </a:r>
                      <a:endParaRPr lang="sr-Latn-R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989096192"/>
                  </a:ext>
                </a:extLst>
              </a:tr>
              <a:tr h="0">
                <a:tc>
                  <a:txBody>
                    <a:bodyPr/>
                    <a:lstStyle/>
                    <a:p>
                      <a:pPr algn="ctr">
                        <a:spcAft>
                          <a:spcPts val="0"/>
                        </a:spcAft>
                        <a:tabLst>
                          <a:tab pos="1114425" algn="l"/>
                        </a:tabLst>
                      </a:pPr>
                      <a:endParaRPr lang="sr-Latn-R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spcAft>
                          <a:spcPts val="0"/>
                        </a:spcAft>
                      </a:pPr>
                      <a:r>
                        <a:rPr lang="en-US" sz="1200">
                          <a:effectLst/>
                        </a:rPr>
                        <a:t>Изградња локалног пута регионалног значаја Стапар-Сивац на територији града Сомбора</a:t>
                      </a:r>
                      <a:endParaRPr lang="sr-Latn-R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sr-Cyrl-CS" sz="1200">
                          <a:effectLst/>
                        </a:rPr>
                        <a:t>Управа за капитална улагања АПВ</a:t>
                      </a:r>
                      <a:endParaRPr lang="sr-Latn-R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1200">
                          <a:effectLst/>
                        </a:rPr>
                        <a:t>150.015.184,10</a:t>
                      </a:r>
                      <a:endParaRPr lang="sr-Latn-R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US" sz="1200" dirty="0">
                          <a:effectLst/>
                        </a:rPr>
                        <a:t> </a:t>
                      </a:r>
                      <a:endParaRPr lang="sr-Latn-R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60959138"/>
                  </a:ext>
                </a:extLst>
              </a:tr>
            </a:tbl>
          </a:graphicData>
        </a:graphic>
      </p:graphicFrame>
    </p:spTree>
    <p:extLst>
      <p:ext uri="{BB962C8B-B14F-4D97-AF65-F5344CB8AC3E}">
        <p14:creationId xmlns:p14="http://schemas.microsoft.com/office/powerpoint/2010/main" val="3546856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6225" y="228601"/>
            <a:ext cx="8591550" cy="838200"/>
          </a:xfrm>
        </p:spPr>
        <p:txBody>
          <a:bodyPr>
            <a:noAutofit/>
          </a:bodyPr>
          <a:lstStyle/>
          <a:p>
            <a:pPr algn="ctr"/>
            <a:r>
              <a:rPr lang="sr-Cyrl-RS" sz="3200" dirty="0"/>
              <a:t>ПРОГРАМ: Предшколско васпитање и образовање</a:t>
            </a:r>
            <a:endParaRPr lang="sr-Latn-RS" sz="3200" dirty="0"/>
          </a:p>
        </p:txBody>
      </p:sp>
      <p:sp>
        <p:nvSpPr>
          <p:cNvPr id="2" name="Content Placeholder 1"/>
          <p:cNvSpPr>
            <a:spLocks noGrp="1"/>
          </p:cNvSpPr>
          <p:nvPr>
            <p:ph sz="quarter" idx="13"/>
          </p:nvPr>
        </p:nvSpPr>
        <p:spPr>
          <a:xfrm>
            <a:off x="274320" y="1444753"/>
            <a:ext cx="8595360" cy="4937760"/>
          </a:xfrm>
        </p:spPr>
        <p:txBody>
          <a:bodyPr/>
          <a:lstStyle/>
          <a:p>
            <a:r>
              <a:rPr lang="sr-Cyrl-RS" sz="1600" dirty="0"/>
              <a:t>Укупно утрошено  249.306.000 </a:t>
            </a:r>
            <a:r>
              <a:rPr lang="sr-Cyrl-RS" sz="1600" dirty="0" smtClean="0"/>
              <a:t>динара</a:t>
            </a:r>
            <a:endParaRPr lang="sr-Latn-RS" sz="1600" dirty="0" smtClean="0"/>
          </a:p>
          <a:p>
            <a:r>
              <a:rPr lang="sr-Cyrl-CS" sz="1600" dirty="0"/>
              <a:t>У Предшколској установи „Вера Гуцуња“ Сомбор уложено укупно 4.866.114,00 динара, структурно:</a:t>
            </a:r>
            <a:endParaRPr lang="sr-Latn-RS" sz="1600" dirty="0"/>
          </a:p>
          <a:p>
            <a:endParaRPr lang="sr-Cyrl-RS" dirty="0"/>
          </a:p>
          <a:p>
            <a:endParaRPr lang="sr-Cyrl-RS" dirty="0"/>
          </a:p>
          <a:p>
            <a:pPr marL="109728" indent="0">
              <a:buNone/>
            </a:pPr>
            <a:endParaRPr lang="sr-Cyrl-RS" dirty="0"/>
          </a:p>
        </p:txBody>
      </p:sp>
      <p:sp>
        <p:nvSpPr>
          <p:cNvPr id="6" name="Content Placeholder 1">
            <a:extLst>
              <a:ext uri="{FF2B5EF4-FFF2-40B4-BE49-F238E27FC236}">
                <a16:creationId xmlns:a16="http://schemas.microsoft.com/office/drawing/2014/main" id="{2F5D4AD7-55F0-4DC8-A663-259610176E9F}"/>
              </a:ext>
            </a:extLst>
          </p:cNvPr>
          <p:cNvSpPr txBox="1">
            <a:spLocks/>
          </p:cNvSpPr>
          <p:nvPr/>
        </p:nvSpPr>
        <p:spPr>
          <a:xfrm>
            <a:off x="296443" y="990601"/>
            <a:ext cx="8293696" cy="454152"/>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sr-Cyrl-RS" sz="1200" b="0" i="0" u="none" strike="noStrike" kern="1200" cap="none" spc="0" normalizeH="0" baseline="0" noProof="0" dirty="0">
                <a:ln>
                  <a:noFill/>
                </a:ln>
                <a:solidFill>
                  <a:prstClr val="black"/>
                </a:solidFill>
                <a:effectLst/>
                <a:uLnTx/>
                <a:uFillTx/>
                <a:latin typeface="Calibri" panose="020F0502020204030204"/>
                <a:ea typeface="+mn-ea"/>
                <a:cs typeface="+mn-cs"/>
              </a:rPr>
              <a:t>Сврха Програм</a:t>
            </a:r>
            <a:r>
              <a:rPr kumimoji="0" lang="sr-Latn-RS" sz="1200" b="0" i="0" u="none" strike="noStrike" kern="1200" cap="none" spc="0" normalizeH="0" baseline="0" noProof="0" dirty="0">
                <a:ln>
                  <a:noFill/>
                </a:ln>
                <a:solidFill>
                  <a:prstClr val="black"/>
                </a:solidFill>
                <a:effectLst/>
                <a:uLnTx/>
                <a:uFillTx/>
                <a:latin typeface="Calibri" panose="020F0502020204030204"/>
                <a:ea typeface="+mn-ea"/>
                <a:cs typeface="+mn-cs"/>
              </a:rPr>
              <a:t>a</a:t>
            </a:r>
            <a:r>
              <a:rPr kumimoji="0" lang="sr-Cyrl-RS" sz="1200" b="0" i="0" u="none" strike="noStrike" kern="1200" cap="none" spc="0" normalizeH="0" baseline="0" noProof="0" dirty="0">
                <a:ln>
                  <a:noFill/>
                </a:ln>
                <a:solidFill>
                  <a:prstClr val="black"/>
                </a:solidFill>
                <a:effectLst/>
                <a:uLnTx/>
                <a:uFillTx/>
                <a:latin typeface="Calibri" panose="020F0502020204030204"/>
                <a:ea typeface="+mn-ea"/>
                <a:cs typeface="+mn-cs"/>
              </a:rPr>
              <a:t> је </a:t>
            </a:r>
            <a:r>
              <a:rPr kumimoji="0" lang="ru-RU" sz="1200" b="0" i="0" u="none" strike="noStrike" kern="1200" cap="none" spc="0" normalizeH="0" baseline="0" noProof="0" dirty="0">
                <a:ln>
                  <a:noFill/>
                </a:ln>
                <a:solidFill>
                  <a:prstClr val="black"/>
                </a:solidFill>
                <a:effectLst/>
                <a:uLnTx/>
                <a:uFillTx/>
                <a:latin typeface="Calibri" panose="020F0502020204030204"/>
                <a:ea typeface="+mn-ea"/>
                <a:cs typeface="+mn-cs"/>
              </a:rPr>
              <a:t>омогућавање обухвата предшколске деце у вртићима, односно функционисање и остваривање предшколског васпитања и </a:t>
            </a:r>
            <a:r>
              <a:rPr kumimoji="0" lang="ru-RU" sz="1200" b="0" i="0" u="none" strike="noStrike" kern="1200" cap="none" spc="0" normalizeH="0" baseline="0" noProof="0" dirty="0" err="1">
                <a:ln>
                  <a:noFill/>
                </a:ln>
                <a:solidFill>
                  <a:prstClr val="black"/>
                </a:solidFill>
                <a:effectLst/>
                <a:uLnTx/>
                <a:uFillTx/>
                <a:latin typeface="Calibri" panose="020F0502020204030204"/>
                <a:ea typeface="+mn-ea"/>
                <a:cs typeface="+mn-cs"/>
              </a:rPr>
              <a:t>образовања</a:t>
            </a:r>
            <a:r>
              <a:rPr kumimoji="0" lang="ru-RU" sz="12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sr-Cyrl-R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09728"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sr-Cyrl-R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4" name="Table 3"/>
          <p:cNvGraphicFramePr>
            <a:graphicFrameLocks noGrp="1"/>
          </p:cNvGraphicFramePr>
          <p:nvPr>
            <p:extLst>
              <p:ext uri="{D42A27DB-BD31-4B8C-83A1-F6EECF244321}">
                <p14:modId xmlns:p14="http://schemas.microsoft.com/office/powerpoint/2010/main" val="1113242813"/>
              </p:ext>
            </p:extLst>
          </p:nvPr>
        </p:nvGraphicFramePr>
        <p:xfrm>
          <a:off x="381000" y="2142583"/>
          <a:ext cx="8305800" cy="4334416"/>
        </p:xfrm>
        <a:graphic>
          <a:graphicData uri="http://schemas.openxmlformats.org/drawingml/2006/table">
            <a:tbl>
              <a:tblPr firstRow="1" firstCol="1" bandRow="1">
                <a:tableStyleId>{5C22544A-7EE6-4342-B048-85BDC9FD1C3A}</a:tableStyleId>
              </a:tblPr>
              <a:tblGrid>
                <a:gridCol w="918094">
                  <a:extLst>
                    <a:ext uri="{9D8B030D-6E8A-4147-A177-3AD203B41FA5}">
                      <a16:colId xmlns:a16="http://schemas.microsoft.com/office/drawing/2014/main" val="2093960063"/>
                    </a:ext>
                  </a:extLst>
                </a:gridCol>
                <a:gridCol w="736702">
                  <a:extLst>
                    <a:ext uri="{9D8B030D-6E8A-4147-A177-3AD203B41FA5}">
                      <a16:colId xmlns:a16="http://schemas.microsoft.com/office/drawing/2014/main" val="765181519"/>
                    </a:ext>
                  </a:extLst>
                </a:gridCol>
                <a:gridCol w="763751">
                  <a:extLst>
                    <a:ext uri="{9D8B030D-6E8A-4147-A177-3AD203B41FA5}">
                      <a16:colId xmlns:a16="http://schemas.microsoft.com/office/drawing/2014/main" val="3408669603"/>
                    </a:ext>
                  </a:extLst>
                </a:gridCol>
                <a:gridCol w="763751">
                  <a:extLst>
                    <a:ext uri="{9D8B030D-6E8A-4147-A177-3AD203B41FA5}">
                      <a16:colId xmlns:a16="http://schemas.microsoft.com/office/drawing/2014/main" val="1052992489"/>
                    </a:ext>
                  </a:extLst>
                </a:gridCol>
                <a:gridCol w="2100317">
                  <a:extLst>
                    <a:ext uri="{9D8B030D-6E8A-4147-A177-3AD203B41FA5}">
                      <a16:colId xmlns:a16="http://schemas.microsoft.com/office/drawing/2014/main" val="2649219331"/>
                    </a:ext>
                  </a:extLst>
                </a:gridCol>
                <a:gridCol w="1304743">
                  <a:extLst>
                    <a:ext uri="{9D8B030D-6E8A-4147-A177-3AD203B41FA5}">
                      <a16:colId xmlns:a16="http://schemas.microsoft.com/office/drawing/2014/main" val="1906776125"/>
                    </a:ext>
                  </a:extLst>
                </a:gridCol>
                <a:gridCol w="954691">
                  <a:extLst>
                    <a:ext uri="{9D8B030D-6E8A-4147-A177-3AD203B41FA5}">
                      <a16:colId xmlns:a16="http://schemas.microsoft.com/office/drawing/2014/main" val="2703960293"/>
                    </a:ext>
                  </a:extLst>
                </a:gridCol>
                <a:gridCol w="763751">
                  <a:extLst>
                    <a:ext uri="{9D8B030D-6E8A-4147-A177-3AD203B41FA5}">
                      <a16:colId xmlns:a16="http://schemas.microsoft.com/office/drawing/2014/main" val="2252217386"/>
                    </a:ext>
                  </a:extLst>
                </a:gridCol>
              </a:tblGrid>
              <a:tr h="226729">
                <a:tc gridSpan="2">
                  <a:txBody>
                    <a:bodyPr/>
                    <a:lstStyle/>
                    <a:p>
                      <a:pPr>
                        <a:lnSpc>
                          <a:spcPct val="115000"/>
                        </a:lnSpc>
                        <a:spcAft>
                          <a:spcPts val="0"/>
                        </a:spcAft>
                      </a:pPr>
                      <a:r>
                        <a:rPr lang="en-US" sz="700">
                          <a:effectLst/>
                        </a:rPr>
                        <a:t>МОЛЕРСКИ РАДОВИ</a:t>
                      </a:r>
                      <a:endParaRPr lang="sr-Latn-RS"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251" marR="42251" marT="0" marB="0" anchor="b"/>
                </a:tc>
                <a:tc hMerge="1">
                  <a:txBody>
                    <a:bodyPr/>
                    <a:lstStyle/>
                    <a:p>
                      <a:endParaRPr lang="sr-Latn-RS"/>
                    </a:p>
                  </a:txBody>
                  <a:tcPr/>
                </a:tc>
                <a:tc>
                  <a:txBody>
                    <a:bodyPr/>
                    <a:lstStyle/>
                    <a:p>
                      <a:pPr>
                        <a:lnSpc>
                          <a:spcPct val="115000"/>
                        </a:lnSpc>
                      </a:pPr>
                      <a:endParaRPr lang="sr-Latn-RS" sz="700">
                        <a:effectLst/>
                        <a:latin typeface="Calibri" panose="020F0502020204030204" pitchFamily="34" charset="0"/>
                        <a:cs typeface="Times New Roman" panose="02020603050405020304" pitchFamily="18" charset="0"/>
                      </a:endParaRPr>
                    </a:p>
                  </a:txBody>
                  <a:tcPr marL="42251" marR="42251" marT="0" marB="0" anchor="b"/>
                </a:tc>
                <a:tc>
                  <a:txBody>
                    <a:bodyPr/>
                    <a:lstStyle/>
                    <a:p>
                      <a:pPr>
                        <a:lnSpc>
                          <a:spcPct val="115000"/>
                        </a:lnSpc>
                      </a:pPr>
                      <a:endParaRPr lang="sr-Latn-RS" sz="700">
                        <a:effectLst/>
                        <a:latin typeface="Calibri" panose="020F0502020204030204" pitchFamily="34" charset="0"/>
                        <a:cs typeface="Times New Roman" panose="02020603050405020304" pitchFamily="18" charset="0"/>
                      </a:endParaRPr>
                    </a:p>
                  </a:txBody>
                  <a:tcPr marL="42251" marR="42251" marT="0" marB="0" anchor="b"/>
                </a:tc>
                <a:tc>
                  <a:txBody>
                    <a:bodyPr/>
                    <a:lstStyle/>
                    <a:p>
                      <a:pPr>
                        <a:lnSpc>
                          <a:spcPct val="115000"/>
                        </a:lnSpc>
                      </a:pPr>
                      <a:endParaRPr lang="sr-Latn-RS" sz="700">
                        <a:effectLst/>
                        <a:latin typeface="Calibri" panose="020F0502020204030204" pitchFamily="34" charset="0"/>
                        <a:cs typeface="Times New Roman" panose="02020603050405020304" pitchFamily="18" charset="0"/>
                      </a:endParaRPr>
                    </a:p>
                  </a:txBody>
                  <a:tcPr marL="42251" marR="42251" marT="0" marB="0" anchor="b"/>
                </a:tc>
                <a:tc>
                  <a:txBody>
                    <a:bodyPr/>
                    <a:lstStyle/>
                    <a:p>
                      <a:pPr>
                        <a:lnSpc>
                          <a:spcPct val="115000"/>
                        </a:lnSpc>
                      </a:pPr>
                      <a:endParaRPr lang="sr-Latn-RS" sz="700">
                        <a:effectLst/>
                        <a:latin typeface="Calibri" panose="020F0502020204030204" pitchFamily="34" charset="0"/>
                        <a:cs typeface="Times New Roman" panose="02020603050405020304" pitchFamily="18" charset="0"/>
                      </a:endParaRPr>
                    </a:p>
                  </a:txBody>
                  <a:tcPr marL="42251" marR="42251" marT="0" marB="0" anchor="b"/>
                </a:tc>
                <a:tc>
                  <a:txBody>
                    <a:bodyPr/>
                    <a:lstStyle/>
                    <a:p>
                      <a:pPr>
                        <a:lnSpc>
                          <a:spcPct val="115000"/>
                        </a:lnSpc>
                      </a:pPr>
                      <a:endParaRPr lang="sr-Latn-RS" sz="700">
                        <a:effectLst/>
                        <a:latin typeface="Calibri" panose="020F0502020204030204" pitchFamily="34" charset="0"/>
                        <a:cs typeface="Times New Roman" panose="02020603050405020304" pitchFamily="18" charset="0"/>
                      </a:endParaRPr>
                    </a:p>
                  </a:txBody>
                  <a:tcPr marL="42251" marR="42251" marT="0" marB="0" anchor="b"/>
                </a:tc>
                <a:tc>
                  <a:txBody>
                    <a:bodyPr/>
                    <a:lstStyle/>
                    <a:p>
                      <a:pPr>
                        <a:lnSpc>
                          <a:spcPct val="115000"/>
                        </a:lnSpc>
                      </a:pPr>
                      <a:endParaRPr lang="sr-Latn-RS" sz="700">
                        <a:effectLst/>
                        <a:latin typeface="Calibri" panose="020F0502020204030204" pitchFamily="34" charset="0"/>
                        <a:cs typeface="Times New Roman" panose="02020603050405020304" pitchFamily="18" charset="0"/>
                      </a:endParaRPr>
                    </a:p>
                  </a:txBody>
                  <a:tcPr marL="42251" marR="42251" marT="0" marB="0" anchor="b"/>
                </a:tc>
                <a:extLst>
                  <a:ext uri="{0D108BD9-81ED-4DB2-BD59-A6C34878D82A}">
                    <a16:rowId xmlns:a16="http://schemas.microsoft.com/office/drawing/2014/main" val="4104403165"/>
                  </a:ext>
                </a:extLst>
              </a:tr>
              <a:tr h="133001">
                <a:tc>
                  <a:txBody>
                    <a:bodyPr/>
                    <a:lstStyle/>
                    <a:p>
                      <a:pPr algn="r">
                        <a:lnSpc>
                          <a:spcPct val="115000"/>
                        </a:lnSpc>
                        <a:spcAft>
                          <a:spcPts val="0"/>
                        </a:spcAft>
                      </a:pPr>
                      <a:r>
                        <a:rPr lang="en-US" sz="700">
                          <a:effectLst/>
                        </a:rPr>
                        <a:t>1.</a:t>
                      </a:r>
                      <a:endParaRPr lang="sr-Latn-RS"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251" marR="42251" marT="0" marB="0" anchor="b"/>
                </a:tc>
                <a:tc gridSpan="4">
                  <a:txBody>
                    <a:bodyPr/>
                    <a:lstStyle/>
                    <a:p>
                      <a:pPr>
                        <a:lnSpc>
                          <a:spcPct val="115000"/>
                        </a:lnSpc>
                        <a:spcAft>
                          <a:spcPts val="0"/>
                        </a:spcAft>
                      </a:pPr>
                      <a:r>
                        <a:rPr lang="en-US" sz="700">
                          <a:effectLst/>
                        </a:rPr>
                        <a:t>Објекат Пужић - Мразовићева 6, Сомбор</a:t>
                      </a:r>
                      <a:endParaRPr lang="sr-Latn-RS"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251" marR="42251" marT="0" marB="0" anchor="b"/>
                </a:tc>
                <a:tc hMerge="1">
                  <a:txBody>
                    <a:bodyPr/>
                    <a:lstStyle/>
                    <a:p>
                      <a:endParaRPr lang="sr-Latn-RS"/>
                    </a:p>
                  </a:txBody>
                  <a:tcPr/>
                </a:tc>
                <a:tc hMerge="1">
                  <a:txBody>
                    <a:bodyPr/>
                    <a:lstStyle/>
                    <a:p>
                      <a:endParaRPr lang="sr-Latn-RS"/>
                    </a:p>
                  </a:txBody>
                  <a:tcPr/>
                </a:tc>
                <a:tc hMerge="1">
                  <a:txBody>
                    <a:bodyPr/>
                    <a:lstStyle/>
                    <a:p>
                      <a:endParaRPr lang="sr-Latn-RS"/>
                    </a:p>
                  </a:txBody>
                  <a:tcPr/>
                </a:tc>
                <a:tc>
                  <a:txBody>
                    <a:bodyPr/>
                    <a:lstStyle/>
                    <a:p>
                      <a:pPr algn="r">
                        <a:lnSpc>
                          <a:spcPct val="115000"/>
                        </a:lnSpc>
                        <a:spcAft>
                          <a:spcPts val="0"/>
                        </a:spcAft>
                      </a:pPr>
                      <a:r>
                        <a:rPr lang="en-US" sz="700">
                          <a:effectLst/>
                        </a:rPr>
                        <a:t>482.229,12</a:t>
                      </a:r>
                      <a:endParaRPr lang="sr-Latn-RS"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251" marR="42251" marT="0" marB="0" anchor="b"/>
                </a:tc>
                <a:tc>
                  <a:txBody>
                    <a:bodyPr/>
                    <a:lstStyle/>
                    <a:p>
                      <a:pPr>
                        <a:lnSpc>
                          <a:spcPct val="115000"/>
                        </a:lnSpc>
                      </a:pPr>
                      <a:endParaRPr lang="sr-Latn-RS" sz="700">
                        <a:effectLst/>
                        <a:latin typeface="Calibri" panose="020F0502020204030204" pitchFamily="34" charset="0"/>
                        <a:cs typeface="Times New Roman" panose="02020603050405020304" pitchFamily="18" charset="0"/>
                      </a:endParaRPr>
                    </a:p>
                  </a:txBody>
                  <a:tcPr marL="42251" marR="42251" marT="0" marB="0" anchor="b"/>
                </a:tc>
                <a:tc>
                  <a:txBody>
                    <a:bodyPr/>
                    <a:lstStyle/>
                    <a:p>
                      <a:pPr>
                        <a:lnSpc>
                          <a:spcPct val="115000"/>
                        </a:lnSpc>
                      </a:pPr>
                      <a:endParaRPr lang="sr-Latn-RS" sz="700">
                        <a:effectLst/>
                        <a:latin typeface="Calibri" panose="020F0502020204030204" pitchFamily="34" charset="0"/>
                        <a:cs typeface="Times New Roman" panose="02020603050405020304" pitchFamily="18" charset="0"/>
                      </a:endParaRPr>
                    </a:p>
                  </a:txBody>
                  <a:tcPr marL="42251" marR="42251" marT="0" marB="0" anchor="b"/>
                </a:tc>
                <a:extLst>
                  <a:ext uri="{0D108BD9-81ED-4DB2-BD59-A6C34878D82A}">
                    <a16:rowId xmlns:a16="http://schemas.microsoft.com/office/drawing/2014/main" val="779283042"/>
                  </a:ext>
                </a:extLst>
              </a:tr>
              <a:tr h="226729">
                <a:tc>
                  <a:txBody>
                    <a:bodyPr/>
                    <a:lstStyle/>
                    <a:p>
                      <a:pPr algn="r">
                        <a:lnSpc>
                          <a:spcPct val="115000"/>
                        </a:lnSpc>
                        <a:spcAft>
                          <a:spcPts val="0"/>
                        </a:spcAft>
                      </a:pPr>
                      <a:r>
                        <a:rPr lang="en-US" sz="700">
                          <a:effectLst/>
                        </a:rPr>
                        <a:t>2.</a:t>
                      </a:r>
                      <a:endParaRPr lang="sr-Latn-RS"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251" marR="42251" marT="0" marB="0" anchor="b"/>
                </a:tc>
                <a:tc gridSpan="4">
                  <a:txBody>
                    <a:bodyPr/>
                    <a:lstStyle/>
                    <a:p>
                      <a:pPr>
                        <a:lnSpc>
                          <a:spcPct val="115000"/>
                        </a:lnSpc>
                        <a:spcAft>
                          <a:spcPts val="0"/>
                        </a:spcAft>
                      </a:pPr>
                      <a:r>
                        <a:rPr lang="en-US" sz="700">
                          <a:effectLst/>
                        </a:rPr>
                        <a:t>Објекат Сулавер - XII војвођ. ударне бригаде 20, Сомбор</a:t>
                      </a:r>
                      <a:endParaRPr lang="sr-Latn-RS"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251" marR="42251" marT="0" marB="0" anchor="b"/>
                </a:tc>
                <a:tc hMerge="1">
                  <a:txBody>
                    <a:bodyPr/>
                    <a:lstStyle/>
                    <a:p>
                      <a:endParaRPr lang="sr-Latn-RS"/>
                    </a:p>
                  </a:txBody>
                  <a:tcPr/>
                </a:tc>
                <a:tc hMerge="1">
                  <a:txBody>
                    <a:bodyPr/>
                    <a:lstStyle/>
                    <a:p>
                      <a:endParaRPr lang="sr-Latn-RS"/>
                    </a:p>
                  </a:txBody>
                  <a:tcPr/>
                </a:tc>
                <a:tc hMerge="1">
                  <a:txBody>
                    <a:bodyPr/>
                    <a:lstStyle/>
                    <a:p>
                      <a:endParaRPr lang="sr-Latn-RS"/>
                    </a:p>
                  </a:txBody>
                  <a:tcPr/>
                </a:tc>
                <a:tc>
                  <a:txBody>
                    <a:bodyPr/>
                    <a:lstStyle/>
                    <a:p>
                      <a:pPr algn="r">
                        <a:lnSpc>
                          <a:spcPct val="115000"/>
                        </a:lnSpc>
                        <a:spcAft>
                          <a:spcPts val="0"/>
                        </a:spcAft>
                      </a:pPr>
                      <a:r>
                        <a:rPr lang="en-US" sz="700">
                          <a:effectLst/>
                        </a:rPr>
                        <a:t>62.125,44</a:t>
                      </a:r>
                      <a:endParaRPr lang="sr-Latn-RS"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251" marR="42251" marT="0" marB="0" anchor="b"/>
                </a:tc>
                <a:tc>
                  <a:txBody>
                    <a:bodyPr/>
                    <a:lstStyle/>
                    <a:p>
                      <a:pPr>
                        <a:lnSpc>
                          <a:spcPct val="115000"/>
                        </a:lnSpc>
                      </a:pPr>
                      <a:endParaRPr lang="sr-Latn-RS" sz="700">
                        <a:effectLst/>
                        <a:latin typeface="Calibri" panose="020F0502020204030204" pitchFamily="34" charset="0"/>
                        <a:cs typeface="Times New Roman" panose="02020603050405020304" pitchFamily="18" charset="0"/>
                      </a:endParaRPr>
                    </a:p>
                  </a:txBody>
                  <a:tcPr marL="42251" marR="42251" marT="0" marB="0" anchor="b"/>
                </a:tc>
                <a:tc>
                  <a:txBody>
                    <a:bodyPr/>
                    <a:lstStyle/>
                    <a:p>
                      <a:pPr>
                        <a:lnSpc>
                          <a:spcPct val="115000"/>
                        </a:lnSpc>
                      </a:pPr>
                      <a:endParaRPr lang="sr-Latn-RS" sz="700">
                        <a:effectLst/>
                        <a:latin typeface="Calibri" panose="020F0502020204030204" pitchFamily="34" charset="0"/>
                        <a:cs typeface="Times New Roman" panose="02020603050405020304" pitchFamily="18" charset="0"/>
                      </a:endParaRPr>
                    </a:p>
                  </a:txBody>
                  <a:tcPr marL="42251" marR="42251" marT="0" marB="0" anchor="b"/>
                </a:tc>
                <a:extLst>
                  <a:ext uri="{0D108BD9-81ED-4DB2-BD59-A6C34878D82A}">
                    <a16:rowId xmlns:a16="http://schemas.microsoft.com/office/drawing/2014/main" val="384971891"/>
                  </a:ext>
                </a:extLst>
              </a:tr>
              <a:tr h="133001">
                <a:tc>
                  <a:txBody>
                    <a:bodyPr/>
                    <a:lstStyle/>
                    <a:p>
                      <a:pPr algn="r">
                        <a:lnSpc>
                          <a:spcPct val="115000"/>
                        </a:lnSpc>
                        <a:spcAft>
                          <a:spcPts val="0"/>
                        </a:spcAft>
                      </a:pPr>
                      <a:r>
                        <a:rPr lang="en-US" sz="700">
                          <a:effectLst/>
                        </a:rPr>
                        <a:t>3.</a:t>
                      </a:r>
                      <a:endParaRPr lang="sr-Latn-RS"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251" marR="42251" marT="0" marB="0" anchor="b"/>
                </a:tc>
                <a:tc gridSpan="4">
                  <a:txBody>
                    <a:bodyPr/>
                    <a:lstStyle/>
                    <a:p>
                      <a:pPr>
                        <a:lnSpc>
                          <a:spcPct val="115000"/>
                        </a:lnSpc>
                        <a:spcAft>
                          <a:spcPts val="0"/>
                        </a:spcAft>
                      </a:pPr>
                      <a:r>
                        <a:rPr lang="en-US" sz="700">
                          <a:effectLst/>
                        </a:rPr>
                        <a:t>Објекат Вишњица - Г. Димитрова бб, Сомбор</a:t>
                      </a:r>
                      <a:endParaRPr lang="sr-Latn-RS"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251" marR="42251" marT="0" marB="0" anchor="b"/>
                </a:tc>
                <a:tc hMerge="1">
                  <a:txBody>
                    <a:bodyPr/>
                    <a:lstStyle/>
                    <a:p>
                      <a:endParaRPr lang="sr-Latn-RS"/>
                    </a:p>
                  </a:txBody>
                  <a:tcPr/>
                </a:tc>
                <a:tc hMerge="1">
                  <a:txBody>
                    <a:bodyPr/>
                    <a:lstStyle/>
                    <a:p>
                      <a:endParaRPr lang="sr-Latn-RS"/>
                    </a:p>
                  </a:txBody>
                  <a:tcPr/>
                </a:tc>
                <a:tc hMerge="1">
                  <a:txBody>
                    <a:bodyPr/>
                    <a:lstStyle/>
                    <a:p>
                      <a:endParaRPr lang="sr-Latn-RS"/>
                    </a:p>
                  </a:txBody>
                  <a:tcPr/>
                </a:tc>
                <a:tc>
                  <a:txBody>
                    <a:bodyPr/>
                    <a:lstStyle/>
                    <a:p>
                      <a:pPr algn="r">
                        <a:lnSpc>
                          <a:spcPct val="115000"/>
                        </a:lnSpc>
                        <a:spcAft>
                          <a:spcPts val="0"/>
                        </a:spcAft>
                      </a:pPr>
                      <a:r>
                        <a:rPr lang="en-US" sz="700">
                          <a:effectLst/>
                        </a:rPr>
                        <a:t>55.677,36</a:t>
                      </a:r>
                      <a:endParaRPr lang="sr-Latn-RS"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251" marR="42251" marT="0" marB="0" anchor="b"/>
                </a:tc>
                <a:tc>
                  <a:txBody>
                    <a:bodyPr/>
                    <a:lstStyle/>
                    <a:p>
                      <a:pPr>
                        <a:lnSpc>
                          <a:spcPct val="115000"/>
                        </a:lnSpc>
                      </a:pPr>
                      <a:endParaRPr lang="sr-Latn-RS" sz="700">
                        <a:effectLst/>
                        <a:latin typeface="Calibri" panose="020F0502020204030204" pitchFamily="34" charset="0"/>
                        <a:cs typeface="Times New Roman" panose="02020603050405020304" pitchFamily="18" charset="0"/>
                      </a:endParaRPr>
                    </a:p>
                  </a:txBody>
                  <a:tcPr marL="42251" marR="42251" marT="0" marB="0" anchor="b"/>
                </a:tc>
                <a:tc>
                  <a:txBody>
                    <a:bodyPr/>
                    <a:lstStyle/>
                    <a:p>
                      <a:pPr>
                        <a:lnSpc>
                          <a:spcPct val="115000"/>
                        </a:lnSpc>
                      </a:pPr>
                      <a:endParaRPr lang="sr-Latn-RS" sz="700">
                        <a:effectLst/>
                        <a:latin typeface="Calibri" panose="020F0502020204030204" pitchFamily="34" charset="0"/>
                        <a:cs typeface="Times New Roman" panose="02020603050405020304" pitchFamily="18" charset="0"/>
                      </a:endParaRPr>
                    </a:p>
                  </a:txBody>
                  <a:tcPr marL="42251" marR="42251" marT="0" marB="0" anchor="b"/>
                </a:tc>
                <a:extLst>
                  <a:ext uri="{0D108BD9-81ED-4DB2-BD59-A6C34878D82A}">
                    <a16:rowId xmlns:a16="http://schemas.microsoft.com/office/drawing/2014/main" val="773638341"/>
                  </a:ext>
                </a:extLst>
              </a:tr>
              <a:tr h="133001">
                <a:tc>
                  <a:txBody>
                    <a:bodyPr/>
                    <a:lstStyle/>
                    <a:p>
                      <a:pPr algn="r">
                        <a:lnSpc>
                          <a:spcPct val="115000"/>
                        </a:lnSpc>
                        <a:spcAft>
                          <a:spcPts val="0"/>
                        </a:spcAft>
                      </a:pPr>
                      <a:r>
                        <a:rPr lang="en-US" sz="700">
                          <a:effectLst/>
                        </a:rPr>
                        <a:t>4.</a:t>
                      </a:r>
                      <a:endParaRPr lang="sr-Latn-RS"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251" marR="42251" marT="0" marB="0" anchor="b"/>
                </a:tc>
                <a:tc gridSpan="4">
                  <a:txBody>
                    <a:bodyPr/>
                    <a:lstStyle/>
                    <a:p>
                      <a:pPr>
                        <a:lnSpc>
                          <a:spcPct val="115000"/>
                        </a:lnSpc>
                        <a:spcAft>
                          <a:spcPts val="0"/>
                        </a:spcAft>
                      </a:pPr>
                      <a:r>
                        <a:rPr lang="en-US" sz="700">
                          <a:effectLst/>
                        </a:rPr>
                        <a:t>Објекат Невен - Коњовићева 24, Сомбор</a:t>
                      </a:r>
                      <a:endParaRPr lang="sr-Latn-RS"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251" marR="42251" marT="0" marB="0" anchor="b"/>
                </a:tc>
                <a:tc hMerge="1">
                  <a:txBody>
                    <a:bodyPr/>
                    <a:lstStyle/>
                    <a:p>
                      <a:endParaRPr lang="sr-Latn-RS"/>
                    </a:p>
                  </a:txBody>
                  <a:tcPr/>
                </a:tc>
                <a:tc hMerge="1">
                  <a:txBody>
                    <a:bodyPr/>
                    <a:lstStyle/>
                    <a:p>
                      <a:endParaRPr lang="sr-Latn-RS"/>
                    </a:p>
                  </a:txBody>
                  <a:tcPr/>
                </a:tc>
                <a:tc hMerge="1">
                  <a:txBody>
                    <a:bodyPr/>
                    <a:lstStyle/>
                    <a:p>
                      <a:endParaRPr lang="sr-Latn-RS"/>
                    </a:p>
                  </a:txBody>
                  <a:tcPr/>
                </a:tc>
                <a:tc>
                  <a:txBody>
                    <a:bodyPr/>
                    <a:lstStyle/>
                    <a:p>
                      <a:pPr algn="r">
                        <a:lnSpc>
                          <a:spcPct val="115000"/>
                        </a:lnSpc>
                        <a:spcAft>
                          <a:spcPts val="0"/>
                        </a:spcAft>
                      </a:pPr>
                      <a:r>
                        <a:rPr lang="en-US" sz="700">
                          <a:effectLst/>
                        </a:rPr>
                        <a:t>555.423,36</a:t>
                      </a:r>
                      <a:endParaRPr lang="sr-Latn-RS"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251" marR="42251" marT="0" marB="0" anchor="b"/>
                </a:tc>
                <a:tc>
                  <a:txBody>
                    <a:bodyPr/>
                    <a:lstStyle/>
                    <a:p>
                      <a:pPr>
                        <a:lnSpc>
                          <a:spcPct val="115000"/>
                        </a:lnSpc>
                      </a:pPr>
                      <a:endParaRPr lang="sr-Latn-RS" sz="700">
                        <a:effectLst/>
                        <a:latin typeface="Calibri" panose="020F0502020204030204" pitchFamily="34" charset="0"/>
                        <a:cs typeface="Times New Roman" panose="02020603050405020304" pitchFamily="18" charset="0"/>
                      </a:endParaRPr>
                    </a:p>
                  </a:txBody>
                  <a:tcPr marL="42251" marR="42251" marT="0" marB="0" anchor="b"/>
                </a:tc>
                <a:tc>
                  <a:txBody>
                    <a:bodyPr/>
                    <a:lstStyle/>
                    <a:p>
                      <a:pPr>
                        <a:lnSpc>
                          <a:spcPct val="115000"/>
                        </a:lnSpc>
                      </a:pPr>
                      <a:endParaRPr lang="sr-Latn-RS" sz="700">
                        <a:effectLst/>
                        <a:latin typeface="Calibri" panose="020F0502020204030204" pitchFamily="34" charset="0"/>
                        <a:cs typeface="Times New Roman" panose="02020603050405020304" pitchFamily="18" charset="0"/>
                      </a:endParaRPr>
                    </a:p>
                  </a:txBody>
                  <a:tcPr marL="42251" marR="42251" marT="0" marB="0" anchor="b"/>
                </a:tc>
                <a:extLst>
                  <a:ext uri="{0D108BD9-81ED-4DB2-BD59-A6C34878D82A}">
                    <a16:rowId xmlns:a16="http://schemas.microsoft.com/office/drawing/2014/main" val="2880373613"/>
                  </a:ext>
                </a:extLst>
              </a:tr>
              <a:tr h="226729">
                <a:tc>
                  <a:txBody>
                    <a:bodyPr/>
                    <a:lstStyle/>
                    <a:p>
                      <a:pPr algn="r">
                        <a:lnSpc>
                          <a:spcPct val="115000"/>
                        </a:lnSpc>
                        <a:spcAft>
                          <a:spcPts val="0"/>
                        </a:spcAft>
                      </a:pPr>
                      <a:r>
                        <a:rPr lang="en-US" sz="700">
                          <a:effectLst/>
                        </a:rPr>
                        <a:t>5.</a:t>
                      </a:r>
                      <a:endParaRPr lang="sr-Latn-RS"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251" marR="42251" marT="0" marB="0" anchor="b"/>
                </a:tc>
                <a:tc gridSpan="4">
                  <a:txBody>
                    <a:bodyPr/>
                    <a:lstStyle/>
                    <a:p>
                      <a:pPr>
                        <a:lnSpc>
                          <a:spcPct val="115000"/>
                        </a:lnSpc>
                        <a:spcAft>
                          <a:spcPts val="0"/>
                        </a:spcAft>
                      </a:pPr>
                      <a:r>
                        <a:rPr lang="en-US" sz="700">
                          <a:effectLst/>
                        </a:rPr>
                        <a:t>Објекат Врапчић - XII војвођ. Ударне бригаде 15, Сомбор</a:t>
                      </a:r>
                      <a:endParaRPr lang="sr-Latn-RS"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251" marR="42251" marT="0" marB="0" anchor="b"/>
                </a:tc>
                <a:tc hMerge="1">
                  <a:txBody>
                    <a:bodyPr/>
                    <a:lstStyle/>
                    <a:p>
                      <a:endParaRPr lang="sr-Latn-RS"/>
                    </a:p>
                  </a:txBody>
                  <a:tcPr/>
                </a:tc>
                <a:tc hMerge="1">
                  <a:txBody>
                    <a:bodyPr/>
                    <a:lstStyle/>
                    <a:p>
                      <a:endParaRPr lang="sr-Latn-RS"/>
                    </a:p>
                  </a:txBody>
                  <a:tcPr/>
                </a:tc>
                <a:tc hMerge="1">
                  <a:txBody>
                    <a:bodyPr/>
                    <a:lstStyle/>
                    <a:p>
                      <a:endParaRPr lang="sr-Latn-RS"/>
                    </a:p>
                  </a:txBody>
                  <a:tcPr/>
                </a:tc>
                <a:tc>
                  <a:txBody>
                    <a:bodyPr/>
                    <a:lstStyle/>
                    <a:p>
                      <a:pPr algn="r">
                        <a:lnSpc>
                          <a:spcPct val="115000"/>
                        </a:lnSpc>
                        <a:spcAft>
                          <a:spcPts val="0"/>
                        </a:spcAft>
                      </a:pPr>
                      <a:r>
                        <a:rPr lang="en-US" sz="700">
                          <a:effectLst/>
                        </a:rPr>
                        <a:t>461.673,84</a:t>
                      </a:r>
                      <a:endParaRPr lang="sr-Latn-RS"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251" marR="42251" marT="0" marB="0" anchor="b"/>
                </a:tc>
                <a:tc>
                  <a:txBody>
                    <a:bodyPr/>
                    <a:lstStyle/>
                    <a:p>
                      <a:pPr>
                        <a:lnSpc>
                          <a:spcPct val="115000"/>
                        </a:lnSpc>
                      </a:pPr>
                      <a:endParaRPr lang="sr-Latn-RS" sz="700">
                        <a:effectLst/>
                        <a:latin typeface="Calibri" panose="020F0502020204030204" pitchFamily="34" charset="0"/>
                        <a:cs typeface="Times New Roman" panose="02020603050405020304" pitchFamily="18" charset="0"/>
                      </a:endParaRPr>
                    </a:p>
                  </a:txBody>
                  <a:tcPr marL="42251" marR="42251" marT="0" marB="0" anchor="b"/>
                </a:tc>
                <a:tc>
                  <a:txBody>
                    <a:bodyPr/>
                    <a:lstStyle/>
                    <a:p>
                      <a:pPr>
                        <a:lnSpc>
                          <a:spcPct val="115000"/>
                        </a:lnSpc>
                      </a:pPr>
                      <a:endParaRPr lang="sr-Latn-RS" sz="700">
                        <a:effectLst/>
                        <a:latin typeface="Calibri" panose="020F0502020204030204" pitchFamily="34" charset="0"/>
                        <a:cs typeface="Times New Roman" panose="02020603050405020304" pitchFamily="18" charset="0"/>
                      </a:endParaRPr>
                    </a:p>
                  </a:txBody>
                  <a:tcPr marL="42251" marR="42251" marT="0" marB="0" anchor="b"/>
                </a:tc>
                <a:extLst>
                  <a:ext uri="{0D108BD9-81ED-4DB2-BD59-A6C34878D82A}">
                    <a16:rowId xmlns:a16="http://schemas.microsoft.com/office/drawing/2014/main" val="1573601947"/>
                  </a:ext>
                </a:extLst>
              </a:tr>
              <a:tr h="133001">
                <a:tc>
                  <a:txBody>
                    <a:bodyPr/>
                    <a:lstStyle/>
                    <a:p>
                      <a:pPr algn="r">
                        <a:lnSpc>
                          <a:spcPct val="115000"/>
                        </a:lnSpc>
                        <a:spcAft>
                          <a:spcPts val="0"/>
                        </a:spcAft>
                      </a:pPr>
                      <a:r>
                        <a:rPr lang="en-US" sz="700">
                          <a:effectLst/>
                        </a:rPr>
                        <a:t>6.</a:t>
                      </a:r>
                      <a:endParaRPr lang="sr-Latn-RS"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251" marR="42251" marT="0" marB="0" anchor="b"/>
                </a:tc>
                <a:tc gridSpan="4">
                  <a:txBody>
                    <a:bodyPr/>
                    <a:lstStyle/>
                    <a:p>
                      <a:pPr>
                        <a:lnSpc>
                          <a:spcPct val="115000"/>
                        </a:lnSpc>
                        <a:spcAft>
                          <a:spcPts val="0"/>
                        </a:spcAft>
                      </a:pPr>
                      <a:r>
                        <a:rPr lang="en-US" sz="700">
                          <a:effectLst/>
                        </a:rPr>
                        <a:t>Објекат Сунцокрет - В. Секулића 18, Сомбор</a:t>
                      </a:r>
                      <a:endParaRPr lang="sr-Latn-RS"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251" marR="42251" marT="0" marB="0" anchor="b"/>
                </a:tc>
                <a:tc hMerge="1">
                  <a:txBody>
                    <a:bodyPr/>
                    <a:lstStyle/>
                    <a:p>
                      <a:endParaRPr lang="sr-Latn-RS"/>
                    </a:p>
                  </a:txBody>
                  <a:tcPr/>
                </a:tc>
                <a:tc hMerge="1">
                  <a:txBody>
                    <a:bodyPr/>
                    <a:lstStyle/>
                    <a:p>
                      <a:endParaRPr lang="sr-Latn-RS"/>
                    </a:p>
                  </a:txBody>
                  <a:tcPr/>
                </a:tc>
                <a:tc hMerge="1">
                  <a:txBody>
                    <a:bodyPr/>
                    <a:lstStyle/>
                    <a:p>
                      <a:endParaRPr lang="sr-Latn-RS"/>
                    </a:p>
                  </a:txBody>
                  <a:tcPr/>
                </a:tc>
                <a:tc>
                  <a:txBody>
                    <a:bodyPr/>
                    <a:lstStyle/>
                    <a:p>
                      <a:pPr algn="r">
                        <a:lnSpc>
                          <a:spcPct val="115000"/>
                        </a:lnSpc>
                        <a:spcAft>
                          <a:spcPts val="0"/>
                        </a:spcAft>
                      </a:pPr>
                      <a:r>
                        <a:rPr lang="en-US" sz="700">
                          <a:effectLst/>
                        </a:rPr>
                        <a:t>500.620,80</a:t>
                      </a:r>
                      <a:endParaRPr lang="sr-Latn-RS"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251" marR="42251" marT="0" marB="0" anchor="b"/>
                </a:tc>
                <a:tc>
                  <a:txBody>
                    <a:bodyPr/>
                    <a:lstStyle/>
                    <a:p>
                      <a:pPr>
                        <a:lnSpc>
                          <a:spcPct val="115000"/>
                        </a:lnSpc>
                      </a:pPr>
                      <a:endParaRPr lang="sr-Latn-RS" sz="700">
                        <a:effectLst/>
                        <a:latin typeface="Calibri" panose="020F0502020204030204" pitchFamily="34" charset="0"/>
                        <a:cs typeface="Times New Roman" panose="02020603050405020304" pitchFamily="18" charset="0"/>
                      </a:endParaRPr>
                    </a:p>
                  </a:txBody>
                  <a:tcPr marL="42251" marR="42251" marT="0" marB="0" anchor="b"/>
                </a:tc>
                <a:tc>
                  <a:txBody>
                    <a:bodyPr/>
                    <a:lstStyle/>
                    <a:p>
                      <a:pPr>
                        <a:lnSpc>
                          <a:spcPct val="115000"/>
                        </a:lnSpc>
                      </a:pPr>
                      <a:endParaRPr lang="sr-Latn-RS" sz="700">
                        <a:effectLst/>
                        <a:latin typeface="Calibri" panose="020F0502020204030204" pitchFamily="34" charset="0"/>
                        <a:cs typeface="Times New Roman" panose="02020603050405020304" pitchFamily="18" charset="0"/>
                      </a:endParaRPr>
                    </a:p>
                  </a:txBody>
                  <a:tcPr marL="42251" marR="42251" marT="0" marB="0" anchor="b"/>
                </a:tc>
                <a:extLst>
                  <a:ext uri="{0D108BD9-81ED-4DB2-BD59-A6C34878D82A}">
                    <a16:rowId xmlns:a16="http://schemas.microsoft.com/office/drawing/2014/main" val="3168701764"/>
                  </a:ext>
                </a:extLst>
              </a:tr>
              <a:tr h="133001">
                <a:tc>
                  <a:txBody>
                    <a:bodyPr/>
                    <a:lstStyle/>
                    <a:p>
                      <a:pPr algn="r">
                        <a:lnSpc>
                          <a:spcPct val="115000"/>
                        </a:lnSpc>
                        <a:spcAft>
                          <a:spcPts val="0"/>
                        </a:spcAft>
                      </a:pPr>
                      <a:r>
                        <a:rPr lang="en-US" sz="700">
                          <a:effectLst/>
                        </a:rPr>
                        <a:t>7.</a:t>
                      </a:r>
                      <a:endParaRPr lang="sr-Latn-RS"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251" marR="42251" marT="0" marB="0" anchor="b"/>
                </a:tc>
                <a:tc gridSpan="4">
                  <a:txBody>
                    <a:bodyPr/>
                    <a:lstStyle/>
                    <a:p>
                      <a:pPr>
                        <a:lnSpc>
                          <a:spcPct val="115000"/>
                        </a:lnSpc>
                        <a:spcAft>
                          <a:spcPts val="0"/>
                        </a:spcAft>
                      </a:pPr>
                      <a:r>
                        <a:rPr lang="en-US" sz="700">
                          <a:effectLst/>
                        </a:rPr>
                        <a:t> Објекат Сунце - Ј. Веселиновића 2, Сомбор</a:t>
                      </a:r>
                      <a:endParaRPr lang="sr-Latn-RS"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251" marR="42251" marT="0" marB="0" anchor="b"/>
                </a:tc>
                <a:tc hMerge="1">
                  <a:txBody>
                    <a:bodyPr/>
                    <a:lstStyle/>
                    <a:p>
                      <a:endParaRPr lang="sr-Latn-RS"/>
                    </a:p>
                  </a:txBody>
                  <a:tcPr/>
                </a:tc>
                <a:tc hMerge="1">
                  <a:txBody>
                    <a:bodyPr/>
                    <a:lstStyle/>
                    <a:p>
                      <a:endParaRPr lang="sr-Latn-RS"/>
                    </a:p>
                  </a:txBody>
                  <a:tcPr/>
                </a:tc>
                <a:tc hMerge="1">
                  <a:txBody>
                    <a:bodyPr/>
                    <a:lstStyle/>
                    <a:p>
                      <a:endParaRPr lang="sr-Latn-RS"/>
                    </a:p>
                  </a:txBody>
                  <a:tcPr/>
                </a:tc>
                <a:tc>
                  <a:txBody>
                    <a:bodyPr/>
                    <a:lstStyle/>
                    <a:p>
                      <a:pPr algn="r">
                        <a:lnSpc>
                          <a:spcPct val="115000"/>
                        </a:lnSpc>
                        <a:spcAft>
                          <a:spcPts val="0"/>
                        </a:spcAft>
                      </a:pPr>
                      <a:r>
                        <a:rPr lang="en-US" sz="700">
                          <a:effectLst/>
                        </a:rPr>
                        <a:t>453.493,44</a:t>
                      </a:r>
                      <a:endParaRPr lang="sr-Latn-RS"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251" marR="42251" marT="0" marB="0" anchor="b"/>
                </a:tc>
                <a:tc>
                  <a:txBody>
                    <a:bodyPr/>
                    <a:lstStyle/>
                    <a:p>
                      <a:pPr>
                        <a:lnSpc>
                          <a:spcPct val="115000"/>
                        </a:lnSpc>
                      </a:pPr>
                      <a:endParaRPr lang="sr-Latn-RS" sz="700">
                        <a:effectLst/>
                        <a:latin typeface="Calibri" panose="020F0502020204030204" pitchFamily="34" charset="0"/>
                        <a:cs typeface="Times New Roman" panose="02020603050405020304" pitchFamily="18" charset="0"/>
                      </a:endParaRPr>
                    </a:p>
                  </a:txBody>
                  <a:tcPr marL="42251" marR="42251" marT="0" marB="0" anchor="b"/>
                </a:tc>
                <a:tc>
                  <a:txBody>
                    <a:bodyPr/>
                    <a:lstStyle/>
                    <a:p>
                      <a:pPr>
                        <a:lnSpc>
                          <a:spcPct val="115000"/>
                        </a:lnSpc>
                      </a:pPr>
                      <a:endParaRPr lang="sr-Latn-RS" sz="700">
                        <a:effectLst/>
                        <a:latin typeface="Calibri" panose="020F0502020204030204" pitchFamily="34" charset="0"/>
                        <a:cs typeface="Times New Roman" panose="02020603050405020304" pitchFamily="18" charset="0"/>
                      </a:endParaRPr>
                    </a:p>
                  </a:txBody>
                  <a:tcPr marL="42251" marR="42251" marT="0" marB="0" anchor="b"/>
                </a:tc>
                <a:extLst>
                  <a:ext uri="{0D108BD9-81ED-4DB2-BD59-A6C34878D82A}">
                    <a16:rowId xmlns:a16="http://schemas.microsoft.com/office/drawing/2014/main" val="3333197361"/>
                  </a:ext>
                </a:extLst>
              </a:tr>
              <a:tr h="456004">
                <a:tc>
                  <a:txBody>
                    <a:bodyPr/>
                    <a:lstStyle/>
                    <a:p>
                      <a:pPr>
                        <a:lnSpc>
                          <a:spcPct val="115000"/>
                        </a:lnSpc>
                      </a:pPr>
                      <a:endParaRPr lang="sr-Latn-RS" sz="700">
                        <a:effectLst/>
                        <a:latin typeface="Calibri" panose="020F0502020204030204" pitchFamily="34" charset="0"/>
                        <a:cs typeface="Times New Roman" panose="02020603050405020304" pitchFamily="18" charset="0"/>
                      </a:endParaRPr>
                    </a:p>
                  </a:txBody>
                  <a:tcPr marL="42251" marR="42251" marT="0" marB="0" anchor="b"/>
                </a:tc>
                <a:tc>
                  <a:txBody>
                    <a:bodyPr/>
                    <a:lstStyle/>
                    <a:p>
                      <a:pPr>
                        <a:lnSpc>
                          <a:spcPct val="115000"/>
                        </a:lnSpc>
                      </a:pPr>
                      <a:endParaRPr lang="sr-Latn-RS" sz="700">
                        <a:effectLst/>
                        <a:latin typeface="Calibri" panose="020F0502020204030204" pitchFamily="34" charset="0"/>
                        <a:cs typeface="Times New Roman" panose="02020603050405020304" pitchFamily="18" charset="0"/>
                      </a:endParaRPr>
                    </a:p>
                  </a:txBody>
                  <a:tcPr marL="42251" marR="42251" marT="0" marB="0" anchor="b"/>
                </a:tc>
                <a:tc>
                  <a:txBody>
                    <a:bodyPr/>
                    <a:lstStyle/>
                    <a:p>
                      <a:pPr>
                        <a:lnSpc>
                          <a:spcPct val="115000"/>
                        </a:lnSpc>
                      </a:pPr>
                      <a:endParaRPr lang="sr-Latn-RS" sz="700">
                        <a:effectLst/>
                        <a:latin typeface="Calibri" panose="020F0502020204030204" pitchFamily="34" charset="0"/>
                        <a:cs typeface="Times New Roman" panose="02020603050405020304" pitchFamily="18" charset="0"/>
                      </a:endParaRPr>
                    </a:p>
                  </a:txBody>
                  <a:tcPr marL="42251" marR="42251" marT="0" marB="0" anchor="b"/>
                </a:tc>
                <a:tc>
                  <a:txBody>
                    <a:bodyPr/>
                    <a:lstStyle/>
                    <a:p>
                      <a:pPr>
                        <a:lnSpc>
                          <a:spcPct val="115000"/>
                        </a:lnSpc>
                      </a:pPr>
                      <a:endParaRPr lang="sr-Latn-RS" sz="700">
                        <a:effectLst/>
                        <a:latin typeface="Calibri" panose="020F0502020204030204" pitchFamily="34" charset="0"/>
                        <a:cs typeface="Times New Roman" panose="02020603050405020304" pitchFamily="18" charset="0"/>
                      </a:endParaRPr>
                    </a:p>
                  </a:txBody>
                  <a:tcPr marL="42251" marR="42251" marT="0" marB="0" anchor="b"/>
                </a:tc>
                <a:tc>
                  <a:txBody>
                    <a:bodyPr/>
                    <a:lstStyle/>
                    <a:p>
                      <a:pPr>
                        <a:lnSpc>
                          <a:spcPct val="115000"/>
                        </a:lnSpc>
                        <a:spcAft>
                          <a:spcPts val="0"/>
                        </a:spcAft>
                      </a:pPr>
                      <a:r>
                        <a:rPr lang="en-US" sz="700">
                          <a:effectLst/>
                        </a:rPr>
                        <a:t>УКУПНО:</a:t>
                      </a:r>
                      <a:endParaRPr lang="sr-Latn-RS"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251" marR="42251" marT="0" marB="0" anchor="b"/>
                </a:tc>
                <a:tc>
                  <a:txBody>
                    <a:bodyPr/>
                    <a:lstStyle/>
                    <a:p>
                      <a:pPr algn="r">
                        <a:lnSpc>
                          <a:spcPct val="115000"/>
                        </a:lnSpc>
                        <a:spcAft>
                          <a:spcPts val="0"/>
                        </a:spcAft>
                      </a:pPr>
                      <a:r>
                        <a:rPr lang="en-US" sz="700">
                          <a:effectLst/>
                        </a:rPr>
                        <a:t>2.571.243,36</a:t>
                      </a:r>
                      <a:endParaRPr lang="sr-Latn-RS"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251" marR="42251" marT="0" marB="0" anchor="b"/>
                </a:tc>
                <a:tc>
                  <a:txBody>
                    <a:bodyPr/>
                    <a:lstStyle/>
                    <a:p>
                      <a:pPr>
                        <a:lnSpc>
                          <a:spcPct val="115000"/>
                        </a:lnSpc>
                        <a:spcAft>
                          <a:spcPts val="0"/>
                        </a:spcAft>
                      </a:pPr>
                      <a:r>
                        <a:rPr lang="en-US" sz="600">
                          <a:effectLst/>
                        </a:rPr>
                        <a:t> </a:t>
                      </a:r>
                      <a:endParaRPr lang="sr-Latn-RS" sz="600">
                        <a:effectLst/>
                      </a:endParaRPr>
                    </a:p>
                    <a:p>
                      <a:pPr>
                        <a:lnSpc>
                          <a:spcPct val="115000"/>
                        </a:lnSpc>
                        <a:spcAft>
                          <a:spcPts val="0"/>
                        </a:spcAft>
                      </a:pPr>
                      <a:r>
                        <a:rPr lang="en-US" sz="600">
                          <a:effectLst/>
                        </a:rPr>
                        <a:t> </a:t>
                      </a:r>
                      <a:endParaRPr lang="sr-Latn-RS" sz="600">
                        <a:effectLst/>
                      </a:endParaRPr>
                    </a:p>
                    <a:p>
                      <a:pPr>
                        <a:lnSpc>
                          <a:spcPct val="115000"/>
                        </a:lnSpc>
                        <a:spcAft>
                          <a:spcPts val="0"/>
                        </a:spcAft>
                      </a:pPr>
                      <a:r>
                        <a:rPr lang="en-US" sz="600">
                          <a:effectLst/>
                        </a:rPr>
                        <a:t> </a:t>
                      </a:r>
                      <a:endParaRPr lang="sr-Latn-RS" sz="600">
                        <a:effectLst/>
                      </a:endParaRPr>
                    </a:p>
                    <a:p>
                      <a:pPr>
                        <a:lnSpc>
                          <a:spcPct val="115000"/>
                        </a:lnSpc>
                        <a:spcAft>
                          <a:spcPts val="0"/>
                        </a:spcAft>
                      </a:pPr>
                      <a:r>
                        <a:rPr lang="en-US" sz="600">
                          <a:effectLst/>
                        </a:rPr>
                        <a:t> </a:t>
                      </a:r>
                      <a:endParaRPr lang="sr-Latn-RS"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251" marR="42251" marT="0" marB="0" anchor="b"/>
                </a:tc>
                <a:tc>
                  <a:txBody>
                    <a:bodyPr/>
                    <a:lstStyle/>
                    <a:p>
                      <a:pPr>
                        <a:lnSpc>
                          <a:spcPct val="115000"/>
                        </a:lnSpc>
                      </a:pPr>
                      <a:endParaRPr lang="sr-Latn-RS" sz="700">
                        <a:effectLst/>
                        <a:latin typeface="Calibri" panose="020F0502020204030204" pitchFamily="34" charset="0"/>
                        <a:cs typeface="Times New Roman" panose="02020603050405020304" pitchFamily="18" charset="0"/>
                      </a:endParaRPr>
                    </a:p>
                  </a:txBody>
                  <a:tcPr marL="42251" marR="42251" marT="0" marB="0" anchor="b"/>
                </a:tc>
                <a:extLst>
                  <a:ext uri="{0D108BD9-81ED-4DB2-BD59-A6C34878D82A}">
                    <a16:rowId xmlns:a16="http://schemas.microsoft.com/office/drawing/2014/main" val="511235585"/>
                  </a:ext>
                </a:extLst>
              </a:tr>
              <a:tr h="226657">
                <a:tc>
                  <a:txBody>
                    <a:bodyPr/>
                    <a:lstStyle/>
                    <a:p>
                      <a:pPr algn="r">
                        <a:lnSpc>
                          <a:spcPct val="115000"/>
                        </a:lnSpc>
                        <a:spcAft>
                          <a:spcPts val="0"/>
                        </a:spcAft>
                      </a:pPr>
                      <a:r>
                        <a:rPr lang="en-US" sz="700">
                          <a:effectLst/>
                        </a:rPr>
                        <a:t>РАДОВИ </a:t>
                      </a:r>
                      <a:endParaRPr lang="sr-Latn-RS"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251" marR="42251" marT="0" marB="0" anchor="b"/>
                </a:tc>
                <a:tc gridSpan="3">
                  <a:txBody>
                    <a:bodyPr/>
                    <a:lstStyle/>
                    <a:p>
                      <a:pPr>
                        <a:lnSpc>
                          <a:spcPct val="115000"/>
                        </a:lnSpc>
                        <a:spcAft>
                          <a:spcPts val="0"/>
                        </a:spcAft>
                      </a:pPr>
                      <a:r>
                        <a:rPr lang="en-US" sz="700">
                          <a:effectLst/>
                        </a:rPr>
                        <a:t>НА САНИТАРНОМ ЧВОРУ</a:t>
                      </a:r>
                      <a:endParaRPr lang="sr-Latn-RS"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251" marR="42251" marT="0" marB="0" anchor="b"/>
                </a:tc>
                <a:tc hMerge="1">
                  <a:txBody>
                    <a:bodyPr/>
                    <a:lstStyle/>
                    <a:p>
                      <a:endParaRPr lang="sr-Latn-RS"/>
                    </a:p>
                  </a:txBody>
                  <a:tcPr/>
                </a:tc>
                <a:tc hMerge="1">
                  <a:txBody>
                    <a:bodyPr/>
                    <a:lstStyle/>
                    <a:p>
                      <a:endParaRPr lang="sr-Latn-RS"/>
                    </a:p>
                  </a:txBody>
                  <a:tcPr/>
                </a:tc>
                <a:tc>
                  <a:txBody>
                    <a:bodyPr/>
                    <a:lstStyle/>
                    <a:p>
                      <a:pPr>
                        <a:lnSpc>
                          <a:spcPct val="115000"/>
                        </a:lnSpc>
                      </a:pPr>
                      <a:endParaRPr lang="sr-Latn-RS" sz="700">
                        <a:effectLst/>
                        <a:latin typeface="Calibri" panose="020F0502020204030204" pitchFamily="34" charset="0"/>
                        <a:cs typeface="Times New Roman" panose="02020603050405020304" pitchFamily="18" charset="0"/>
                      </a:endParaRPr>
                    </a:p>
                  </a:txBody>
                  <a:tcPr marL="42251" marR="42251" marT="0" marB="0" anchor="b"/>
                </a:tc>
                <a:tc>
                  <a:txBody>
                    <a:bodyPr/>
                    <a:lstStyle/>
                    <a:p>
                      <a:pPr>
                        <a:lnSpc>
                          <a:spcPct val="115000"/>
                        </a:lnSpc>
                      </a:pPr>
                      <a:endParaRPr lang="sr-Latn-RS" sz="700">
                        <a:effectLst/>
                        <a:latin typeface="Calibri" panose="020F0502020204030204" pitchFamily="34" charset="0"/>
                        <a:cs typeface="Times New Roman" panose="02020603050405020304" pitchFamily="18" charset="0"/>
                      </a:endParaRPr>
                    </a:p>
                  </a:txBody>
                  <a:tcPr marL="42251" marR="42251" marT="0" marB="0" anchor="b"/>
                </a:tc>
                <a:tc>
                  <a:txBody>
                    <a:bodyPr/>
                    <a:lstStyle/>
                    <a:p>
                      <a:pPr>
                        <a:lnSpc>
                          <a:spcPct val="115000"/>
                        </a:lnSpc>
                      </a:pPr>
                      <a:endParaRPr lang="sr-Latn-RS" sz="700">
                        <a:effectLst/>
                        <a:latin typeface="Calibri" panose="020F0502020204030204" pitchFamily="34" charset="0"/>
                        <a:cs typeface="Times New Roman" panose="02020603050405020304" pitchFamily="18" charset="0"/>
                      </a:endParaRPr>
                    </a:p>
                  </a:txBody>
                  <a:tcPr marL="42251" marR="42251" marT="0" marB="0" anchor="b"/>
                </a:tc>
                <a:tc>
                  <a:txBody>
                    <a:bodyPr/>
                    <a:lstStyle/>
                    <a:p>
                      <a:pPr>
                        <a:lnSpc>
                          <a:spcPct val="115000"/>
                        </a:lnSpc>
                      </a:pPr>
                      <a:endParaRPr lang="sr-Latn-RS" sz="700">
                        <a:effectLst/>
                        <a:latin typeface="Calibri" panose="020F0502020204030204" pitchFamily="34" charset="0"/>
                        <a:cs typeface="Times New Roman" panose="02020603050405020304" pitchFamily="18" charset="0"/>
                      </a:endParaRPr>
                    </a:p>
                  </a:txBody>
                  <a:tcPr marL="42251" marR="42251" marT="0" marB="0" anchor="b"/>
                </a:tc>
                <a:extLst>
                  <a:ext uri="{0D108BD9-81ED-4DB2-BD59-A6C34878D82A}">
                    <a16:rowId xmlns:a16="http://schemas.microsoft.com/office/drawing/2014/main" val="4039463007"/>
                  </a:ext>
                </a:extLst>
              </a:tr>
              <a:tr h="133001">
                <a:tc>
                  <a:txBody>
                    <a:bodyPr/>
                    <a:lstStyle/>
                    <a:p>
                      <a:pPr algn="r">
                        <a:lnSpc>
                          <a:spcPct val="115000"/>
                        </a:lnSpc>
                        <a:spcAft>
                          <a:spcPts val="0"/>
                        </a:spcAft>
                      </a:pPr>
                      <a:r>
                        <a:rPr lang="en-US" sz="700">
                          <a:effectLst/>
                        </a:rPr>
                        <a:t>1.</a:t>
                      </a:r>
                      <a:endParaRPr lang="sr-Latn-RS"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251" marR="42251" marT="0" marB="0" anchor="b"/>
                </a:tc>
                <a:tc gridSpan="4">
                  <a:txBody>
                    <a:bodyPr/>
                    <a:lstStyle/>
                    <a:p>
                      <a:pPr>
                        <a:lnSpc>
                          <a:spcPct val="115000"/>
                        </a:lnSpc>
                        <a:spcAft>
                          <a:spcPts val="0"/>
                        </a:spcAft>
                      </a:pPr>
                      <a:r>
                        <a:rPr lang="en-US" sz="700">
                          <a:effectLst/>
                        </a:rPr>
                        <a:t>Објекат Маслачак - В.П. Бојовића 3, Сомбор</a:t>
                      </a:r>
                      <a:endParaRPr lang="sr-Latn-RS"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251" marR="42251" marT="0" marB="0" anchor="b"/>
                </a:tc>
                <a:tc hMerge="1">
                  <a:txBody>
                    <a:bodyPr/>
                    <a:lstStyle/>
                    <a:p>
                      <a:endParaRPr lang="sr-Latn-RS"/>
                    </a:p>
                  </a:txBody>
                  <a:tcPr/>
                </a:tc>
                <a:tc hMerge="1">
                  <a:txBody>
                    <a:bodyPr/>
                    <a:lstStyle/>
                    <a:p>
                      <a:endParaRPr lang="sr-Latn-RS"/>
                    </a:p>
                  </a:txBody>
                  <a:tcPr/>
                </a:tc>
                <a:tc hMerge="1">
                  <a:txBody>
                    <a:bodyPr/>
                    <a:lstStyle/>
                    <a:p>
                      <a:endParaRPr lang="sr-Latn-RS"/>
                    </a:p>
                  </a:txBody>
                  <a:tcPr/>
                </a:tc>
                <a:tc>
                  <a:txBody>
                    <a:bodyPr/>
                    <a:lstStyle/>
                    <a:p>
                      <a:pPr algn="r">
                        <a:lnSpc>
                          <a:spcPct val="115000"/>
                        </a:lnSpc>
                        <a:spcAft>
                          <a:spcPts val="0"/>
                        </a:spcAft>
                      </a:pPr>
                      <a:r>
                        <a:rPr lang="en-US" sz="700">
                          <a:effectLst/>
                        </a:rPr>
                        <a:t>592.062,36</a:t>
                      </a:r>
                      <a:endParaRPr lang="sr-Latn-RS"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251" marR="42251" marT="0" marB="0" anchor="b"/>
                </a:tc>
                <a:tc>
                  <a:txBody>
                    <a:bodyPr/>
                    <a:lstStyle/>
                    <a:p>
                      <a:pPr>
                        <a:lnSpc>
                          <a:spcPct val="115000"/>
                        </a:lnSpc>
                      </a:pPr>
                      <a:endParaRPr lang="sr-Latn-RS" sz="700">
                        <a:effectLst/>
                        <a:latin typeface="Calibri" panose="020F0502020204030204" pitchFamily="34" charset="0"/>
                        <a:cs typeface="Times New Roman" panose="02020603050405020304" pitchFamily="18" charset="0"/>
                      </a:endParaRPr>
                    </a:p>
                  </a:txBody>
                  <a:tcPr marL="42251" marR="42251" marT="0" marB="0" anchor="b"/>
                </a:tc>
                <a:tc>
                  <a:txBody>
                    <a:bodyPr/>
                    <a:lstStyle/>
                    <a:p>
                      <a:pPr>
                        <a:lnSpc>
                          <a:spcPct val="115000"/>
                        </a:lnSpc>
                      </a:pPr>
                      <a:endParaRPr lang="sr-Latn-RS" sz="700">
                        <a:effectLst/>
                        <a:latin typeface="Calibri" panose="020F0502020204030204" pitchFamily="34" charset="0"/>
                        <a:cs typeface="Times New Roman" panose="02020603050405020304" pitchFamily="18" charset="0"/>
                      </a:endParaRPr>
                    </a:p>
                  </a:txBody>
                  <a:tcPr marL="42251" marR="42251" marT="0" marB="0" anchor="b"/>
                </a:tc>
                <a:extLst>
                  <a:ext uri="{0D108BD9-81ED-4DB2-BD59-A6C34878D82A}">
                    <a16:rowId xmlns:a16="http://schemas.microsoft.com/office/drawing/2014/main" val="2259665935"/>
                  </a:ext>
                </a:extLst>
              </a:tr>
              <a:tr h="133001">
                <a:tc>
                  <a:txBody>
                    <a:bodyPr/>
                    <a:lstStyle/>
                    <a:p>
                      <a:pPr>
                        <a:lnSpc>
                          <a:spcPct val="115000"/>
                        </a:lnSpc>
                      </a:pPr>
                      <a:endParaRPr lang="sr-Latn-RS" sz="700">
                        <a:effectLst/>
                        <a:latin typeface="Calibri" panose="020F0502020204030204" pitchFamily="34" charset="0"/>
                        <a:cs typeface="Times New Roman" panose="02020603050405020304" pitchFamily="18" charset="0"/>
                      </a:endParaRPr>
                    </a:p>
                  </a:txBody>
                  <a:tcPr marL="42251" marR="42251" marT="0" marB="0" anchor="b"/>
                </a:tc>
                <a:tc>
                  <a:txBody>
                    <a:bodyPr/>
                    <a:lstStyle/>
                    <a:p>
                      <a:pPr>
                        <a:lnSpc>
                          <a:spcPct val="115000"/>
                        </a:lnSpc>
                      </a:pPr>
                      <a:endParaRPr lang="sr-Latn-RS" sz="700">
                        <a:effectLst/>
                        <a:latin typeface="Calibri" panose="020F0502020204030204" pitchFamily="34" charset="0"/>
                        <a:cs typeface="Times New Roman" panose="02020603050405020304" pitchFamily="18" charset="0"/>
                      </a:endParaRPr>
                    </a:p>
                  </a:txBody>
                  <a:tcPr marL="42251" marR="42251" marT="0" marB="0" anchor="b"/>
                </a:tc>
                <a:tc>
                  <a:txBody>
                    <a:bodyPr/>
                    <a:lstStyle/>
                    <a:p>
                      <a:pPr>
                        <a:lnSpc>
                          <a:spcPct val="115000"/>
                        </a:lnSpc>
                      </a:pPr>
                      <a:endParaRPr lang="sr-Latn-RS" sz="700">
                        <a:effectLst/>
                        <a:latin typeface="Calibri" panose="020F0502020204030204" pitchFamily="34" charset="0"/>
                        <a:cs typeface="Times New Roman" panose="02020603050405020304" pitchFamily="18" charset="0"/>
                      </a:endParaRPr>
                    </a:p>
                  </a:txBody>
                  <a:tcPr marL="42251" marR="42251" marT="0" marB="0" anchor="b"/>
                </a:tc>
                <a:tc>
                  <a:txBody>
                    <a:bodyPr/>
                    <a:lstStyle/>
                    <a:p>
                      <a:pPr>
                        <a:lnSpc>
                          <a:spcPct val="115000"/>
                        </a:lnSpc>
                      </a:pPr>
                      <a:endParaRPr lang="sr-Latn-RS" sz="700">
                        <a:effectLst/>
                        <a:latin typeface="Calibri" panose="020F0502020204030204" pitchFamily="34" charset="0"/>
                        <a:cs typeface="Times New Roman" panose="02020603050405020304" pitchFamily="18" charset="0"/>
                      </a:endParaRPr>
                    </a:p>
                  </a:txBody>
                  <a:tcPr marL="42251" marR="42251" marT="0" marB="0" anchor="b"/>
                </a:tc>
                <a:tc>
                  <a:txBody>
                    <a:bodyPr/>
                    <a:lstStyle/>
                    <a:p>
                      <a:pPr>
                        <a:lnSpc>
                          <a:spcPct val="115000"/>
                        </a:lnSpc>
                        <a:spcAft>
                          <a:spcPts val="0"/>
                        </a:spcAft>
                      </a:pPr>
                      <a:r>
                        <a:rPr lang="en-US" sz="700">
                          <a:effectLst/>
                        </a:rPr>
                        <a:t>УКУПНО:</a:t>
                      </a:r>
                      <a:endParaRPr lang="sr-Latn-RS"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251" marR="42251" marT="0" marB="0" anchor="b"/>
                </a:tc>
                <a:tc>
                  <a:txBody>
                    <a:bodyPr/>
                    <a:lstStyle/>
                    <a:p>
                      <a:pPr algn="r">
                        <a:lnSpc>
                          <a:spcPct val="115000"/>
                        </a:lnSpc>
                        <a:spcAft>
                          <a:spcPts val="0"/>
                        </a:spcAft>
                      </a:pPr>
                      <a:r>
                        <a:rPr lang="en-US" sz="700">
                          <a:effectLst/>
                        </a:rPr>
                        <a:t>592.062,36</a:t>
                      </a:r>
                      <a:endParaRPr lang="sr-Latn-RS"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251" marR="42251" marT="0" marB="0" anchor="b"/>
                </a:tc>
                <a:tc>
                  <a:txBody>
                    <a:bodyPr/>
                    <a:lstStyle/>
                    <a:p>
                      <a:pPr>
                        <a:lnSpc>
                          <a:spcPct val="115000"/>
                        </a:lnSpc>
                      </a:pPr>
                      <a:endParaRPr lang="sr-Latn-RS" sz="700">
                        <a:effectLst/>
                        <a:latin typeface="Calibri" panose="020F0502020204030204" pitchFamily="34" charset="0"/>
                        <a:cs typeface="Times New Roman" panose="02020603050405020304" pitchFamily="18" charset="0"/>
                      </a:endParaRPr>
                    </a:p>
                  </a:txBody>
                  <a:tcPr marL="42251" marR="42251" marT="0" marB="0" anchor="b"/>
                </a:tc>
                <a:tc>
                  <a:txBody>
                    <a:bodyPr/>
                    <a:lstStyle/>
                    <a:p>
                      <a:pPr>
                        <a:lnSpc>
                          <a:spcPct val="115000"/>
                        </a:lnSpc>
                      </a:pPr>
                      <a:endParaRPr lang="sr-Latn-RS" sz="700">
                        <a:effectLst/>
                        <a:latin typeface="Calibri" panose="020F0502020204030204" pitchFamily="34" charset="0"/>
                        <a:cs typeface="Times New Roman" panose="02020603050405020304" pitchFamily="18" charset="0"/>
                      </a:endParaRPr>
                    </a:p>
                  </a:txBody>
                  <a:tcPr marL="42251" marR="42251" marT="0" marB="0" anchor="b"/>
                </a:tc>
                <a:extLst>
                  <a:ext uri="{0D108BD9-81ED-4DB2-BD59-A6C34878D82A}">
                    <a16:rowId xmlns:a16="http://schemas.microsoft.com/office/drawing/2014/main" val="2870190820"/>
                  </a:ext>
                </a:extLst>
              </a:tr>
              <a:tr h="226729">
                <a:tc>
                  <a:txBody>
                    <a:bodyPr/>
                    <a:lstStyle/>
                    <a:p>
                      <a:pPr algn="r">
                        <a:lnSpc>
                          <a:spcPct val="115000"/>
                        </a:lnSpc>
                        <a:spcAft>
                          <a:spcPts val="0"/>
                        </a:spcAft>
                      </a:pPr>
                      <a:r>
                        <a:rPr lang="en-US" sz="700">
                          <a:effectLst/>
                        </a:rPr>
                        <a:t>ОСТАЛИ</a:t>
                      </a:r>
                      <a:endParaRPr lang="sr-Latn-RS"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251" marR="42251" marT="0" marB="0" anchor="b"/>
                </a:tc>
                <a:tc>
                  <a:txBody>
                    <a:bodyPr/>
                    <a:lstStyle/>
                    <a:p>
                      <a:pPr>
                        <a:lnSpc>
                          <a:spcPct val="115000"/>
                        </a:lnSpc>
                        <a:spcAft>
                          <a:spcPts val="0"/>
                        </a:spcAft>
                      </a:pPr>
                      <a:r>
                        <a:rPr lang="en-US" sz="700">
                          <a:effectLst/>
                        </a:rPr>
                        <a:t>РАДОВИ</a:t>
                      </a:r>
                      <a:endParaRPr lang="sr-Latn-RS"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251" marR="42251" marT="0" marB="0" anchor="b"/>
                </a:tc>
                <a:tc>
                  <a:txBody>
                    <a:bodyPr/>
                    <a:lstStyle/>
                    <a:p>
                      <a:pPr>
                        <a:lnSpc>
                          <a:spcPct val="115000"/>
                        </a:lnSpc>
                      </a:pPr>
                      <a:endParaRPr lang="sr-Latn-RS" sz="700">
                        <a:effectLst/>
                        <a:latin typeface="Calibri" panose="020F0502020204030204" pitchFamily="34" charset="0"/>
                        <a:cs typeface="Times New Roman" panose="02020603050405020304" pitchFamily="18" charset="0"/>
                      </a:endParaRPr>
                    </a:p>
                  </a:txBody>
                  <a:tcPr marL="42251" marR="42251" marT="0" marB="0" anchor="b"/>
                </a:tc>
                <a:tc>
                  <a:txBody>
                    <a:bodyPr/>
                    <a:lstStyle/>
                    <a:p>
                      <a:pPr>
                        <a:lnSpc>
                          <a:spcPct val="115000"/>
                        </a:lnSpc>
                      </a:pPr>
                      <a:endParaRPr lang="sr-Latn-RS" sz="700">
                        <a:effectLst/>
                        <a:latin typeface="Calibri" panose="020F0502020204030204" pitchFamily="34" charset="0"/>
                        <a:cs typeface="Times New Roman" panose="02020603050405020304" pitchFamily="18" charset="0"/>
                      </a:endParaRPr>
                    </a:p>
                  </a:txBody>
                  <a:tcPr marL="42251" marR="42251" marT="0" marB="0" anchor="b"/>
                </a:tc>
                <a:tc>
                  <a:txBody>
                    <a:bodyPr/>
                    <a:lstStyle/>
                    <a:p>
                      <a:pPr>
                        <a:lnSpc>
                          <a:spcPct val="115000"/>
                        </a:lnSpc>
                      </a:pPr>
                      <a:endParaRPr lang="sr-Latn-RS" sz="700">
                        <a:effectLst/>
                        <a:latin typeface="Calibri" panose="020F0502020204030204" pitchFamily="34" charset="0"/>
                        <a:cs typeface="Times New Roman" panose="02020603050405020304" pitchFamily="18" charset="0"/>
                      </a:endParaRPr>
                    </a:p>
                  </a:txBody>
                  <a:tcPr marL="42251" marR="42251" marT="0" marB="0" anchor="b"/>
                </a:tc>
                <a:tc>
                  <a:txBody>
                    <a:bodyPr/>
                    <a:lstStyle/>
                    <a:p>
                      <a:pPr>
                        <a:lnSpc>
                          <a:spcPct val="115000"/>
                        </a:lnSpc>
                      </a:pPr>
                      <a:endParaRPr lang="sr-Latn-RS" sz="700">
                        <a:effectLst/>
                        <a:latin typeface="Calibri" panose="020F0502020204030204" pitchFamily="34" charset="0"/>
                        <a:cs typeface="Times New Roman" panose="02020603050405020304" pitchFamily="18" charset="0"/>
                      </a:endParaRPr>
                    </a:p>
                  </a:txBody>
                  <a:tcPr marL="42251" marR="42251" marT="0" marB="0" anchor="b"/>
                </a:tc>
                <a:tc>
                  <a:txBody>
                    <a:bodyPr/>
                    <a:lstStyle/>
                    <a:p>
                      <a:pPr>
                        <a:lnSpc>
                          <a:spcPct val="115000"/>
                        </a:lnSpc>
                      </a:pPr>
                      <a:endParaRPr lang="sr-Latn-RS" sz="700">
                        <a:effectLst/>
                        <a:latin typeface="Calibri" panose="020F0502020204030204" pitchFamily="34" charset="0"/>
                        <a:cs typeface="Times New Roman" panose="02020603050405020304" pitchFamily="18" charset="0"/>
                      </a:endParaRPr>
                    </a:p>
                  </a:txBody>
                  <a:tcPr marL="42251" marR="42251" marT="0" marB="0" anchor="b"/>
                </a:tc>
                <a:tc>
                  <a:txBody>
                    <a:bodyPr/>
                    <a:lstStyle/>
                    <a:p>
                      <a:pPr>
                        <a:lnSpc>
                          <a:spcPct val="115000"/>
                        </a:lnSpc>
                      </a:pPr>
                      <a:endParaRPr lang="sr-Latn-RS" sz="700">
                        <a:effectLst/>
                        <a:latin typeface="Calibri" panose="020F0502020204030204" pitchFamily="34" charset="0"/>
                        <a:cs typeface="Times New Roman" panose="02020603050405020304" pitchFamily="18" charset="0"/>
                      </a:endParaRPr>
                    </a:p>
                  </a:txBody>
                  <a:tcPr marL="42251" marR="42251" marT="0" marB="0" anchor="b"/>
                </a:tc>
                <a:extLst>
                  <a:ext uri="{0D108BD9-81ED-4DB2-BD59-A6C34878D82A}">
                    <a16:rowId xmlns:a16="http://schemas.microsoft.com/office/drawing/2014/main" val="4115657156"/>
                  </a:ext>
                </a:extLst>
              </a:tr>
              <a:tr h="226729">
                <a:tc>
                  <a:txBody>
                    <a:bodyPr/>
                    <a:lstStyle/>
                    <a:p>
                      <a:pPr algn="r">
                        <a:lnSpc>
                          <a:spcPct val="115000"/>
                        </a:lnSpc>
                        <a:spcAft>
                          <a:spcPts val="0"/>
                        </a:spcAft>
                      </a:pPr>
                      <a:r>
                        <a:rPr lang="en-US" sz="700">
                          <a:effectLst/>
                        </a:rPr>
                        <a:t>1.</a:t>
                      </a:r>
                      <a:endParaRPr lang="sr-Latn-RS"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251" marR="42251" marT="0" marB="0" anchor="b"/>
                </a:tc>
                <a:tc gridSpan="5">
                  <a:txBody>
                    <a:bodyPr/>
                    <a:lstStyle/>
                    <a:p>
                      <a:pPr>
                        <a:lnSpc>
                          <a:spcPct val="115000"/>
                        </a:lnSpc>
                        <a:spcAft>
                          <a:spcPts val="0"/>
                        </a:spcAft>
                      </a:pPr>
                      <a:r>
                        <a:rPr lang="en-US" sz="700">
                          <a:effectLst/>
                        </a:rPr>
                        <a:t>Објекат Селенча - Магацин - Спортска бб, Сомбор - керамичарски радови </a:t>
                      </a:r>
                      <a:endParaRPr lang="sr-Latn-RS"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251" marR="42251" marT="0" marB="0" anchor="b"/>
                </a:tc>
                <a:tc hMerge="1">
                  <a:txBody>
                    <a:bodyPr/>
                    <a:lstStyle/>
                    <a:p>
                      <a:endParaRPr lang="sr-Latn-RS"/>
                    </a:p>
                  </a:txBody>
                  <a:tcPr/>
                </a:tc>
                <a:tc hMerge="1">
                  <a:txBody>
                    <a:bodyPr/>
                    <a:lstStyle/>
                    <a:p>
                      <a:endParaRPr lang="sr-Latn-RS"/>
                    </a:p>
                  </a:txBody>
                  <a:tcPr/>
                </a:tc>
                <a:tc hMerge="1">
                  <a:txBody>
                    <a:bodyPr/>
                    <a:lstStyle/>
                    <a:p>
                      <a:endParaRPr lang="sr-Latn-RS"/>
                    </a:p>
                  </a:txBody>
                  <a:tcPr/>
                </a:tc>
                <a:tc hMerge="1">
                  <a:txBody>
                    <a:bodyPr/>
                    <a:lstStyle/>
                    <a:p>
                      <a:endParaRPr lang="sr-Latn-RS"/>
                    </a:p>
                  </a:txBody>
                  <a:tcPr/>
                </a:tc>
                <a:tc>
                  <a:txBody>
                    <a:bodyPr/>
                    <a:lstStyle/>
                    <a:p>
                      <a:pPr algn="r">
                        <a:lnSpc>
                          <a:spcPct val="115000"/>
                        </a:lnSpc>
                        <a:spcAft>
                          <a:spcPts val="0"/>
                        </a:spcAft>
                      </a:pPr>
                      <a:r>
                        <a:rPr lang="en-US" sz="700">
                          <a:effectLst/>
                        </a:rPr>
                        <a:t>76.500,00</a:t>
                      </a:r>
                      <a:endParaRPr lang="sr-Latn-RS"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251" marR="42251" marT="0" marB="0" anchor="b"/>
                </a:tc>
                <a:tc>
                  <a:txBody>
                    <a:bodyPr/>
                    <a:lstStyle/>
                    <a:p>
                      <a:pPr>
                        <a:lnSpc>
                          <a:spcPct val="115000"/>
                        </a:lnSpc>
                      </a:pPr>
                      <a:endParaRPr lang="sr-Latn-RS" sz="700">
                        <a:effectLst/>
                        <a:latin typeface="Calibri" panose="020F0502020204030204" pitchFamily="34" charset="0"/>
                        <a:cs typeface="Times New Roman" panose="02020603050405020304" pitchFamily="18" charset="0"/>
                      </a:endParaRPr>
                    </a:p>
                  </a:txBody>
                  <a:tcPr marL="42251" marR="42251" marT="0" marB="0" anchor="b"/>
                </a:tc>
                <a:extLst>
                  <a:ext uri="{0D108BD9-81ED-4DB2-BD59-A6C34878D82A}">
                    <a16:rowId xmlns:a16="http://schemas.microsoft.com/office/drawing/2014/main" val="2077805025"/>
                  </a:ext>
                </a:extLst>
              </a:tr>
              <a:tr h="226729">
                <a:tc>
                  <a:txBody>
                    <a:bodyPr/>
                    <a:lstStyle/>
                    <a:p>
                      <a:pPr algn="r">
                        <a:lnSpc>
                          <a:spcPct val="115000"/>
                        </a:lnSpc>
                        <a:spcAft>
                          <a:spcPts val="0"/>
                        </a:spcAft>
                      </a:pPr>
                      <a:r>
                        <a:rPr lang="en-US" sz="700">
                          <a:effectLst/>
                        </a:rPr>
                        <a:t>2.</a:t>
                      </a:r>
                      <a:endParaRPr lang="sr-Latn-RS"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251" marR="42251" marT="0" marB="0" anchor="b"/>
                </a:tc>
                <a:tc gridSpan="5">
                  <a:txBody>
                    <a:bodyPr/>
                    <a:lstStyle/>
                    <a:p>
                      <a:pPr>
                        <a:lnSpc>
                          <a:spcPct val="115000"/>
                        </a:lnSpc>
                        <a:spcAft>
                          <a:spcPts val="0"/>
                        </a:spcAft>
                      </a:pPr>
                      <a:r>
                        <a:rPr lang="en-US" sz="700">
                          <a:effectLst/>
                        </a:rPr>
                        <a:t>Објекат Селенча -Кухиња  - Спортска бб, Сомбор - поправка вентилације </a:t>
                      </a:r>
                      <a:endParaRPr lang="sr-Latn-RS"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251" marR="42251" marT="0" marB="0" anchor="b"/>
                </a:tc>
                <a:tc hMerge="1">
                  <a:txBody>
                    <a:bodyPr/>
                    <a:lstStyle/>
                    <a:p>
                      <a:endParaRPr lang="sr-Latn-RS"/>
                    </a:p>
                  </a:txBody>
                  <a:tcPr/>
                </a:tc>
                <a:tc hMerge="1">
                  <a:txBody>
                    <a:bodyPr/>
                    <a:lstStyle/>
                    <a:p>
                      <a:endParaRPr lang="sr-Latn-RS"/>
                    </a:p>
                  </a:txBody>
                  <a:tcPr/>
                </a:tc>
                <a:tc hMerge="1">
                  <a:txBody>
                    <a:bodyPr/>
                    <a:lstStyle/>
                    <a:p>
                      <a:endParaRPr lang="sr-Latn-RS"/>
                    </a:p>
                  </a:txBody>
                  <a:tcPr/>
                </a:tc>
                <a:tc hMerge="1">
                  <a:txBody>
                    <a:bodyPr/>
                    <a:lstStyle/>
                    <a:p>
                      <a:endParaRPr lang="sr-Latn-RS"/>
                    </a:p>
                  </a:txBody>
                  <a:tcPr/>
                </a:tc>
                <a:tc>
                  <a:txBody>
                    <a:bodyPr/>
                    <a:lstStyle/>
                    <a:p>
                      <a:pPr algn="r">
                        <a:lnSpc>
                          <a:spcPct val="115000"/>
                        </a:lnSpc>
                        <a:spcAft>
                          <a:spcPts val="0"/>
                        </a:spcAft>
                      </a:pPr>
                      <a:r>
                        <a:rPr lang="en-US" sz="700">
                          <a:effectLst/>
                        </a:rPr>
                        <a:t>298.750,00</a:t>
                      </a:r>
                      <a:endParaRPr lang="sr-Latn-RS"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251" marR="42251" marT="0" marB="0" anchor="b"/>
                </a:tc>
                <a:tc>
                  <a:txBody>
                    <a:bodyPr/>
                    <a:lstStyle/>
                    <a:p>
                      <a:pPr>
                        <a:lnSpc>
                          <a:spcPct val="115000"/>
                        </a:lnSpc>
                      </a:pPr>
                      <a:endParaRPr lang="sr-Latn-RS" sz="700">
                        <a:effectLst/>
                        <a:latin typeface="Calibri" panose="020F0502020204030204" pitchFamily="34" charset="0"/>
                        <a:cs typeface="Times New Roman" panose="02020603050405020304" pitchFamily="18" charset="0"/>
                      </a:endParaRPr>
                    </a:p>
                  </a:txBody>
                  <a:tcPr marL="42251" marR="42251" marT="0" marB="0" anchor="b"/>
                </a:tc>
                <a:extLst>
                  <a:ext uri="{0D108BD9-81ED-4DB2-BD59-A6C34878D82A}">
                    <a16:rowId xmlns:a16="http://schemas.microsoft.com/office/drawing/2014/main" val="2339330189"/>
                  </a:ext>
                </a:extLst>
              </a:tr>
              <a:tr h="226729">
                <a:tc>
                  <a:txBody>
                    <a:bodyPr/>
                    <a:lstStyle/>
                    <a:p>
                      <a:pPr algn="r">
                        <a:lnSpc>
                          <a:spcPct val="115000"/>
                        </a:lnSpc>
                        <a:spcAft>
                          <a:spcPts val="0"/>
                        </a:spcAft>
                      </a:pPr>
                      <a:r>
                        <a:rPr lang="en-US" sz="700">
                          <a:effectLst/>
                        </a:rPr>
                        <a:t>3.</a:t>
                      </a:r>
                      <a:endParaRPr lang="sr-Latn-RS"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251" marR="42251" marT="0" marB="0" anchor="b"/>
                </a:tc>
                <a:tc gridSpan="5">
                  <a:txBody>
                    <a:bodyPr/>
                    <a:lstStyle/>
                    <a:p>
                      <a:pPr>
                        <a:lnSpc>
                          <a:spcPct val="115000"/>
                        </a:lnSpc>
                        <a:spcAft>
                          <a:spcPts val="0"/>
                        </a:spcAft>
                      </a:pPr>
                      <a:r>
                        <a:rPr lang="en-US" sz="700">
                          <a:effectLst/>
                        </a:rPr>
                        <a:t>Објекат Сунцокрет - В. Секулића 18, Сомбор поправка паркета</a:t>
                      </a:r>
                      <a:endParaRPr lang="sr-Latn-RS"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251" marR="42251" marT="0" marB="0" anchor="b"/>
                </a:tc>
                <a:tc hMerge="1">
                  <a:txBody>
                    <a:bodyPr/>
                    <a:lstStyle/>
                    <a:p>
                      <a:endParaRPr lang="sr-Latn-RS"/>
                    </a:p>
                  </a:txBody>
                  <a:tcPr/>
                </a:tc>
                <a:tc hMerge="1">
                  <a:txBody>
                    <a:bodyPr/>
                    <a:lstStyle/>
                    <a:p>
                      <a:endParaRPr lang="sr-Latn-RS"/>
                    </a:p>
                  </a:txBody>
                  <a:tcPr/>
                </a:tc>
                <a:tc hMerge="1">
                  <a:txBody>
                    <a:bodyPr/>
                    <a:lstStyle/>
                    <a:p>
                      <a:endParaRPr lang="sr-Latn-RS"/>
                    </a:p>
                  </a:txBody>
                  <a:tcPr/>
                </a:tc>
                <a:tc hMerge="1">
                  <a:txBody>
                    <a:bodyPr/>
                    <a:lstStyle/>
                    <a:p>
                      <a:endParaRPr lang="sr-Latn-RS"/>
                    </a:p>
                  </a:txBody>
                  <a:tcPr/>
                </a:tc>
                <a:tc>
                  <a:txBody>
                    <a:bodyPr/>
                    <a:lstStyle/>
                    <a:p>
                      <a:pPr algn="r">
                        <a:lnSpc>
                          <a:spcPct val="115000"/>
                        </a:lnSpc>
                        <a:spcAft>
                          <a:spcPts val="0"/>
                        </a:spcAft>
                      </a:pPr>
                      <a:r>
                        <a:rPr lang="en-US" sz="700">
                          <a:effectLst/>
                        </a:rPr>
                        <a:t>298.341,12</a:t>
                      </a:r>
                      <a:endParaRPr lang="sr-Latn-RS"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251" marR="42251" marT="0" marB="0" anchor="b"/>
                </a:tc>
                <a:tc>
                  <a:txBody>
                    <a:bodyPr/>
                    <a:lstStyle/>
                    <a:p>
                      <a:pPr>
                        <a:lnSpc>
                          <a:spcPct val="115000"/>
                        </a:lnSpc>
                      </a:pPr>
                      <a:endParaRPr lang="sr-Latn-RS" sz="700">
                        <a:effectLst/>
                        <a:latin typeface="Calibri" panose="020F0502020204030204" pitchFamily="34" charset="0"/>
                        <a:cs typeface="Times New Roman" panose="02020603050405020304" pitchFamily="18" charset="0"/>
                      </a:endParaRPr>
                    </a:p>
                  </a:txBody>
                  <a:tcPr marL="42251" marR="42251" marT="0" marB="0" anchor="b"/>
                </a:tc>
                <a:extLst>
                  <a:ext uri="{0D108BD9-81ED-4DB2-BD59-A6C34878D82A}">
                    <a16:rowId xmlns:a16="http://schemas.microsoft.com/office/drawing/2014/main" val="1069184042"/>
                  </a:ext>
                </a:extLst>
              </a:tr>
              <a:tr h="226729">
                <a:tc>
                  <a:txBody>
                    <a:bodyPr/>
                    <a:lstStyle/>
                    <a:p>
                      <a:pPr algn="r">
                        <a:lnSpc>
                          <a:spcPct val="115000"/>
                        </a:lnSpc>
                        <a:spcAft>
                          <a:spcPts val="0"/>
                        </a:spcAft>
                      </a:pPr>
                      <a:r>
                        <a:rPr lang="en-US" sz="700">
                          <a:effectLst/>
                        </a:rPr>
                        <a:t>4.</a:t>
                      </a:r>
                      <a:endParaRPr lang="sr-Latn-RS"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251" marR="42251" marT="0" marB="0" anchor="b"/>
                </a:tc>
                <a:tc gridSpan="5">
                  <a:txBody>
                    <a:bodyPr/>
                    <a:lstStyle/>
                    <a:p>
                      <a:pPr>
                        <a:lnSpc>
                          <a:spcPct val="115000"/>
                        </a:lnSpc>
                        <a:spcAft>
                          <a:spcPts val="0"/>
                        </a:spcAft>
                      </a:pPr>
                      <a:r>
                        <a:rPr lang="en-US" sz="700">
                          <a:effectLst/>
                        </a:rPr>
                        <a:t>Објекат Лептирић - С. Опсенице 3 , Колут- замена прозора</a:t>
                      </a:r>
                      <a:endParaRPr lang="sr-Latn-RS"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251" marR="42251" marT="0" marB="0" anchor="b"/>
                </a:tc>
                <a:tc hMerge="1">
                  <a:txBody>
                    <a:bodyPr/>
                    <a:lstStyle/>
                    <a:p>
                      <a:endParaRPr lang="sr-Latn-RS"/>
                    </a:p>
                  </a:txBody>
                  <a:tcPr/>
                </a:tc>
                <a:tc hMerge="1">
                  <a:txBody>
                    <a:bodyPr/>
                    <a:lstStyle/>
                    <a:p>
                      <a:endParaRPr lang="sr-Latn-RS"/>
                    </a:p>
                  </a:txBody>
                  <a:tcPr/>
                </a:tc>
                <a:tc hMerge="1">
                  <a:txBody>
                    <a:bodyPr/>
                    <a:lstStyle/>
                    <a:p>
                      <a:endParaRPr lang="sr-Latn-RS"/>
                    </a:p>
                  </a:txBody>
                  <a:tcPr/>
                </a:tc>
                <a:tc hMerge="1">
                  <a:txBody>
                    <a:bodyPr/>
                    <a:lstStyle/>
                    <a:p>
                      <a:endParaRPr lang="sr-Latn-RS"/>
                    </a:p>
                  </a:txBody>
                  <a:tcPr/>
                </a:tc>
                <a:tc>
                  <a:txBody>
                    <a:bodyPr/>
                    <a:lstStyle/>
                    <a:p>
                      <a:pPr algn="r">
                        <a:lnSpc>
                          <a:spcPct val="115000"/>
                        </a:lnSpc>
                        <a:spcAft>
                          <a:spcPts val="0"/>
                        </a:spcAft>
                      </a:pPr>
                      <a:r>
                        <a:rPr lang="en-US" sz="700">
                          <a:effectLst/>
                        </a:rPr>
                        <a:t>108.000,00</a:t>
                      </a:r>
                      <a:endParaRPr lang="sr-Latn-RS"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251" marR="42251" marT="0" marB="0" anchor="b"/>
                </a:tc>
                <a:tc>
                  <a:txBody>
                    <a:bodyPr/>
                    <a:lstStyle/>
                    <a:p>
                      <a:pPr>
                        <a:lnSpc>
                          <a:spcPct val="115000"/>
                        </a:lnSpc>
                      </a:pPr>
                      <a:endParaRPr lang="sr-Latn-RS" sz="700">
                        <a:effectLst/>
                        <a:latin typeface="Calibri" panose="020F0502020204030204" pitchFamily="34" charset="0"/>
                        <a:cs typeface="Times New Roman" panose="02020603050405020304" pitchFamily="18" charset="0"/>
                      </a:endParaRPr>
                    </a:p>
                  </a:txBody>
                  <a:tcPr marL="42251" marR="42251" marT="0" marB="0" anchor="b"/>
                </a:tc>
                <a:extLst>
                  <a:ext uri="{0D108BD9-81ED-4DB2-BD59-A6C34878D82A}">
                    <a16:rowId xmlns:a16="http://schemas.microsoft.com/office/drawing/2014/main" val="809721283"/>
                  </a:ext>
                </a:extLst>
              </a:tr>
              <a:tr h="226729">
                <a:tc>
                  <a:txBody>
                    <a:bodyPr/>
                    <a:lstStyle/>
                    <a:p>
                      <a:pPr algn="r">
                        <a:lnSpc>
                          <a:spcPct val="115000"/>
                        </a:lnSpc>
                        <a:spcAft>
                          <a:spcPts val="0"/>
                        </a:spcAft>
                      </a:pPr>
                      <a:r>
                        <a:rPr lang="en-US" sz="700">
                          <a:effectLst/>
                        </a:rPr>
                        <a:t>5.</a:t>
                      </a:r>
                      <a:endParaRPr lang="sr-Latn-RS"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251" marR="42251" marT="0" marB="0" anchor="b"/>
                </a:tc>
                <a:tc gridSpan="5">
                  <a:txBody>
                    <a:bodyPr/>
                    <a:lstStyle/>
                    <a:p>
                      <a:pPr>
                        <a:lnSpc>
                          <a:spcPct val="115000"/>
                        </a:lnSpc>
                        <a:spcAft>
                          <a:spcPts val="0"/>
                        </a:spcAft>
                      </a:pPr>
                      <a:r>
                        <a:rPr lang="en-US" sz="700">
                          <a:effectLst/>
                        </a:rPr>
                        <a:t>Објекат Цврчак 2 - Спортска бб, Сомбор - систем за дојаву пожара</a:t>
                      </a:r>
                      <a:endParaRPr lang="sr-Latn-RS"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251" marR="42251" marT="0" marB="0" anchor="b"/>
                </a:tc>
                <a:tc hMerge="1">
                  <a:txBody>
                    <a:bodyPr/>
                    <a:lstStyle/>
                    <a:p>
                      <a:endParaRPr lang="sr-Latn-RS"/>
                    </a:p>
                  </a:txBody>
                  <a:tcPr/>
                </a:tc>
                <a:tc hMerge="1">
                  <a:txBody>
                    <a:bodyPr/>
                    <a:lstStyle/>
                    <a:p>
                      <a:endParaRPr lang="sr-Latn-RS"/>
                    </a:p>
                  </a:txBody>
                  <a:tcPr/>
                </a:tc>
                <a:tc hMerge="1">
                  <a:txBody>
                    <a:bodyPr/>
                    <a:lstStyle/>
                    <a:p>
                      <a:endParaRPr lang="sr-Latn-RS"/>
                    </a:p>
                  </a:txBody>
                  <a:tcPr/>
                </a:tc>
                <a:tc hMerge="1">
                  <a:txBody>
                    <a:bodyPr/>
                    <a:lstStyle/>
                    <a:p>
                      <a:endParaRPr lang="sr-Latn-RS"/>
                    </a:p>
                  </a:txBody>
                  <a:tcPr/>
                </a:tc>
                <a:tc>
                  <a:txBody>
                    <a:bodyPr/>
                    <a:lstStyle/>
                    <a:p>
                      <a:pPr algn="r">
                        <a:lnSpc>
                          <a:spcPct val="115000"/>
                        </a:lnSpc>
                        <a:spcAft>
                          <a:spcPts val="0"/>
                        </a:spcAft>
                      </a:pPr>
                      <a:r>
                        <a:rPr lang="en-US" sz="700">
                          <a:effectLst/>
                        </a:rPr>
                        <a:t>464.419,00</a:t>
                      </a:r>
                      <a:endParaRPr lang="sr-Latn-RS"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251" marR="42251" marT="0" marB="0" anchor="b"/>
                </a:tc>
                <a:tc>
                  <a:txBody>
                    <a:bodyPr/>
                    <a:lstStyle/>
                    <a:p>
                      <a:pPr>
                        <a:lnSpc>
                          <a:spcPct val="115000"/>
                        </a:lnSpc>
                      </a:pPr>
                      <a:endParaRPr lang="sr-Latn-RS" sz="700">
                        <a:effectLst/>
                        <a:latin typeface="Calibri" panose="020F0502020204030204" pitchFamily="34" charset="0"/>
                        <a:cs typeface="Times New Roman" panose="02020603050405020304" pitchFamily="18" charset="0"/>
                      </a:endParaRPr>
                    </a:p>
                  </a:txBody>
                  <a:tcPr marL="42251" marR="42251" marT="0" marB="0" anchor="b"/>
                </a:tc>
                <a:extLst>
                  <a:ext uri="{0D108BD9-81ED-4DB2-BD59-A6C34878D82A}">
                    <a16:rowId xmlns:a16="http://schemas.microsoft.com/office/drawing/2014/main" val="3343768969"/>
                  </a:ext>
                </a:extLst>
              </a:tr>
              <a:tr h="226729">
                <a:tc>
                  <a:txBody>
                    <a:bodyPr/>
                    <a:lstStyle/>
                    <a:p>
                      <a:pPr algn="r">
                        <a:lnSpc>
                          <a:spcPct val="115000"/>
                        </a:lnSpc>
                        <a:spcAft>
                          <a:spcPts val="0"/>
                        </a:spcAft>
                      </a:pPr>
                      <a:r>
                        <a:rPr lang="en-US" sz="700">
                          <a:effectLst/>
                        </a:rPr>
                        <a:t>6.</a:t>
                      </a:r>
                      <a:endParaRPr lang="sr-Latn-RS"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251" marR="42251" marT="0" marB="0" anchor="b"/>
                </a:tc>
                <a:tc gridSpan="5">
                  <a:txBody>
                    <a:bodyPr/>
                    <a:lstStyle/>
                    <a:p>
                      <a:pPr>
                        <a:lnSpc>
                          <a:spcPct val="115000"/>
                        </a:lnSpc>
                        <a:spcAft>
                          <a:spcPts val="0"/>
                        </a:spcAft>
                      </a:pPr>
                      <a:r>
                        <a:rPr lang="en-US" sz="700">
                          <a:effectLst/>
                        </a:rPr>
                        <a:t>Објекат Селенча Ђурђевак - Спортска бб Сомбор - бетонирање прилаза</a:t>
                      </a:r>
                      <a:endParaRPr lang="sr-Latn-RS"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251" marR="42251" marT="0" marB="0" anchor="b"/>
                </a:tc>
                <a:tc hMerge="1">
                  <a:txBody>
                    <a:bodyPr/>
                    <a:lstStyle/>
                    <a:p>
                      <a:endParaRPr lang="sr-Latn-RS"/>
                    </a:p>
                  </a:txBody>
                  <a:tcPr/>
                </a:tc>
                <a:tc hMerge="1">
                  <a:txBody>
                    <a:bodyPr/>
                    <a:lstStyle/>
                    <a:p>
                      <a:endParaRPr lang="sr-Latn-RS"/>
                    </a:p>
                  </a:txBody>
                  <a:tcPr/>
                </a:tc>
                <a:tc hMerge="1">
                  <a:txBody>
                    <a:bodyPr/>
                    <a:lstStyle/>
                    <a:p>
                      <a:endParaRPr lang="sr-Latn-RS"/>
                    </a:p>
                  </a:txBody>
                  <a:tcPr/>
                </a:tc>
                <a:tc hMerge="1">
                  <a:txBody>
                    <a:bodyPr/>
                    <a:lstStyle/>
                    <a:p>
                      <a:endParaRPr lang="sr-Latn-RS"/>
                    </a:p>
                  </a:txBody>
                  <a:tcPr/>
                </a:tc>
                <a:tc>
                  <a:txBody>
                    <a:bodyPr/>
                    <a:lstStyle/>
                    <a:p>
                      <a:pPr algn="r">
                        <a:lnSpc>
                          <a:spcPct val="115000"/>
                        </a:lnSpc>
                        <a:spcAft>
                          <a:spcPts val="0"/>
                        </a:spcAft>
                      </a:pPr>
                      <a:r>
                        <a:rPr lang="en-US" sz="700">
                          <a:effectLst/>
                        </a:rPr>
                        <a:t>355.898,76</a:t>
                      </a:r>
                      <a:endParaRPr lang="sr-Latn-RS"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251" marR="42251" marT="0" marB="0" anchor="b"/>
                </a:tc>
                <a:tc>
                  <a:txBody>
                    <a:bodyPr/>
                    <a:lstStyle/>
                    <a:p>
                      <a:pPr>
                        <a:lnSpc>
                          <a:spcPct val="115000"/>
                        </a:lnSpc>
                      </a:pPr>
                      <a:endParaRPr lang="sr-Latn-RS" sz="700">
                        <a:effectLst/>
                        <a:latin typeface="Calibri" panose="020F0502020204030204" pitchFamily="34" charset="0"/>
                        <a:cs typeface="Times New Roman" panose="02020603050405020304" pitchFamily="18" charset="0"/>
                      </a:endParaRPr>
                    </a:p>
                  </a:txBody>
                  <a:tcPr marL="42251" marR="42251" marT="0" marB="0" anchor="b"/>
                </a:tc>
                <a:extLst>
                  <a:ext uri="{0D108BD9-81ED-4DB2-BD59-A6C34878D82A}">
                    <a16:rowId xmlns:a16="http://schemas.microsoft.com/office/drawing/2014/main" val="3650286567"/>
                  </a:ext>
                </a:extLst>
              </a:tr>
              <a:tr h="226729">
                <a:tc>
                  <a:txBody>
                    <a:bodyPr/>
                    <a:lstStyle/>
                    <a:p>
                      <a:pPr algn="r">
                        <a:lnSpc>
                          <a:spcPct val="115000"/>
                        </a:lnSpc>
                        <a:spcAft>
                          <a:spcPts val="0"/>
                        </a:spcAft>
                      </a:pPr>
                      <a:r>
                        <a:rPr lang="en-US" sz="700">
                          <a:effectLst/>
                        </a:rPr>
                        <a:t>7.</a:t>
                      </a:r>
                      <a:endParaRPr lang="sr-Latn-RS"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251" marR="42251" marT="0" marB="0" anchor="b"/>
                </a:tc>
                <a:tc gridSpan="5">
                  <a:txBody>
                    <a:bodyPr/>
                    <a:lstStyle/>
                    <a:p>
                      <a:pPr>
                        <a:lnSpc>
                          <a:spcPct val="115000"/>
                        </a:lnSpc>
                        <a:spcAft>
                          <a:spcPts val="0"/>
                        </a:spcAft>
                      </a:pPr>
                      <a:r>
                        <a:rPr lang="en-US" sz="700">
                          <a:effectLst/>
                        </a:rPr>
                        <a:t>Објекат Селенча - Спортска бб, Сомбор - поправка надстрешнице</a:t>
                      </a:r>
                      <a:endParaRPr lang="sr-Latn-RS"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251" marR="42251" marT="0" marB="0" anchor="b"/>
                </a:tc>
                <a:tc hMerge="1">
                  <a:txBody>
                    <a:bodyPr/>
                    <a:lstStyle/>
                    <a:p>
                      <a:endParaRPr lang="sr-Latn-RS"/>
                    </a:p>
                  </a:txBody>
                  <a:tcPr/>
                </a:tc>
                <a:tc hMerge="1">
                  <a:txBody>
                    <a:bodyPr/>
                    <a:lstStyle/>
                    <a:p>
                      <a:endParaRPr lang="sr-Latn-RS"/>
                    </a:p>
                  </a:txBody>
                  <a:tcPr/>
                </a:tc>
                <a:tc hMerge="1">
                  <a:txBody>
                    <a:bodyPr/>
                    <a:lstStyle/>
                    <a:p>
                      <a:endParaRPr lang="sr-Latn-RS"/>
                    </a:p>
                  </a:txBody>
                  <a:tcPr/>
                </a:tc>
                <a:tc hMerge="1">
                  <a:txBody>
                    <a:bodyPr/>
                    <a:lstStyle/>
                    <a:p>
                      <a:endParaRPr lang="sr-Latn-RS"/>
                    </a:p>
                  </a:txBody>
                  <a:tcPr/>
                </a:tc>
                <a:tc>
                  <a:txBody>
                    <a:bodyPr/>
                    <a:lstStyle/>
                    <a:p>
                      <a:pPr algn="r">
                        <a:lnSpc>
                          <a:spcPct val="115000"/>
                        </a:lnSpc>
                        <a:spcAft>
                          <a:spcPts val="0"/>
                        </a:spcAft>
                      </a:pPr>
                      <a:r>
                        <a:rPr lang="en-US" sz="700">
                          <a:effectLst/>
                        </a:rPr>
                        <a:t>120.900,00</a:t>
                      </a:r>
                      <a:endParaRPr lang="sr-Latn-RS"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251" marR="42251" marT="0" marB="0" anchor="b"/>
                </a:tc>
                <a:tc>
                  <a:txBody>
                    <a:bodyPr/>
                    <a:lstStyle/>
                    <a:p>
                      <a:pPr>
                        <a:lnSpc>
                          <a:spcPct val="115000"/>
                        </a:lnSpc>
                      </a:pPr>
                      <a:endParaRPr lang="sr-Latn-RS" sz="700">
                        <a:effectLst/>
                        <a:latin typeface="Calibri" panose="020F0502020204030204" pitchFamily="34" charset="0"/>
                        <a:cs typeface="Times New Roman" panose="02020603050405020304" pitchFamily="18" charset="0"/>
                      </a:endParaRPr>
                    </a:p>
                  </a:txBody>
                  <a:tcPr marL="42251" marR="42251" marT="0" marB="0" anchor="b"/>
                </a:tc>
                <a:extLst>
                  <a:ext uri="{0D108BD9-81ED-4DB2-BD59-A6C34878D82A}">
                    <a16:rowId xmlns:a16="http://schemas.microsoft.com/office/drawing/2014/main" val="117741231"/>
                  </a:ext>
                </a:extLst>
              </a:tr>
              <a:tr h="226729">
                <a:tc>
                  <a:txBody>
                    <a:bodyPr/>
                    <a:lstStyle/>
                    <a:p>
                      <a:pPr>
                        <a:lnSpc>
                          <a:spcPct val="115000"/>
                        </a:lnSpc>
                      </a:pPr>
                      <a:endParaRPr lang="sr-Latn-RS" sz="700">
                        <a:effectLst/>
                        <a:latin typeface="Calibri" panose="020F0502020204030204" pitchFamily="34" charset="0"/>
                        <a:cs typeface="Times New Roman" panose="02020603050405020304" pitchFamily="18" charset="0"/>
                      </a:endParaRPr>
                    </a:p>
                  </a:txBody>
                  <a:tcPr marL="42251" marR="42251" marT="0" marB="0" anchor="b"/>
                </a:tc>
                <a:tc>
                  <a:txBody>
                    <a:bodyPr/>
                    <a:lstStyle/>
                    <a:p>
                      <a:pPr>
                        <a:lnSpc>
                          <a:spcPct val="115000"/>
                        </a:lnSpc>
                      </a:pPr>
                      <a:endParaRPr lang="sr-Latn-RS" sz="700">
                        <a:effectLst/>
                        <a:latin typeface="Calibri" panose="020F0502020204030204" pitchFamily="34" charset="0"/>
                        <a:cs typeface="Times New Roman" panose="02020603050405020304" pitchFamily="18" charset="0"/>
                      </a:endParaRPr>
                    </a:p>
                  </a:txBody>
                  <a:tcPr marL="42251" marR="42251" marT="0" marB="0" anchor="b"/>
                </a:tc>
                <a:tc>
                  <a:txBody>
                    <a:bodyPr/>
                    <a:lstStyle/>
                    <a:p>
                      <a:pPr>
                        <a:lnSpc>
                          <a:spcPct val="115000"/>
                        </a:lnSpc>
                      </a:pPr>
                      <a:endParaRPr lang="sr-Latn-RS" sz="700">
                        <a:effectLst/>
                        <a:latin typeface="Calibri" panose="020F0502020204030204" pitchFamily="34" charset="0"/>
                        <a:cs typeface="Times New Roman" panose="02020603050405020304" pitchFamily="18" charset="0"/>
                      </a:endParaRPr>
                    </a:p>
                  </a:txBody>
                  <a:tcPr marL="42251" marR="42251" marT="0" marB="0" anchor="b"/>
                </a:tc>
                <a:tc>
                  <a:txBody>
                    <a:bodyPr/>
                    <a:lstStyle/>
                    <a:p>
                      <a:pPr>
                        <a:lnSpc>
                          <a:spcPct val="115000"/>
                        </a:lnSpc>
                      </a:pPr>
                      <a:endParaRPr lang="sr-Latn-RS" sz="700">
                        <a:effectLst/>
                        <a:latin typeface="Calibri" panose="020F0502020204030204" pitchFamily="34" charset="0"/>
                        <a:cs typeface="Times New Roman" panose="02020603050405020304" pitchFamily="18" charset="0"/>
                      </a:endParaRPr>
                    </a:p>
                  </a:txBody>
                  <a:tcPr marL="42251" marR="42251" marT="0" marB="0" anchor="b"/>
                </a:tc>
                <a:tc>
                  <a:txBody>
                    <a:bodyPr/>
                    <a:lstStyle/>
                    <a:p>
                      <a:pPr>
                        <a:lnSpc>
                          <a:spcPct val="115000"/>
                        </a:lnSpc>
                      </a:pPr>
                      <a:endParaRPr lang="sr-Latn-RS" sz="700">
                        <a:effectLst/>
                        <a:latin typeface="Calibri" panose="020F0502020204030204" pitchFamily="34" charset="0"/>
                        <a:cs typeface="Times New Roman" panose="02020603050405020304" pitchFamily="18" charset="0"/>
                      </a:endParaRPr>
                    </a:p>
                  </a:txBody>
                  <a:tcPr marL="42251" marR="42251" marT="0" marB="0" anchor="b"/>
                </a:tc>
                <a:tc>
                  <a:txBody>
                    <a:bodyPr/>
                    <a:lstStyle/>
                    <a:p>
                      <a:pPr>
                        <a:lnSpc>
                          <a:spcPct val="115000"/>
                        </a:lnSpc>
                        <a:spcAft>
                          <a:spcPts val="0"/>
                        </a:spcAft>
                      </a:pPr>
                      <a:r>
                        <a:rPr lang="en-US" sz="700">
                          <a:effectLst/>
                        </a:rPr>
                        <a:t>УКУПНО:</a:t>
                      </a:r>
                      <a:endParaRPr lang="sr-Latn-RS"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251" marR="42251" marT="0" marB="0" anchor="b"/>
                </a:tc>
                <a:tc>
                  <a:txBody>
                    <a:bodyPr/>
                    <a:lstStyle/>
                    <a:p>
                      <a:pPr algn="r">
                        <a:lnSpc>
                          <a:spcPct val="115000"/>
                        </a:lnSpc>
                        <a:spcAft>
                          <a:spcPts val="0"/>
                        </a:spcAft>
                      </a:pPr>
                      <a:r>
                        <a:rPr lang="en-US" sz="700">
                          <a:effectLst/>
                        </a:rPr>
                        <a:t>1.722.808,88</a:t>
                      </a:r>
                      <a:endParaRPr lang="sr-Latn-RS"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251" marR="42251" marT="0" marB="0" anchor="b"/>
                </a:tc>
                <a:tc>
                  <a:txBody>
                    <a:bodyPr/>
                    <a:lstStyle/>
                    <a:p>
                      <a:pPr>
                        <a:lnSpc>
                          <a:spcPct val="115000"/>
                        </a:lnSpc>
                      </a:pPr>
                      <a:endParaRPr lang="sr-Latn-RS" sz="700" dirty="0">
                        <a:effectLst/>
                        <a:latin typeface="Calibri" panose="020F0502020204030204" pitchFamily="34" charset="0"/>
                        <a:cs typeface="Times New Roman" panose="02020603050405020304" pitchFamily="18" charset="0"/>
                      </a:endParaRPr>
                    </a:p>
                  </a:txBody>
                  <a:tcPr marL="42251" marR="42251" marT="0" marB="0" anchor="b"/>
                </a:tc>
                <a:extLst>
                  <a:ext uri="{0D108BD9-81ED-4DB2-BD59-A6C34878D82A}">
                    <a16:rowId xmlns:a16="http://schemas.microsoft.com/office/drawing/2014/main" val="423675966"/>
                  </a:ext>
                </a:extLst>
              </a:tr>
            </a:tbl>
          </a:graphicData>
        </a:graphic>
      </p:graphicFrame>
    </p:spTree>
    <p:extLst>
      <p:ext uri="{BB962C8B-B14F-4D97-AF65-F5344CB8AC3E}">
        <p14:creationId xmlns:p14="http://schemas.microsoft.com/office/powerpoint/2010/main" val="33282405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6225" y="152401"/>
            <a:ext cx="8591550" cy="638558"/>
          </a:xfrm>
        </p:spPr>
        <p:txBody>
          <a:bodyPr>
            <a:noAutofit/>
          </a:bodyPr>
          <a:lstStyle/>
          <a:p>
            <a:pPr algn="ctr"/>
            <a:r>
              <a:rPr lang="sr-Cyrl-RS" sz="3200" dirty="0"/>
              <a:t>ПРОГРАМ: Основно образовање и васпитање</a:t>
            </a:r>
            <a:endParaRPr lang="sr-Latn-RS" sz="3200" dirty="0"/>
          </a:p>
        </p:txBody>
      </p:sp>
      <p:sp>
        <p:nvSpPr>
          <p:cNvPr id="2" name="Content Placeholder 1"/>
          <p:cNvSpPr>
            <a:spLocks noGrp="1"/>
          </p:cNvSpPr>
          <p:nvPr>
            <p:ph sz="quarter" idx="13"/>
          </p:nvPr>
        </p:nvSpPr>
        <p:spPr>
          <a:xfrm>
            <a:off x="274320" y="1422026"/>
            <a:ext cx="8595360" cy="4937760"/>
          </a:xfrm>
        </p:spPr>
        <p:txBody>
          <a:bodyPr>
            <a:normAutofit fontScale="40000" lnSpcReduction="20000"/>
          </a:bodyPr>
          <a:lstStyle/>
          <a:p>
            <a:r>
              <a:rPr lang="sr-Cyrl-RS" sz="2300" dirty="0"/>
              <a:t>Укупно утрошено 211.023.000 динара</a:t>
            </a:r>
          </a:p>
          <a:p>
            <a:r>
              <a:rPr lang="sr-Cyrl-CS" sz="2300" b="1" dirty="0"/>
              <a:t>У установама основног образовања – укупно уложено 21.570.000,00 динара,  од чега су значајнији  радови:</a:t>
            </a:r>
            <a:endParaRPr lang="sr-Latn-RS" sz="2300" dirty="0"/>
          </a:p>
          <a:p>
            <a:r>
              <a:rPr lang="sr-Cyrl-CS" sz="2300" dirty="0"/>
              <a:t>ОШ “Аврам Мразовић“ – хобловање и одржавање паркета 1.080.000,00 динара, молерски радови 600.000,00 динара, израда идејног пријекта санације крова школе 240.000,00 динара,  </a:t>
            </a:r>
            <a:endParaRPr lang="sr-Latn-RS" sz="2300" dirty="0"/>
          </a:p>
          <a:p>
            <a:r>
              <a:rPr lang="sr-Cyrl-CS" sz="2300" dirty="0"/>
              <a:t>ОШ “Братство-јединство“ – поправка електро-инсталација 150.000,00 динара, поправка крова школе 250.000,00 динара, замена дела грејних инсталација 160.000,00 динара,</a:t>
            </a:r>
            <a:endParaRPr lang="sr-Latn-RS" sz="2300" dirty="0"/>
          </a:p>
          <a:p>
            <a:r>
              <a:rPr lang="sr-Cyrl-CS" sz="2300" dirty="0"/>
              <a:t>ОШ “Доситеј Обрадовић“ – занатско-грађевински радови 600.000,00 динара, електро-инсталације 250.000,00 динара, кречење 160.000,00 динара, опрема за кабинет биологије 845.000,00 динара, замена столарије 1.400.000,00 динара, израда пројекта за кров 170.000,00 динара.</a:t>
            </a:r>
            <a:endParaRPr lang="sr-Latn-RS" sz="2300" dirty="0"/>
          </a:p>
          <a:p>
            <a:r>
              <a:rPr lang="sr-Cyrl-CS" sz="2300" dirty="0"/>
              <a:t>ОШ “Иво Лола Рибар“ – израда пројектно-техничке документације за школу у Шикари 600.000,00 динара, рачунарска опрема 300.000,00 динара, молерски радови 500.000,00 динара, хоблање паркета 200.000,00 динара ,</a:t>
            </a:r>
            <a:endParaRPr lang="sr-Latn-RS" sz="2300" dirty="0"/>
          </a:p>
          <a:p>
            <a:r>
              <a:rPr lang="sr-Cyrl-CS" sz="2300" dirty="0"/>
              <a:t>ОШ “Никола Вукићевић“ – пројектно-техничка документација за адаптацију и реконструкцију објекта 490.000,00 динара, одржавање централног грејања и поправка инсталација 430.000,00 динара,</a:t>
            </a:r>
            <a:endParaRPr lang="sr-Latn-RS" sz="2300" dirty="0"/>
          </a:p>
          <a:p>
            <a:r>
              <a:rPr lang="sr-Cyrl-CS" sz="2300" dirty="0"/>
              <a:t>ОШ “Ал.Шантић“ Ал.Шантић – радови на фискултурној сали 422.000,00 динара, опрема за образовање 300.000,00 динара,</a:t>
            </a:r>
            <a:endParaRPr lang="sr-Latn-RS" sz="2300" dirty="0"/>
          </a:p>
          <a:p>
            <a:r>
              <a:rPr lang="sr-Cyrl-CS" sz="2300" dirty="0"/>
              <a:t>ОШ“Моше Пијаде“Бачки Брег – молерско фарбарски радови 354.000,00 динара, замена дотрајале столарије 213.000,00 динара,</a:t>
            </a:r>
            <a:endParaRPr lang="sr-Latn-RS" sz="2300" dirty="0"/>
          </a:p>
          <a:p>
            <a:r>
              <a:rPr lang="sr-Cyrl-CS" sz="2300" dirty="0"/>
              <a:t>ОШ “Братство-јединство“ Бездан – сервис и поправка грејног система 462.000,00 динара, зидарски и молерски радови 350.000,00 динара, </a:t>
            </a:r>
            <a:endParaRPr lang="sr-Latn-RS" sz="2300" dirty="0"/>
          </a:p>
          <a:p>
            <a:r>
              <a:rPr lang="sr-Cyrl-CS" sz="2300" dirty="0"/>
              <a:t>ОШ “Никола Тесла“ Кљајићево – замена столарије 600.000,00 динара, одржавање грејног система и замена радијатора 350.000,00 динара, </a:t>
            </a:r>
            <a:endParaRPr lang="sr-Latn-RS" sz="2300" dirty="0"/>
          </a:p>
          <a:p>
            <a:r>
              <a:rPr lang="sr-Cyrl-CS" sz="2300" dirty="0"/>
              <a:t>ОШ “Огњен Прица“ Колут – замена столарије 394.000,00 динара, одржавање грејног система 150.000,00 динара, </a:t>
            </a:r>
            <a:endParaRPr lang="sr-Latn-RS" sz="2300" dirty="0"/>
          </a:p>
          <a:p>
            <a:r>
              <a:rPr lang="sr-Cyrl-CS" sz="2300" dirty="0"/>
              <a:t>ОШ “Петар Кочић“ Риђица – замена столарије 497.000,00 динара, молерски радови 150.000,00 динара,</a:t>
            </a:r>
            <a:endParaRPr lang="sr-Latn-RS" sz="2300" dirty="0"/>
          </a:p>
          <a:p>
            <a:r>
              <a:rPr lang="sr-Cyrl-CS" sz="2300" dirty="0"/>
              <a:t>ОШ “Братство-јединство“ Св.Милетић – замена столарије 600.000,00 динара, завршетак фасаде школе 215.000,00 динара, </a:t>
            </a:r>
            <a:endParaRPr lang="sr-Latn-RS" sz="2300" dirty="0"/>
          </a:p>
          <a:p>
            <a:r>
              <a:rPr lang="sr-Cyrl-CS" sz="2300" dirty="0"/>
              <a:t>ОШ “Иван Горан Ковачић“ Станишић – одржавање грејног система (пумпа) 276.000,00 динара, молерски радови 126.000,00 динара,</a:t>
            </a:r>
            <a:endParaRPr lang="sr-Latn-RS" sz="2300" dirty="0"/>
          </a:p>
          <a:p>
            <a:r>
              <a:rPr lang="sr-Cyrl-CS" sz="2300" dirty="0"/>
              <a:t>ОШ “Б.Радичевић“ Стапар – санација санитарног чвора 255.000,00 динара, молерски  радови 750.000,00 динара, санација дневног боравка 364.000,00 динара,</a:t>
            </a:r>
            <a:endParaRPr lang="sr-Latn-RS" sz="2300" dirty="0"/>
          </a:p>
          <a:p>
            <a:r>
              <a:rPr lang="sr-Cyrl-CS" sz="2300" dirty="0"/>
              <a:t>ОШ “Киш Ференц“ Телечка – поправка крова 490.000,00 динара, </a:t>
            </a:r>
            <a:endParaRPr lang="sr-Latn-RS" sz="2300" dirty="0"/>
          </a:p>
          <a:p>
            <a:r>
              <a:rPr lang="sr-Cyrl-CS" sz="2300" dirty="0"/>
              <a:t>ОШ “М.Антић“ Чонопља – молерски радови 540.000,00 динара, лакирање подова 171.000,00 динара,  </a:t>
            </a:r>
            <a:endParaRPr lang="sr-Latn-RS" sz="2300" dirty="0"/>
          </a:p>
          <a:p>
            <a:r>
              <a:rPr lang="sr-Cyrl-CS" sz="2300" dirty="0"/>
              <a:t>ОШ“Петефи Шандор“Дорослово – молерски и зидарски радови радови 157.000,00 динара, одржавање грејног система 100.000,00 динара, замена расвете у учионицама 228.000,00 динара,</a:t>
            </a:r>
            <a:endParaRPr lang="sr-Latn-RS" sz="2300" dirty="0"/>
          </a:p>
          <a:p>
            <a:r>
              <a:rPr lang="sr-Cyrl-CS" sz="2300" dirty="0"/>
              <a:t>ШОСО“Вук Караџић“Сомбор – молерски радови 487.000,00 динара, поправка система грејања 147.000,00 динара, громобранска инсталација 171.000,00 динара,</a:t>
            </a:r>
            <a:endParaRPr lang="sr-Latn-RS" sz="2300" dirty="0"/>
          </a:p>
          <a:p>
            <a:r>
              <a:rPr lang="sr-Cyrl-CS" sz="2300" dirty="0"/>
              <a:t>Музичка школа „Петар Коњовић“Сомбор – молерски и зидарски  радови 500.000,00 динара,</a:t>
            </a:r>
            <a:endParaRPr lang="sr-Latn-RS" sz="2300" dirty="0"/>
          </a:p>
          <a:p>
            <a:r>
              <a:rPr lang="sr-Cyrl-CS" sz="2300" dirty="0"/>
              <a:t>Школа за основоно образовање одраслих – молерско фарбарски радови 108.000,00 динара, хобловање и лакирање паркета 154.000,00 динара.</a:t>
            </a:r>
            <a:endParaRPr lang="sr-Latn-RS" sz="2300" dirty="0"/>
          </a:p>
          <a:p>
            <a:endParaRPr lang="sr-Cyrl-RS" sz="2300" dirty="0"/>
          </a:p>
          <a:p>
            <a:pPr marL="109728" indent="0">
              <a:buNone/>
            </a:pPr>
            <a:endParaRPr lang="sr-Cyrl-RS" dirty="0"/>
          </a:p>
        </p:txBody>
      </p:sp>
      <p:sp>
        <p:nvSpPr>
          <p:cNvPr id="6" name="Text Placeholder 2">
            <a:extLst>
              <a:ext uri="{FF2B5EF4-FFF2-40B4-BE49-F238E27FC236}">
                <a16:creationId xmlns:a16="http://schemas.microsoft.com/office/drawing/2014/main" id="{DA045E2F-D2A1-4894-AAEA-FAFA2C884860}"/>
              </a:ext>
            </a:extLst>
          </p:cNvPr>
          <p:cNvSpPr txBox="1">
            <a:spLocks/>
          </p:cNvSpPr>
          <p:nvPr/>
        </p:nvSpPr>
        <p:spPr>
          <a:xfrm>
            <a:off x="609600" y="941575"/>
            <a:ext cx="7828358" cy="329834"/>
          </a:xfrm>
          <a:prstGeom prst="rect">
            <a:avLst/>
          </a:prstGeom>
        </p:spPr>
        <p:txBody>
          <a:bodyPr vert="horz" lIns="91440" tIns="45720" rIns="91440" bIns="45720" rtlCol="0" anchor="b">
            <a:noAutofit/>
          </a:bodyPr>
          <a:lstStyle>
            <a:lvl1pPr marL="0" indent="0" algn="l"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b="1"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b="1"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ru-RU" sz="1200" b="0" i="0" u="none" strike="noStrike" kern="1200" cap="none" spc="0" normalizeH="0" baseline="0" noProof="0" dirty="0">
                <a:ln>
                  <a:noFill/>
                </a:ln>
                <a:solidFill>
                  <a:prstClr val="black"/>
                </a:solidFill>
                <a:effectLst/>
                <a:uLnTx/>
                <a:uFillTx/>
                <a:latin typeface="Calibri" panose="020F0502020204030204"/>
                <a:ea typeface="+mn-ea"/>
                <a:cs typeface="+mn-cs"/>
              </a:rPr>
              <a:t>Сврха Програма је доступност основног образовања свој деци са територије града/општине у складу са прописаним стандардима</a:t>
            </a:r>
            <a:endParaRPr kumimoji="0" lang="sr-Latn-R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2254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6225" y="228601"/>
            <a:ext cx="8591550" cy="548134"/>
          </a:xfrm>
        </p:spPr>
        <p:txBody>
          <a:bodyPr>
            <a:noAutofit/>
          </a:bodyPr>
          <a:lstStyle/>
          <a:p>
            <a:pPr algn="ctr"/>
            <a:r>
              <a:rPr lang="sr-Cyrl-RS" sz="3200" dirty="0"/>
              <a:t>ПРОГРАМ: Средње образовање и васпитање</a:t>
            </a:r>
            <a:endParaRPr lang="sr-Latn-RS" sz="3200" dirty="0"/>
          </a:p>
        </p:txBody>
      </p:sp>
      <p:sp>
        <p:nvSpPr>
          <p:cNvPr id="2" name="Content Placeholder 1"/>
          <p:cNvSpPr>
            <a:spLocks noGrp="1"/>
          </p:cNvSpPr>
          <p:nvPr>
            <p:ph sz="quarter" idx="13"/>
          </p:nvPr>
        </p:nvSpPr>
        <p:spPr/>
        <p:txBody>
          <a:bodyPr>
            <a:normAutofit fontScale="92500" lnSpcReduction="10000"/>
          </a:bodyPr>
          <a:lstStyle/>
          <a:p>
            <a:r>
              <a:rPr lang="sr-Cyrl-RS" dirty="0"/>
              <a:t>Укупно утрошено 138.775.000 </a:t>
            </a:r>
            <a:r>
              <a:rPr lang="sr-Cyrl-RS" dirty="0" smtClean="0"/>
              <a:t>динара</a:t>
            </a:r>
            <a:endParaRPr lang="sr-Latn-RS" dirty="0" smtClean="0"/>
          </a:p>
          <a:p>
            <a:r>
              <a:rPr lang="sr-Cyrl-CS" b="1" dirty="0"/>
              <a:t>У установама средњег образовања – укупно уложено 6.100.000,00 динара, значајнији радови:</a:t>
            </a:r>
            <a:endParaRPr lang="sr-Latn-RS" dirty="0"/>
          </a:p>
          <a:p>
            <a:r>
              <a:rPr lang="sr-Cyrl-CS" b="1" dirty="0"/>
              <a:t> </a:t>
            </a:r>
            <a:r>
              <a:rPr lang="sr-Cyrl-CS" dirty="0" smtClean="0"/>
              <a:t>Средња </a:t>
            </a:r>
            <a:r>
              <a:rPr lang="sr-Cyrl-CS" dirty="0"/>
              <a:t>медицинска школа – замена дотрајале столарије 140.000,00 динара, молерско-фарбарски радови 400.000,00 динара,</a:t>
            </a:r>
            <a:endParaRPr lang="sr-Latn-RS" dirty="0"/>
          </a:p>
          <a:p>
            <a:r>
              <a:rPr lang="sr-Cyrl-CS" dirty="0"/>
              <a:t>Гимназија“Вељко Петровић“Сомбор – молерско-фарбарски радови 200.000,00 динара, хоблање и лакирање паркета у учионицама 220.000,00 динара, набавка опреме 130.000,00 динара, </a:t>
            </a:r>
            <a:endParaRPr lang="sr-Latn-RS" dirty="0"/>
          </a:p>
          <a:p>
            <a:r>
              <a:rPr lang="sr-Cyrl-CS" dirty="0"/>
              <a:t>Средња пољопривредно прехрамбена школа – молерско-фарбарски радови 410.000,00 динара, поправка крова 600.000,00 динара, </a:t>
            </a:r>
            <a:endParaRPr lang="sr-Latn-RS" dirty="0"/>
          </a:p>
          <a:p>
            <a:r>
              <a:rPr lang="sr-Cyrl-CS" dirty="0"/>
              <a:t>Средња школа“Свети Сава“Сомбор – замена дотрајалих олука 200.000,00 динара,</a:t>
            </a:r>
            <a:endParaRPr lang="sr-Latn-RS" dirty="0"/>
          </a:p>
          <a:p>
            <a:r>
              <a:rPr lang="sr-Cyrl-CS" dirty="0"/>
              <a:t>Средња економска школа – замена дела електо-инсталација 111.000,00 динара, замена олука и прозора 417.000,00 динара, молерски радови 396.000,00 динара, </a:t>
            </a:r>
            <a:endParaRPr lang="sr-Latn-RS" dirty="0"/>
          </a:p>
          <a:p>
            <a:r>
              <a:rPr lang="sr-Cyrl-CS" dirty="0"/>
              <a:t>Средња техничка школа – замена олука 282.000,00 динара, сервис и поправка котлова за грејање.</a:t>
            </a:r>
            <a:endParaRPr lang="sr-Latn-RS" dirty="0"/>
          </a:p>
          <a:p>
            <a:endParaRPr lang="sr-Cyrl-RS" dirty="0"/>
          </a:p>
          <a:p>
            <a:endParaRPr lang="sr-Cyrl-RS" dirty="0"/>
          </a:p>
          <a:p>
            <a:pPr marL="109728" indent="0">
              <a:buNone/>
            </a:pPr>
            <a:endParaRPr lang="sr-Cyrl-RS" dirty="0"/>
          </a:p>
        </p:txBody>
      </p:sp>
      <p:sp>
        <p:nvSpPr>
          <p:cNvPr id="7" name="Text Placeholder 2">
            <a:extLst>
              <a:ext uri="{FF2B5EF4-FFF2-40B4-BE49-F238E27FC236}">
                <a16:creationId xmlns:a16="http://schemas.microsoft.com/office/drawing/2014/main" id="{49D4ED38-0A28-465B-9536-CF610FD76202}"/>
              </a:ext>
            </a:extLst>
          </p:cNvPr>
          <p:cNvSpPr txBox="1">
            <a:spLocks/>
          </p:cNvSpPr>
          <p:nvPr/>
        </p:nvSpPr>
        <p:spPr>
          <a:xfrm>
            <a:off x="652428" y="807788"/>
            <a:ext cx="7503318" cy="459607"/>
          </a:xfrm>
          <a:prstGeom prst="rect">
            <a:avLst/>
          </a:prstGeom>
        </p:spPr>
        <p:txBody>
          <a:bodyPr vert="horz" lIns="91440" tIns="45720" rIns="91440" bIns="45720" rtlCol="0" anchor="b">
            <a:normAutofit/>
          </a:bodyPr>
          <a:lstStyle>
            <a:lvl1pPr marL="0" indent="0" algn="l"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b="1"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b="1"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ru-RU" sz="1200" b="0" i="0" u="none" strike="noStrike" kern="1200" cap="none" spc="0" normalizeH="0" baseline="0" noProof="0" dirty="0">
                <a:ln>
                  <a:noFill/>
                </a:ln>
                <a:solidFill>
                  <a:prstClr val="black"/>
                </a:solidFill>
                <a:effectLst/>
                <a:uLnTx/>
                <a:uFillTx/>
                <a:latin typeface="Calibri" panose="020F0502020204030204"/>
                <a:ea typeface="+mn-ea"/>
                <a:cs typeface="+mn-cs"/>
              </a:rPr>
              <a:t>Сврха Програма је доступност средњег образовања у складу са прописаним стандардима и потребама за образовним профилима који одговарају циљевима развоја града/општине и привреде</a:t>
            </a:r>
            <a:endParaRPr kumimoji="0" lang="sr-Cyrl-R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0301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randombar(horizontal)">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6225" y="228601"/>
            <a:ext cx="8591550" cy="609600"/>
          </a:xfrm>
        </p:spPr>
        <p:txBody>
          <a:bodyPr>
            <a:noAutofit/>
          </a:bodyPr>
          <a:lstStyle/>
          <a:p>
            <a:pPr algn="ctr"/>
            <a:r>
              <a:rPr lang="sr-Cyrl-RS" sz="3200" dirty="0"/>
              <a:t>ПРОГРАМ: Социјална и дечија заштита</a:t>
            </a:r>
            <a:endParaRPr lang="sr-Latn-RS" sz="3200" dirty="0"/>
          </a:p>
        </p:txBody>
      </p:sp>
      <p:sp>
        <p:nvSpPr>
          <p:cNvPr id="2" name="Content Placeholder 1"/>
          <p:cNvSpPr>
            <a:spLocks noGrp="1"/>
          </p:cNvSpPr>
          <p:nvPr>
            <p:ph sz="quarter" idx="13"/>
          </p:nvPr>
        </p:nvSpPr>
        <p:spPr>
          <a:xfrm>
            <a:off x="304800" y="1447800"/>
            <a:ext cx="8458200" cy="5105400"/>
          </a:xfrm>
        </p:spPr>
        <p:txBody>
          <a:bodyPr>
            <a:normAutofit/>
          </a:bodyPr>
          <a:lstStyle/>
          <a:p>
            <a:pPr algn="just">
              <a:buNone/>
            </a:pPr>
            <a:r>
              <a:rPr lang="sr-Cyrl-CS" sz="1600" dirty="0" smtClean="0">
                <a:latin typeface="+mj-lt"/>
              </a:rPr>
              <a:t>У области социјалне политике </a:t>
            </a:r>
            <a:r>
              <a:rPr lang="en-US" sz="1600" dirty="0" smtClean="0">
                <a:latin typeface="+mj-lt"/>
              </a:rPr>
              <a:t>у </a:t>
            </a:r>
            <a:r>
              <a:rPr lang="en-US" sz="1600" dirty="0" err="1" smtClean="0">
                <a:latin typeface="+mj-lt"/>
              </a:rPr>
              <a:t>Буџету</a:t>
            </a:r>
            <a:r>
              <a:rPr lang="en-US" sz="1600" dirty="0" smtClean="0">
                <a:latin typeface="+mj-lt"/>
              </a:rPr>
              <a:t> </a:t>
            </a:r>
            <a:r>
              <a:rPr lang="sr-Cyrl-CS" sz="1600" dirty="0" smtClean="0">
                <a:latin typeface="+mj-lt"/>
              </a:rPr>
              <a:t>град</a:t>
            </a:r>
            <a:r>
              <a:rPr lang="en-US" sz="1600" dirty="0" smtClean="0">
                <a:latin typeface="+mj-lt"/>
              </a:rPr>
              <a:t>а</a:t>
            </a:r>
            <a:r>
              <a:rPr lang="sr-Cyrl-CS" sz="1600" dirty="0" smtClean="0">
                <a:latin typeface="+mj-lt"/>
              </a:rPr>
              <a:t> Сомбор</a:t>
            </a:r>
            <a:r>
              <a:rPr lang="en-US" sz="1600" dirty="0" smtClean="0">
                <a:latin typeface="+mj-lt"/>
              </a:rPr>
              <a:t>а</a:t>
            </a:r>
            <a:r>
              <a:rPr lang="sr-Cyrl-CS" sz="1600" dirty="0" smtClean="0">
                <a:latin typeface="+mj-lt"/>
              </a:rPr>
              <a:t> је у 201</a:t>
            </a:r>
            <a:r>
              <a:rPr lang="en-US" sz="1600" dirty="0" smtClean="0">
                <a:latin typeface="+mj-lt"/>
              </a:rPr>
              <a:t>9</a:t>
            </a:r>
            <a:r>
              <a:rPr lang="sr-Cyrl-CS" sz="1600" dirty="0" smtClean="0">
                <a:latin typeface="+mj-lt"/>
              </a:rPr>
              <a:t>. годин</a:t>
            </a:r>
            <a:r>
              <a:rPr lang="en-US" sz="1600" dirty="0" smtClean="0">
                <a:latin typeface="+mj-lt"/>
              </a:rPr>
              <a:t>и</a:t>
            </a:r>
            <a:r>
              <a:rPr lang="sr-Cyrl-CS" sz="1600" dirty="0" smtClean="0">
                <a:latin typeface="+mj-lt"/>
              </a:rPr>
              <a:t> планира</a:t>
            </a:r>
            <a:r>
              <a:rPr lang="en-US" sz="1600" dirty="0" smtClean="0">
                <a:latin typeface="+mj-lt"/>
              </a:rPr>
              <a:t>н</a:t>
            </a:r>
            <a:r>
              <a:rPr lang="sr-Cyrl-CS" sz="1600" dirty="0" smtClean="0">
                <a:latin typeface="+mj-lt"/>
              </a:rPr>
              <a:t>о  1</a:t>
            </a:r>
            <a:r>
              <a:rPr lang="en-US" sz="1600" dirty="0" smtClean="0">
                <a:latin typeface="+mj-lt"/>
              </a:rPr>
              <a:t>69.836.000,</a:t>
            </a:r>
            <a:r>
              <a:rPr lang="sr-Cyrl-CS" sz="1600" dirty="0" smtClean="0">
                <a:latin typeface="+mj-lt"/>
              </a:rPr>
              <a:t>00 динара што износи 4,7</a:t>
            </a:r>
            <a:r>
              <a:rPr lang="en-US" sz="1600" dirty="0" smtClean="0">
                <a:latin typeface="+mj-lt"/>
              </a:rPr>
              <a:t>1</a:t>
            </a:r>
            <a:r>
              <a:rPr lang="sr-Cyrl-CS" sz="1600" dirty="0" smtClean="0">
                <a:latin typeface="+mj-lt"/>
              </a:rPr>
              <a:t> одсто буџета, а </a:t>
            </a:r>
            <a:r>
              <a:rPr lang="en-US" sz="1600" dirty="0" err="1" smtClean="0">
                <a:latin typeface="+mj-lt"/>
              </a:rPr>
              <a:t>реализовано</a:t>
            </a:r>
            <a:r>
              <a:rPr lang="en-US" sz="1600" dirty="0" smtClean="0">
                <a:latin typeface="+mj-lt"/>
              </a:rPr>
              <a:t> </a:t>
            </a:r>
            <a:r>
              <a:rPr lang="sr-Cyrl-CS" sz="1600" dirty="0" smtClean="0">
                <a:latin typeface="+mj-lt"/>
              </a:rPr>
              <a:t>је 1</a:t>
            </a:r>
            <a:r>
              <a:rPr lang="en-US" sz="1600" dirty="0" smtClean="0">
                <a:latin typeface="+mj-lt"/>
              </a:rPr>
              <a:t>56</a:t>
            </a:r>
            <a:r>
              <a:rPr lang="sr-Cyrl-CS" sz="1600" dirty="0" smtClean="0">
                <a:latin typeface="+mj-lt"/>
              </a:rPr>
              <a:t>.</a:t>
            </a:r>
            <a:r>
              <a:rPr lang="en-US" sz="1600" dirty="0" smtClean="0">
                <a:latin typeface="+mj-lt"/>
              </a:rPr>
              <a:t>493</a:t>
            </a:r>
            <a:r>
              <a:rPr lang="sr-Cyrl-CS" sz="1600" dirty="0" smtClean="0">
                <a:latin typeface="+mj-lt"/>
              </a:rPr>
              <a:t>.</a:t>
            </a:r>
            <a:r>
              <a:rPr lang="en-US" sz="1600" dirty="0" smtClean="0">
                <a:latin typeface="+mj-lt"/>
              </a:rPr>
              <a:t>611</a:t>
            </a:r>
            <a:r>
              <a:rPr lang="sr-Cyrl-CS" sz="1600" dirty="0" smtClean="0">
                <a:latin typeface="+mj-lt"/>
              </a:rPr>
              <a:t>,</a:t>
            </a:r>
            <a:r>
              <a:rPr lang="en-US" sz="1600" dirty="0" smtClean="0">
                <a:latin typeface="+mj-lt"/>
              </a:rPr>
              <a:t>69</a:t>
            </a:r>
            <a:r>
              <a:rPr lang="sr-Cyrl-CS" sz="1600" dirty="0" smtClean="0">
                <a:latin typeface="+mj-lt"/>
              </a:rPr>
              <a:t> динара.</a:t>
            </a:r>
            <a:endParaRPr lang="en-US" sz="1600" dirty="0" smtClean="0">
              <a:latin typeface="+mj-lt"/>
            </a:endParaRPr>
          </a:p>
          <a:p>
            <a:pPr>
              <a:buNone/>
            </a:pPr>
            <a:r>
              <a:rPr lang="sr-Cyrl-RS" sz="1600" dirty="0" smtClean="0">
                <a:latin typeface="+mj-lt"/>
              </a:rPr>
              <a:t>Неке од услуга социјалне заштите које су реализоване током 2019. године су:</a:t>
            </a:r>
          </a:p>
          <a:p>
            <a:r>
              <a:rPr lang="sr-Cyrl-CS" sz="1600" dirty="0" smtClean="0">
                <a:latin typeface="+mj-lt"/>
              </a:rPr>
              <a:t>Дневни боравак за лица са сметњама у развоју;</a:t>
            </a:r>
          </a:p>
          <a:p>
            <a:r>
              <a:rPr lang="sr-Cyrl-CS" sz="1600" dirty="0" smtClean="0">
                <a:latin typeface="+mj-lt"/>
              </a:rPr>
              <a:t>Саветовалиштае за рани развој детета;</a:t>
            </a:r>
          </a:p>
          <a:p>
            <a:r>
              <a:rPr lang="sr-Cyrl-CS" sz="1600" dirty="0" smtClean="0">
                <a:latin typeface="+mj-lt"/>
              </a:rPr>
              <a:t>Услуга личног пратиоца детета;</a:t>
            </a:r>
          </a:p>
          <a:p>
            <a:r>
              <a:rPr lang="sr-Cyrl-CS" sz="1600" dirty="0" smtClean="0">
                <a:latin typeface="+mj-lt"/>
              </a:rPr>
              <a:t>Помоћ и нега у кући;</a:t>
            </a:r>
          </a:p>
          <a:p>
            <a:r>
              <a:rPr lang="sr-Cyrl-CS" sz="1600" dirty="0" smtClean="0">
                <a:latin typeface="+mj-lt"/>
              </a:rPr>
              <a:t>Социјално едукативно саветовалиште;</a:t>
            </a:r>
          </a:p>
          <a:p>
            <a:r>
              <a:rPr lang="sr-Cyrl-CS" sz="1600" dirty="0" smtClean="0">
                <a:latin typeface="+mj-lt"/>
              </a:rPr>
              <a:t>Једнократне новчане помоћи;</a:t>
            </a:r>
          </a:p>
          <a:p>
            <a:r>
              <a:rPr lang="sr-Cyrl-CS" sz="1600" dirty="0" smtClean="0">
                <a:latin typeface="+mj-lt"/>
              </a:rPr>
              <a:t>Сигурна кућа;</a:t>
            </a:r>
          </a:p>
          <a:p>
            <a:r>
              <a:rPr lang="sr-Cyrl-CS" sz="1600" dirty="0" smtClean="0">
                <a:latin typeface="+mj-lt"/>
              </a:rPr>
              <a:t>Брачно и породично саветовалиште;</a:t>
            </a:r>
          </a:p>
          <a:p>
            <a:r>
              <a:rPr lang="sr-Cyrl-CS" sz="1600" dirty="0" smtClean="0">
                <a:latin typeface="+mj-lt"/>
              </a:rPr>
              <a:t>Персонална асистенцијеа за лица са сметњама у развоју;</a:t>
            </a:r>
          </a:p>
          <a:p>
            <a:r>
              <a:rPr lang="sr-Cyrl-CS" sz="1600" dirty="0" smtClean="0">
                <a:latin typeface="+mj-lt"/>
              </a:rPr>
              <a:t>Народна кухиња;</a:t>
            </a:r>
          </a:p>
          <a:p>
            <a:r>
              <a:rPr lang="sr-Cyrl-CS" sz="1600" dirty="0" smtClean="0">
                <a:latin typeface="+mj-lt"/>
              </a:rPr>
              <a:t>Редовно функционисање и активности Црвеног крста.</a:t>
            </a:r>
          </a:p>
          <a:p>
            <a:endParaRPr lang="sr-Cyrl-CS" dirty="0" smtClean="0"/>
          </a:p>
          <a:p>
            <a:endParaRPr lang="sr-Cyrl-RS" dirty="0" smtClean="0"/>
          </a:p>
          <a:p>
            <a:pPr marL="109728" indent="0">
              <a:buNone/>
            </a:pPr>
            <a:endParaRPr lang="sr-Cyrl-RS" dirty="0"/>
          </a:p>
        </p:txBody>
      </p:sp>
      <p:sp>
        <p:nvSpPr>
          <p:cNvPr id="6" name="Text Placeholder 2">
            <a:extLst>
              <a:ext uri="{FF2B5EF4-FFF2-40B4-BE49-F238E27FC236}">
                <a16:creationId xmlns:a16="http://schemas.microsoft.com/office/drawing/2014/main" id="{3F6E4ED7-F859-4EE5-964C-A1C703478D09}"/>
              </a:ext>
            </a:extLst>
          </p:cNvPr>
          <p:cNvSpPr txBox="1">
            <a:spLocks/>
          </p:cNvSpPr>
          <p:nvPr/>
        </p:nvSpPr>
        <p:spPr>
          <a:xfrm>
            <a:off x="566928" y="914400"/>
            <a:ext cx="7886699" cy="277940"/>
          </a:xfrm>
          <a:prstGeom prst="rect">
            <a:avLst/>
          </a:prstGeom>
        </p:spPr>
        <p:txBody>
          <a:bodyPr vert="horz" lIns="91440" tIns="45720" rIns="91440" bIns="45720" rtlCol="0" anchor="b">
            <a:normAutofit fontScale="92500"/>
          </a:bodyPr>
          <a:lstStyle>
            <a:lvl1pPr marL="0" indent="0" algn="l"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b="1"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b="1"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sr-Cyrl-RS" sz="1200" b="0" i="0" u="none" strike="noStrike" kern="1200" cap="none" spc="0" normalizeH="0" baseline="0" noProof="0" dirty="0">
                <a:ln>
                  <a:noFill/>
                </a:ln>
                <a:solidFill>
                  <a:prstClr val="black"/>
                </a:solidFill>
                <a:effectLst/>
                <a:uLnTx/>
                <a:uFillTx/>
                <a:latin typeface="Calibri" panose="020F0502020204030204"/>
                <a:ea typeface="+mn-ea"/>
                <a:cs typeface="+mn-cs"/>
              </a:rPr>
              <a:t>Сврха Програма је </a:t>
            </a:r>
            <a:r>
              <a:rPr kumimoji="0" lang="ru-RU" sz="1200" b="0" i="0" u="none" strike="noStrike" kern="1200" cap="none" spc="0" normalizeH="0" baseline="0" noProof="0" dirty="0">
                <a:ln>
                  <a:noFill/>
                </a:ln>
                <a:solidFill>
                  <a:prstClr val="black"/>
                </a:solidFill>
                <a:effectLst/>
                <a:uLnTx/>
                <a:uFillTx/>
                <a:latin typeface="Calibri" panose="020F0502020204030204"/>
                <a:ea typeface="+mn-ea"/>
                <a:cs typeface="+mn-cs"/>
              </a:rPr>
              <a:t>обезбеђивање свеобухватне социјалне заштите и помоћи најугроженијем становништву града/општине</a:t>
            </a:r>
            <a:endParaRPr kumimoji="0" lang="sr-Cyrl-R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descr="подела пакета.jpg"/>
          <p:cNvPicPr>
            <a:picLocks noChangeAspect="1"/>
          </p:cNvPicPr>
          <p:nvPr/>
        </p:nvPicPr>
        <p:blipFill>
          <a:blip r:embed="rId2" cstate="print"/>
          <a:stretch>
            <a:fillRect/>
          </a:stretch>
        </p:blipFill>
        <p:spPr>
          <a:xfrm>
            <a:off x="6096000" y="2743200"/>
            <a:ext cx="2514600" cy="1669852"/>
          </a:xfrm>
          <a:prstGeom prst="rect">
            <a:avLst/>
          </a:prstGeom>
        </p:spPr>
      </p:pic>
      <p:pic>
        <p:nvPicPr>
          <p:cNvPr id="8" name="Picture 7" descr="цк.jpg.crdownload"/>
          <p:cNvPicPr>
            <a:picLocks noChangeAspect="1"/>
          </p:cNvPicPr>
          <p:nvPr/>
        </p:nvPicPr>
        <p:blipFill>
          <a:blip r:embed="rId3" cstate="print"/>
          <a:stretch>
            <a:fillRect/>
          </a:stretch>
        </p:blipFill>
        <p:spPr>
          <a:xfrm>
            <a:off x="5638800" y="4953000"/>
            <a:ext cx="2971800" cy="990600"/>
          </a:xfrm>
          <a:prstGeom prst="rect">
            <a:avLst/>
          </a:prstGeom>
        </p:spPr>
      </p:pic>
      <p:pic>
        <p:nvPicPr>
          <p:cNvPr id="9" name="Picture 8" descr="цср.png"/>
          <p:cNvPicPr>
            <a:picLocks noChangeAspect="1"/>
          </p:cNvPicPr>
          <p:nvPr/>
        </p:nvPicPr>
        <p:blipFill>
          <a:blip r:embed="rId4" cstate="print"/>
          <a:stretch>
            <a:fillRect/>
          </a:stretch>
        </p:blipFill>
        <p:spPr>
          <a:xfrm>
            <a:off x="3962400" y="3200400"/>
            <a:ext cx="1747838" cy="1616202"/>
          </a:xfrm>
          <a:prstGeom prst="rect">
            <a:avLst/>
          </a:prstGeom>
        </p:spPr>
      </p:pic>
    </p:spTree>
    <p:extLst>
      <p:ext uri="{BB962C8B-B14F-4D97-AF65-F5344CB8AC3E}">
        <p14:creationId xmlns:p14="http://schemas.microsoft.com/office/powerpoint/2010/main" val="790859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6225" y="228601"/>
            <a:ext cx="8591550" cy="533399"/>
          </a:xfrm>
        </p:spPr>
        <p:txBody>
          <a:bodyPr>
            <a:noAutofit/>
          </a:bodyPr>
          <a:lstStyle/>
          <a:p>
            <a:pPr algn="ctr"/>
            <a:r>
              <a:rPr lang="sr-Cyrl-RS" sz="3200" dirty="0"/>
              <a:t>ПРОГРАМ: Здравствена заштита</a:t>
            </a:r>
            <a:endParaRPr lang="sr-Latn-RS" sz="3200" dirty="0"/>
          </a:p>
        </p:txBody>
      </p:sp>
      <p:sp>
        <p:nvSpPr>
          <p:cNvPr id="4" name="Rectangle 3"/>
          <p:cNvSpPr/>
          <p:nvPr/>
        </p:nvSpPr>
        <p:spPr>
          <a:xfrm>
            <a:off x="190500" y="1312835"/>
            <a:ext cx="8724900" cy="1400383"/>
          </a:xfrm>
          <a:prstGeom prst="rect">
            <a:avLst/>
          </a:prstGeom>
        </p:spPr>
        <p:txBody>
          <a:bodyPr wrap="square">
            <a:spAutoFit/>
          </a:bodyPr>
          <a:lstStyle/>
          <a:p>
            <a:pPr algn="just"/>
            <a:r>
              <a:rPr lang="sr-Cyrl-CS" sz="1700" i="1" dirty="0">
                <a:latin typeface="+mj-lt"/>
              </a:rPr>
              <a:t>Доступност примарне здравствене заштите у складу са националним стандардима и обезбеђивање и спровођење активности у областима деловања јавног здравља је унапређено и интензивирана комуникација са саветницима за заштиту права пацијената.</a:t>
            </a:r>
          </a:p>
          <a:p>
            <a:endParaRPr lang="sr-Cyrl-CS" sz="1700" i="1" dirty="0">
              <a:solidFill>
                <a:srgbClr val="FF0000"/>
              </a:solidFill>
            </a:endParaRPr>
          </a:p>
        </p:txBody>
      </p:sp>
      <p:sp>
        <p:nvSpPr>
          <p:cNvPr id="7" name="TextBox 6"/>
          <p:cNvSpPr txBox="1"/>
          <p:nvPr/>
        </p:nvSpPr>
        <p:spPr>
          <a:xfrm>
            <a:off x="838200" y="754626"/>
            <a:ext cx="7883893" cy="461665"/>
          </a:xfrm>
          <a:prstGeom prst="rect">
            <a:avLst/>
          </a:prstGeom>
          <a:noFill/>
        </p:spPr>
        <p:txBody>
          <a:bodyPr wrap="square" rtlCol="0">
            <a:spAutoFit/>
          </a:bodyPr>
          <a:lstStyle/>
          <a:p>
            <a:pPr lvl="0" algn="ctr">
              <a:defRPr/>
            </a:pPr>
            <a:r>
              <a:rPr lang="ru-RU" sz="1200" dirty="0">
                <a:solidFill>
                  <a:prstClr val="black"/>
                </a:solidFill>
              </a:rPr>
              <a:t>Сврха Програма је доступност примарне здравствене заштите у складу са националним стандардима, односно обезбеђивање и спровођење активности у областима деловања јавног здравља.</a:t>
            </a:r>
            <a:endParaRPr lang="sr-Cyrl-RS" sz="1200" dirty="0">
              <a:solidFill>
                <a:prstClr val="black"/>
              </a:solidFill>
            </a:endParaRPr>
          </a:p>
        </p:txBody>
      </p:sp>
      <p:pic>
        <p:nvPicPr>
          <p:cNvPr id="8" name="Picture 7" descr="Резултат слика за dva automobila domu zdravlja sombo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2514600"/>
            <a:ext cx="6934200" cy="3048000"/>
          </a:xfrm>
          <a:prstGeom prst="rect">
            <a:avLst/>
          </a:prstGeom>
          <a:noFill/>
          <a:ln>
            <a:noFill/>
          </a:ln>
        </p:spPr>
      </p:pic>
      <p:sp>
        <p:nvSpPr>
          <p:cNvPr id="11" name="Rectangle 10"/>
          <p:cNvSpPr/>
          <p:nvPr/>
        </p:nvSpPr>
        <p:spPr>
          <a:xfrm>
            <a:off x="533400" y="5715000"/>
            <a:ext cx="8077200" cy="923330"/>
          </a:xfrm>
          <a:prstGeom prst="rect">
            <a:avLst/>
          </a:prstGeom>
        </p:spPr>
        <p:txBody>
          <a:bodyPr wrap="square">
            <a:spAutoFit/>
          </a:bodyPr>
          <a:lstStyle/>
          <a:p>
            <a:pPr algn="just"/>
            <a:r>
              <a:rPr lang="sr-Cyrl-RS" dirty="0" smtClean="0">
                <a:latin typeface="+mj-lt"/>
              </a:rPr>
              <a:t>Током 2019. године од стране града Сомбора ф</a:t>
            </a:r>
            <a:r>
              <a:rPr lang="en-US" dirty="0" err="1" smtClean="0">
                <a:latin typeface="+mj-lt"/>
              </a:rPr>
              <a:t>инансиранa</a:t>
            </a:r>
            <a:r>
              <a:rPr lang="en-US" dirty="0" smtClean="0">
                <a:latin typeface="+mj-lt"/>
              </a:rPr>
              <a:t> </a:t>
            </a:r>
            <a:r>
              <a:rPr lang="en-US" dirty="0" err="1" smtClean="0">
                <a:latin typeface="+mj-lt"/>
              </a:rPr>
              <a:t>је</a:t>
            </a:r>
            <a:r>
              <a:rPr lang="en-US" dirty="0" smtClean="0">
                <a:latin typeface="+mj-lt"/>
              </a:rPr>
              <a:t> </a:t>
            </a:r>
            <a:r>
              <a:rPr lang="en-US" dirty="0" err="1" smtClean="0">
                <a:latin typeface="+mj-lt"/>
              </a:rPr>
              <a:t>куповина</a:t>
            </a:r>
            <a:r>
              <a:rPr lang="en-US" dirty="0" smtClean="0">
                <a:latin typeface="+mj-lt"/>
              </a:rPr>
              <a:t> </a:t>
            </a:r>
            <a:r>
              <a:rPr lang="en-US" dirty="0" err="1" smtClean="0">
                <a:latin typeface="+mj-lt"/>
              </a:rPr>
              <a:t>два</a:t>
            </a:r>
            <a:r>
              <a:rPr lang="en-US" dirty="0" smtClean="0">
                <a:latin typeface="+mj-lt"/>
              </a:rPr>
              <a:t> </a:t>
            </a:r>
            <a:r>
              <a:rPr lang="en-US" dirty="0" err="1" smtClean="0">
                <a:latin typeface="+mj-lt"/>
              </a:rPr>
              <a:t>путничка</a:t>
            </a:r>
            <a:r>
              <a:rPr lang="en-US" dirty="0" smtClean="0">
                <a:latin typeface="+mj-lt"/>
              </a:rPr>
              <a:t> </a:t>
            </a:r>
            <a:r>
              <a:rPr lang="en-US" dirty="0" err="1" smtClean="0">
                <a:latin typeface="+mj-lt"/>
              </a:rPr>
              <a:t>аутомобила</a:t>
            </a:r>
            <a:r>
              <a:rPr lang="en-US" dirty="0" smtClean="0">
                <a:latin typeface="+mj-lt"/>
              </a:rPr>
              <a:t>, </a:t>
            </a:r>
            <a:r>
              <a:rPr lang="en-US" dirty="0" err="1" smtClean="0">
                <a:latin typeface="+mj-lt"/>
              </a:rPr>
              <a:t>марке</a:t>
            </a:r>
            <a:r>
              <a:rPr lang="en-US" dirty="0" smtClean="0">
                <a:latin typeface="+mj-lt"/>
              </a:rPr>
              <a:t> Dacia </a:t>
            </a:r>
            <a:r>
              <a:rPr lang="en-US" dirty="0" err="1" smtClean="0">
                <a:latin typeface="+mj-lt"/>
              </a:rPr>
              <a:t>Sandero</a:t>
            </a:r>
            <a:r>
              <a:rPr lang="en-US" dirty="0" smtClean="0">
                <a:latin typeface="+mj-lt"/>
              </a:rPr>
              <a:t> (</a:t>
            </a:r>
            <a:r>
              <a:rPr lang="en-US" dirty="0" err="1" smtClean="0">
                <a:latin typeface="+mj-lt"/>
              </a:rPr>
              <a:t>бензин</a:t>
            </a:r>
            <a:r>
              <a:rPr lang="en-US" dirty="0" smtClean="0">
                <a:latin typeface="+mj-lt"/>
              </a:rPr>
              <a:t> EURO6, Essential 1.0 SCE 75) </a:t>
            </a:r>
            <a:r>
              <a:rPr lang="en-US" dirty="0" err="1" smtClean="0">
                <a:latin typeface="+mj-lt"/>
              </a:rPr>
              <a:t>за</a:t>
            </a:r>
            <a:r>
              <a:rPr lang="en-US" dirty="0" smtClean="0">
                <a:latin typeface="+mj-lt"/>
              </a:rPr>
              <a:t> </a:t>
            </a:r>
            <a:r>
              <a:rPr lang="en-US" dirty="0" err="1" smtClean="0">
                <a:latin typeface="+mj-lt"/>
              </a:rPr>
              <a:t>Дом</a:t>
            </a:r>
            <a:r>
              <a:rPr lang="en-US" dirty="0" smtClean="0">
                <a:latin typeface="+mj-lt"/>
              </a:rPr>
              <a:t> </a:t>
            </a:r>
            <a:r>
              <a:rPr lang="en-US" dirty="0" err="1" smtClean="0">
                <a:latin typeface="+mj-lt"/>
              </a:rPr>
              <a:t>здравља</a:t>
            </a:r>
            <a:r>
              <a:rPr lang="en-US" dirty="0" smtClean="0">
                <a:latin typeface="+mj-lt"/>
              </a:rPr>
              <a:t>.</a:t>
            </a:r>
            <a:endParaRPr lang="en-US" dirty="0">
              <a:latin typeface="+mj-lt"/>
            </a:endParaRPr>
          </a:p>
        </p:txBody>
      </p:sp>
    </p:spTree>
    <p:extLst>
      <p:ext uri="{BB962C8B-B14F-4D97-AF65-F5344CB8AC3E}">
        <p14:creationId xmlns:p14="http://schemas.microsoft.com/office/powerpoint/2010/main" val="1247249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6225" y="228601"/>
            <a:ext cx="8591550" cy="685800"/>
          </a:xfrm>
        </p:spPr>
        <p:txBody>
          <a:bodyPr/>
          <a:lstStyle/>
          <a:p>
            <a:pPr algn="ctr"/>
            <a:r>
              <a:rPr lang="sr-Cyrl-RS" dirty="0"/>
              <a:t>Уводна реч</a:t>
            </a:r>
            <a:endParaRPr lang="sr-Latn-RS" dirty="0"/>
          </a:p>
        </p:txBody>
      </p:sp>
      <p:sp>
        <p:nvSpPr>
          <p:cNvPr id="2" name="Content Placeholder 1"/>
          <p:cNvSpPr>
            <a:spLocks noGrp="1"/>
          </p:cNvSpPr>
          <p:nvPr>
            <p:ph sz="quarter" idx="13"/>
          </p:nvPr>
        </p:nvSpPr>
        <p:spPr>
          <a:xfrm>
            <a:off x="2971800" y="1295400"/>
            <a:ext cx="5897880" cy="4940808"/>
          </a:xfrm>
        </p:spPr>
        <p:txBody>
          <a:bodyPr>
            <a:normAutofit fontScale="85000" lnSpcReduction="20000"/>
          </a:bodyPr>
          <a:lstStyle/>
          <a:p>
            <a:pPr marL="0" indent="0">
              <a:buNone/>
            </a:pPr>
            <a:r>
              <a:rPr lang="sr-Cyrl-RS" dirty="0"/>
              <a:t>Поштовани грађани Сомбора,</a:t>
            </a:r>
          </a:p>
          <a:p>
            <a:pPr marL="0" indent="0">
              <a:buNone/>
            </a:pPr>
            <a:endParaRPr lang="sr-Cyrl-RS" dirty="0">
              <a:solidFill>
                <a:srgbClr val="FF0000"/>
              </a:solidFill>
            </a:endParaRPr>
          </a:p>
          <a:p>
            <a:pPr marL="0" indent="0" algn="just">
              <a:buNone/>
            </a:pPr>
            <a:r>
              <a:rPr lang="sr-Cyrl-RS" dirty="0"/>
              <a:t>Презентација која је пред вама има за циљ да вам на што једноставнији и приступачнији начин прикаже</a:t>
            </a:r>
            <a:r>
              <a:rPr lang="en-US" dirty="0"/>
              <a:t> </a:t>
            </a:r>
            <a:r>
              <a:rPr lang="sr-Cyrl-RS" dirty="0"/>
              <a:t>на који начин је претходне године утрошен новац из буџета нашег града. </a:t>
            </a:r>
          </a:p>
          <a:p>
            <a:pPr marL="0" indent="0" algn="just">
              <a:buNone/>
            </a:pPr>
            <a:r>
              <a:rPr lang="sr-Cyrl-RS" dirty="0"/>
              <a:t>Намера нам је да Вам на сажет и јасан начин прикажемо колико је остварено прихода и примања као и колико је утрошено расхода и издатака у претходној години како по буџетским корисницима тако и по програмима. </a:t>
            </a:r>
          </a:p>
          <a:p>
            <a:pPr marL="0" indent="0" algn="just">
              <a:buNone/>
            </a:pPr>
            <a:r>
              <a:rPr lang="sr-Cyrl-RS" dirty="0"/>
              <a:t>Циљ нам је да у будућности даље унапредимо сарадњу локалне самоуправе и грађана како у креирању буџета тако и у другим сегментима живота у локалној заједници. Један од начина је и транспарентност трошења буџетских средстава чији приказ је пред Вама. </a:t>
            </a:r>
            <a:endParaRPr lang="sr-Cyrl-RS" dirty="0" smtClean="0"/>
          </a:p>
          <a:p>
            <a:pPr marL="0" indent="0" algn="just">
              <a:buNone/>
            </a:pPr>
            <a:endParaRPr lang="sr-Cyrl-RS" dirty="0"/>
          </a:p>
          <a:p>
            <a:pPr marL="0" indent="0" algn="r">
              <a:buNone/>
            </a:pPr>
            <a:r>
              <a:rPr lang="sr-Latn-RS" dirty="0" smtClean="0"/>
              <a:t>A</a:t>
            </a:r>
            <a:r>
              <a:rPr lang="sr-Cyrl-RS" dirty="0" smtClean="0"/>
              <a:t>нтоно Ратковић</a:t>
            </a:r>
            <a:endParaRPr lang="sr-Cyrl-RS" dirty="0"/>
          </a:p>
          <a:p>
            <a:pPr marL="0" indent="0" algn="r">
              <a:buNone/>
            </a:pPr>
            <a:r>
              <a:rPr lang="sr-Cyrl-RS" dirty="0"/>
              <a:t> Градоначелник</a:t>
            </a:r>
          </a:p>
          <a:p>
            <a:pPr marL="0" indent="0" algn="r">
              <a:buNone/>
            </a:pPr>
            <a:endParaRPr lang="sr-Cyrl-RS" dirty="0"/>
          </a:p>
          <a:p>
            <a:pPr marL="0" indent="0" algn="r">
              <a:buNone/>
            </a:pPr>
            <a:r>
              <a:rPr lang="sr-Cyrl-RS" dirty="0" smtClean="0">
                <a:solidFill>
                  <a:srgbClr val="FF0000"/>
                </a:solidFill>
              </a:rPr>
              <a:t> </a:t>
            </a:r>
            <a:endParaRPr lang="sr-Cyrl-RS" dirty="0">
              <a:solidFill>
                <a:srgbClr val="FF0000"/>
              </a:solidFill>
            </a:endParaRPr>
          </a:p>
          <a:p>
            <a:endParaRPr lang="sr-Cyrl-RS" dirty="0"/>
          </a:p>
          <a:p>
            <a:endParaRPr lang="sr-Cyrl-RS" dirty="0"/>
          </a:p>
          <a:p>
            <a:endParaRPr lang="sr-Latn-RS" dirty="0">
              <a:solidFill>
                <a:srgbClr val="FF0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5684" y="5486400"/>
            <a:ext cx="1821338" cy="55630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476" y="1905000"/>
            <a:ext cx="2509982" cy="3373036"/>
          </a:xfrm>
          <a:prstGeom prst="rect">
            <a:avLst/>
          </a:prstGeom>
        </p:spPr>
      </p:pic>
    </p:spTree>
    <p:extLst>
      <p:ext uri="{BB962C8B-B14F-4D97-AF65-F5344CB8AC3E}">
        <p14:creationId xmlns:p14="http://schemas.microsoft.com/office/powerpoint/2010/main" val="11176174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838200"/>
            <a:ext cx="8591550" cy="2057401"/>
          </a:xfrm>
        </p:spPr>
        <p:txBody>
          <a:bodyPr>
            <a:noAutofit/>
          </a:bodyPr>
          <a:lstStyle/>
          <a:p>
            <a:pPr algn="just"/>
            <a:r>
              <a:rPr lang="sr-Cyrl-CS" sz="1400" dirty="0" smtClean="0"/>
              <a:t>Током 2019. године, Савет за здравље града Сомбора је на својој 32. седници која је одржана 26.11.2019. године предложио Градоначелници града Сомбора да </a:t>
            </a:r>
            <a:r>
              <a:rPr lang="en-US" sz="1400" dirty="0" err="1" smtClean="0"/>
              <a:t>потпише</a:t>
            </a:r>
            <a:r>
              <a:rPr lang="en-US" sz="1400" dirty="0" smtClean="0"/>
              <a:t> </a:t>
            </a:r>
            <a:r>
              <a:rPr lang="sr-Cyrl-CS" sz="1400" dirty="0" smtClean="0"/>
              <a:t>Париску декларацију о градовима брзог одговора у циљу укључења у глобалне активности кроз повећање и убрзање активности Града Сомбора у заустављању сиде до 2030. године, чиме се Град Сомбор  придружује мрежи градова потписника Декларације.  </a:t>
            </a:r>
            <a:br>
              <a:rPr lang="sr-Cyrl-CS" sz="1400" dirty="0" smtClean="0"/>
            </a:br>
            <a:r>
              <a:rPr lang="sr-Cyrl-CS" sz="1400" dirty="0" smtClean="0"/>
              <a:t>Савет за здравље града Сомбора је такође на својој 33.седници која је одржана 17.12.2019. године је усвојио програмске активности „Друштвена брига за јавно здравље“ израђене у међусобној сарадњи Завода за јавно здравље и Одељења за друштвене делатности, а на основу обавезујућих законских одредаба и препорука ДРИ.</a:t>
            </a:r>
            <a:r>
              <a:rPr lang="en-US" sz="1400" dirty="0" smtClean="0"/>
              <a:t/>
            </a:r>
            <a:br>
              <a:rPr lang="en-US" sz="1400" dirty="0" smtClean="0"/>
            </a:br>
            <a:endParaRPr lang="en-US" sz="1400" dirty="0"/>
          </a:p>
        </p:txBody>
      </p:sp>
      <p:pic>
        <p:nvPicPr>
          <p:cNvPr id="4" name="Picture 3" descr="пд.jpg"/>
          <p:cNvPicPr>
            <a:picLocks noChangeAspect="1"/>
          </p:cNvPicPr>
          <p:nvPr/>
        </p:nvPicPr>
        <p:blipFill>
          <a:blip r:embed="rId2" cstate="print"/>
          <a:stretch>
            <a:fillRect/>
          </a:stretch>
        </p:blipFill>
        <p:spPr>
          <a:xfrm>
            <a:off x="304800" y="2895600"/>
            <a:ext cx="4114800" cy="2735904"/>
          </a:xfrm>
          <a:prstGeom prst="rect">
            <a:avLst/>
          </a:prstGeom>
        </p:spPr>
      </p:pic>
      <p:pic>
        <p:nvPicPr>
          <p:cNvPr id="5" name="Picture 4" descr="дз.jpg"/>
          <p:cNvPicPr>
            <a:picLocks noChangeAspect="1"/>
          </p:cNvPicPr>
          <p:nvPr/>
        </p:nvPicPr>
        <p:blipFill>
          <a:blip r:embed="rId3" cstate="print"/>
          <a:stretch>
            <a:fillRect/>
          </a:stretch>
        </p:blipFill>
        <p:spPr>
          <a:xfrm>
            <a:off x="4648200" y="3810000"/>
            <a:ext cx="4267816" cy="2837567"/>
          </a:xfrm>
          <a:prstGeom prst="rect">
            <a:avLst/>
          </a:prstGeom>
        </p:spPr>
      </p:pic>
      <p:sp>
        <p:nvSpPr>
          <p:cNvPr id="6" name="TextBox 5"/>
          <p:cNvSpPr txBox="1"/>
          <p:nvPr/>
        </p:nvSpPr>
        <p:spPr>
          <a:xfrm>
            <a:off x="838200" y="304800"/>
            <a:ext cx="7467600" cy="646331"/>
          </a:xfrm>
          <a:prstGeom prst="rect">
            <a:avLst/>
          </a:prstGeom>
          <a:noFill/>
        </p:spPr>
        <p:txBody>
          <a:bodyPr wrap="square" rtlCol="0">
            <a:spAutoFit/>
          </a:bodyPr>
          <a:lstStyle/>
          <a:p>
            <a:pPr algn="ctr"/>
            <a:r>
              <a:rPr lang="sr-Cyrl-RS" b="1" dirty="0" smtClean="0">
                <a:latin typeface="+mj-lt"/>
              </a:rPr>
              <a:t>Париска декларација о градовима брзог одговора</a:t>
            </a:r>
          </a:p>
          <a:p>
            <a:pPr algn="ctr"/>
            <a:r>
              <a:rPr lang="sr-Cyrl-RS" b="1" dirty="0" smtClean="0">
                <a:latin typeface="+mj-lt"/>
              </a:rPr>
              <a:t>Друштвена брига за јавно здравље</a:t>
            </a:r>
            <a:endParaRPr lang="en-US" b="1" dirty="0">
              <a:latin typeface="+mj-lt"/>
            </a:endParaRPr>
          </a:p>
        </p:txBody>
      </p:sp>
      <p:sp>
        <p:nvSpPr>
          <p:cNvPr id="7" name="TextBox 6"/>
          <p:cNvSpPr txBox="1"/>
          <p:nvPr/>
        </p:nvSpPr>
        <p:spPr>
          <a:xfrm>
            <a:off x="533400" y="5867400"/>
            <a:ext cx="3581400" cy="276999"/>
          </a:xfrm>
          <a:prstGeom prst="rect">
            <a:avLst/>
          </a:prstGeom>
          <a:noFill/>
        </p:spPr>
        <p:txBody>
          <a:bodyPr wrap="square" rtlCol="0">
            <a:spAutoFit/>
          </a:bodyPr>
          <a:lstStyle/>
          <a:p>
            <a:pPr algn="ctr"/>
            <a:r>
              <a:rPr lang="sr-Cyrl-RS" sz="1200" dirty="0" smtClean="0"/>
              <a:t>Потписивање Париске декларације</a:t>
            </a:r>
            <a:endParaRPr lang="en-US" sz="1200" dirty="0"/>
          </a:p>
        </p:txBody>
      </p:sp>
      <p:sp>
        <p:nvSpPr>
          <p:cNvPr id="8" name="TextBox 7"/>
          <p:cNvSpPr txBox="1"/>
          <p:nvPr/>
        </p:nvSpPr>
        <p:spPr>
          <a:xfrm>
            <a:off x="4953000" y="3200400"/>
            <a:ext cx="3810000" cy="430887"/>
          </a:xfrm>
          <a:prstGeom prst="rect">
            <a:avLst/>
          </a:prstGeom>
          <a:noFill/>
        </p:spPr>
        <p:txBody>
          <a:bodyPr wrap="square" rtlCol="0">
            <a:spAutoFit/>
          </a:bodyPr>
          <a:lstStyle/>
          <a:p>
            <a:pPr algn="ctr"/>
            <a:r>
              <a:rPr lang="sr-Cyrl-RS" sz="1100" dirty="0" smtClean="0"/>
              <a:t>Сарадња Завода за јавно здравље и Одељења за друштвене делатности кроз “Друштвену бригу за јавно здравље”</a:t>
            </a:r>
            <a:endParaRPr lang="en-US" sz="1100" dirty="0"/>
          </a:p>
        </p:txBody>
      </p:sp>
    </p:spTree>
    <p:extLst>
      <p:ext uri="{BB962C8B-B14F-4D97-AF65-F5344CB8AC3E}">
        <p14:creationId xmlns:p14="http://schemas.microsoft.com/office/powerpoint/2010/main" val="19257954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6225" y="228601"/>
            <a:ext cx="8591550" cy="594924"/>
          </a:xfrm>
        </p:spPr>
        <p:txBody>
          <a:bodyPr>
            <a:noAutofit/>
          </a:bodyPr>
          <a:lstStyle/>
          <a:p>
            <a:pPr algn="ctr"/>
            <a:r>
              <a:rPr lang="sr-Cyrl-RS" sz="3200" dirty="0"/>
              <a:t>ПРОГРАМ: Развој културе и информисања</a:t>
            </a:r>
            <a:endParaRPr lang="sr-Latn-RS" sz="3200" dirty="0"/>
          </a:p>
        </p:txBody>
      </p:sp>
      <p:sp>
        <p:nvSpPr>
          <p:cNvPr id="2" name="Content Placeholder 1"/>
          <p:cNvSpPr>
            <a:spLocks noGrp="1"/>
          </p:cNvSpPr>
          <p:nvPr>
            <p:ph sz="quarter" idx="13"/>
          </p:nvPr>
        </p:nvSpPr>
        <p:spPr>
          <a:xfrm>
            <a:off x="228600" y="1371600"/>
            <a:ext cx="8412480" cy="533400"/>
          </a:xfrm>
        </p:spPr>
        <p:txBody>
          <a:bodyPr>
            <a:normAutofit/>
          </a:bodyPr>
          <a:lstStyle/>
          <a:p>
            <a:pPr algn="ctr">
              <a:buNone/>
            </a:pPr>
            <a:r>
              <a:rPr lang="sr-Cyrl-RS" dirty="0" smtClean="0"/>
              <a:t>Најзначајније манифестације у области културе током 2019. године</a:t>
            </a:r>
          </a:p>
          <a:p>
            <a:pPr marL="109728" indent="0">
              <a:buNone/>
            </a:pPr>
            <a:endParaRPr lang="sr-Cyrl-RS" dirty="0"/>
          </a:p>
        </p:txBody>
      </p:sp>
      <p:sp>
        <p:nvSpPr>
          <p:cNvPr id="5" name="Text Placeholder 2">
            <a:extLst>
              <a:ext uri="{FF2B5EF4-FFF2-40B4-BE49-F238E27FC236}">
                <a16:creationId xmlns:a16="http://schemas.microsoft.com/office/drawing/2014/main" id="{CA7EC4C7-6CE0-4459-8906-0CC76A3AF0CE}"/>
              </a:ext>
            </a:extLst>
          </p:cNvPr>
          <p:cNvSpPr txBox="1">
            <a:spLocks/>
          </p:cNvSpPr>
          <p:nvPr/>
        </p:nvSpPr>
        <p:spPr>
          <a:xfrm>
            <a:off x="526144" y="913281"/>
            <a:ext cx="8091711" cy="474923"/>
          </a:xfrm>
          <a:prstGeom prst="rect">
            <a:avLst/>
          </a:prstGeom>
        </p:spPr>
        <p:txBody>
          <a:bodyPr vert="horz" lIns="91440" tIns="45720" rIns="91440" bIns="45720" rtlCol="0" anchor="b">
            <a:noAutofit/>
          </a:bodyPr>
          <a:lstStyle>
            <a:lvl1pPr marL="0" indent="0" algn="l"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b="1"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b="1"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sr-Cyrl-RS" sz="1200" b="0" i="0" u="none" strike="noStrike" kern="1200" cap="none" spc="0" normalizeH="0" baseline="0" noProof="0" dirty="0">
                <a:ln>
                  <a:noFill/>
                </a:ln>
                <a:solidFill>
                  <a:prstClr val="black"/>
                </a:solidFill>
                <a:effectLst/>
                <a:uLnTx/>
                <a:uFillTx/>
                <a:latin typeface="Calibri" panose="020F0502020204030204"/>
                <a:ea typeface="+mn-ea"/>
                <a:cs typeface="+mn-cs"/>
              </a:rPr>
              <a:t>Сврха Програма је очување, унапређење и представљање културног-историјског наслеђа, културне разноврсности, продукције и стваралаштва у локалној заједници и остваривање права грађана на информисање и унапређење јавног информисања</a:t>
            </a:r>
          </a:p>
        </p:txBody>
      </p:sp>
      <p:pic>
        <p:nvPicPr>
          <p:cNvPr id="6" name="Picture 5" descr="Препуна сала Народног позоришта Сомбор"/>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2743200"/>
            <a:ext cx="2438400" cy="1524000"/>
          </a:xfrm>
          <a:prstGeom prst="rect">
            <a:avLst/>
          </a:prstGeom>
          <a:noFill/>
          <a:ln>
            <a:noFill/>
          </a:ln>
        </p:spPr>
      </p:pic>
      <p:sp>
        <p:nvSpPr>
          <p:cNvPr id="7" name="TextBox 6"/>
          <p:cNvSpPr txBox="1"/>
          <p:nvPr/>
        </p:nvSpPr>
        <p:spPr>
          <a:xfrm>
            <a:off x="533400" y="1905000"/>
            <a:ext cx="4495800" cy="738664"/>
          </a:xfrm>
          <a:prstGeom prst="rect">
            <a:avLst/>
          </a:prstGeom>
          <a:noFill/>
        </p:spPr>
        <p:txBody>
          <a:bodyPr wrap="square" rtlCol="0">
            <a:spAutoFit/>
          </a:bodyPr>
          <a:lstStyle/>
          <a:p>
            <a:pPr>
              <a:buNone/>
            </a:pPr>
            <a:r>
              <a:rPr lang="sr-Cyrl-RS" sz="1400" dirty="0" smtClean="0">
                <a:latin typeface="+mj-lt"/>
              </a:rPr>
              <a:t>Позоришни маратон у реализацији Народног позоришта Сомбор град Сомбор је финансирао у износу од 3.000.000,00 динара.</a:t>
            </a:r>
            <a:endParaRPr lang="sr-Cyrl-RS" sz="1400" dirty="0">
              <a:latin typeface="+mj-lt"/>
            </a:endParaRPr>
          </a:p>
        </p:txBody>
      </p:sp>
      <p:sp>
        <p:nvSpPr>
          <p:cNvPr id="8" name="TextBox 7"/>
          <p:cNvSpPr txBox="1"/>
          <p:nvPr/>
        </p:nvSpPr>
        <p:spPr>
          <a:xfrm>
            <a:off x="3276600" y="2971800"/>
            <a:ext cx="3581400" cy="1169551"/>
          </a:xfrm>
          <a:prstGeom prst="rect">
            <a:avLst/>
          </a:prstGeom>
          <a:noFill/>
        </p:spPr>
        <p:txBody>
          <a:bodyPr wrap="square" rtlCol="0">
            <a:spAutoFit/>
          </a:bodyPr>
          <a:lstStyle/>
          <a:p>
            <a:r>
              <a:rPr lang="sr-Cyrl-CS" sz="1400" dirty="0" smtClean="0">
                <a:latin typeface="+mj-lt"/>
              </a:rPr>
              <a:t>Културни центар „Лаза Костић“ Сомбор реализовао је манифестацију „Арт окупација“ и “Сомборске музичке свечаности” уз подршку града Сомбора у износу од 3.500.000,00 динара.</a:t>
            </a:r>
            <a:endParaRPr lang="en-US" sz="1400" dirty="0">
              <a:latin typeface="+mj-lt"/>
            </a:endParaRPr>
          </a:p>
        </p:txBody>
      </p:sp>
      <p:pic>
        <p:nvPicPr>
          <p:cNvPr id="9" name="Picture 8" descr="арт.jpg"/>
          <p:cNvPicPr>
            <a:picLocks noChangeAspect="1"/>
          </p:cNvPicPr>
          <p:nvPr/>
        </p:nvPicPr>
        <p:blipFill>
          <a:blip r:embed="rId3" cstate="print"/>
          <a:stretch>
            <a:fillRect/>
          </a:stretch>
        </p:blipFill>
        <p:spPr>
          <a:xfrm>
            <a:off x="3886200" y="5105400"/>
            <a:ext cx="3505200" cy="1543050"/>
          </a:xfrm>
          <a:prstGeom prst="rect">
            <a:avLst/>
          </a:prstGeom>
        </p:spPr>
      </p:pic>
      <p:sp>
        <p:nvSpPr>
          <p:cNvPr id="10" name="TextBox 9"/>
          <p:cNvSpPr txBox="1"/>
          <p:nvPr/>
        </p:nvSpPr>
        <p:spPr>
          <a:xfrm>
            <a:off x="228600" y="4953000"/>
            <a:ext cx="3657600" cy="1200329"/>
          </a:xfrm>
          <a:prstGeom prst="rect">
            <a:avLst/>
          </a:prstGeom>
          <a:noFill/>
        </p:spPr>
        <p:txBody>
          <a:bodyPr wrap="square" rtlCol="0">
            <a:spAutoFit/>
          </a:bodyPr>
          <a:lstStyle/>
          <a:p>
            <a:pPr algn="just"/>
            <a:r>
              <a:rPr lang="sr-Cyrl-CS" sz="1400" dirty="0" smtClean="0">
                <a:latin typeface="+mj-lt"/>
              </a:rPr>
              <a:t>Манифестацију „Вече уличних свирача” у вредности од 1.365.000,00 динара, као и „Филмски фестивал“ у вредности од 5.000.000,00 динара, Културни центар реализовао је уз подршку града</a:t>
            </a:r>
            <a:r>
              <a:rPr lang="sr-Cyrl-CS" sz="1600" dirty="0" smtClean="0">
                <a:latin typeface="+mj-lt"/>
              </a:rPr>
              <a:t>.  </a:t>
            </a:r>
            <a:endParaRPr lang="en-US" sz="1600" dirty="0">
              <a:latin typeface="+mj-lt"/>
            </a:endParaRPr>
          </a:p>
        </p:txBody>
      </p:sp>
      <p:pic>
        <p:nvPicPr>
          <p:cNvPr id="11" name="Picture 10" descr="фф.jpg"/>
          <p:cNvPicPr>
            <a:picLocks noChangeAspect="1"/>
          </p:cNvPicPr>
          <p:nvPr/>
        </p:nvPicPr>
        <p:blipFill>
          <a:blip r:embed="rId4" cstate="print"/>
          <a:stretch>
            <a:fillRect/>
          </a:stretch>
        </p:blipFill>
        <p:spPr>
          <a:xfrm>
            <a:off x="6934200" y="1828800"/>
            <a:ext cx="2019300" cy="4038600"/>
          </a:xfrm>
          <a:prstGeom prst="rect">
            <a:avLst/>
          </a:prstGeom>
        </p:spPr>
      </p:pic>
    </p:spTree>
    <p:extLst>
      <p:ext uri="{BB962C8B-B14F-4D97-AF65-F5344CB8AC3E}">
        <p14:creationId xmlns:p14="http://schemas.microsoft.com/office/powerpoint/2010/main" val="1083960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0" y="609600"/>
            <a:ext cx="7772400" cy="1198562"/>
          </a:xfrm>
        </p:spPr>
        <p:txBody>
          <a:bodyPr>
            <a:normAutofit/>
          </a:bodyPr>
          <a:lstStyle/>
          <a:p>
            <a:pPr algn="just"/>
            <a:r>
              <a:rPr lang="sr-Cyrl-CS" dirty="0" smtClean="0">
                <a:latin typeface="+mj-lt"/>
              </a:rPr>
              <a:t>За опремање и завршетак реконструкције велике сале  КЦ “Лаза Костић“ Сомбор опредељено је укупно 6.000.000,00 динара, док је  Градск</a:t>
            </a:r>
            <a:r>
              <a:rPr lang="en-US" dirty="0" err="1" smtClean="0">
                <a:latin typeface="+mj-lt"/>
              </a:rPr>
              <a:t>ом</a:t>
            </a:r>
            <a:r>
              <a:rPr lang="sr-Cyrl-CS" dirty="0" smtClean="0">
                <a:latin typeface="+mj-lt"/>
              </a:rPr>
              <a:t> музеја Сомбор за завршетак депаданса Музеј Подунавских Шваба издвојено </a:t>
            </a:r>
            <a:r>
              <a:rPr lang="en-US" dirty="0" smtClean="0">
                <a:latin typeface="+mj-lt"/>
              </a:rPr>
              <a:t>12.000.000,00</a:t>
            </a:r>
            <a:r>
              <a:rPr lang="sr-Cyrl-CS" dirty="0" smtClean="0">
                <a:latin typeface="+mj-lt"/>
              </a:rPr>
              <a:t> динара.</a:t>
            </a:r>
            <a:endParaRPr lang="en-US" dirty="0" smtClean="0">
              <a:latin typeface="+mj-lt"/>
            </a:endParaRPr>
          </a:p>
          <a:p>
            <a:endParaRPr lang="en-US" dirty="0"/>
          </a:p>
        </p:txBody>
      </p:sp>
      <p:pic>
        <p:nvPicPr>
          <p:cNvPr id="4" name="Picture 3" descr="сала.jpeg"/>
          <p:cNvPicPr>
            <a:picLocks noChangeAspect="1"/>
          </p:cNvPicPr>
          <p:nvPr/>
        </p:nvPicPr>
        <p:blipFill>
          <a:blip r:embed="rId2" cstate="print"/>
          <a:stretch>
            <a:fillRect/>
          </a:stretch>
        </p:blipFill>
        <p:spPr>
          <a:xfrm>
            <a:off x="838200" y="1752600"/>
            <a:ext cx="3258306" cy="2057400"/>
          </a:xfrm>
          <a:prstGeom prst="rect">
            <a:avLst/>
          </a:prstGeom>
        </p:spPr>
      </p:pic>
      <p:pic>
        <p:nvPicPr>
          <p:cNvPr id="5" name="Picture 4" descr="ссала.jpg"/>
          <p:cNvPicPr>
            <a:picLocks noChangeAspect="1"/>
          </p:cNvPicPr>
          <p:nvPr/>
        </p:nvPicPr>
        <p:blipFill>
          <a:blip r:embed="rId3" cstate="print"/>
          <a:stretch>
            <a:fillRect/>
          </a:stretch>
        </p:blipFill>
        <p:spPr>
          <a:xfrm>
            <a:off x="838200" y="3962400"/>
            <a:ext cx="3429000" cy="2175867"/>
          </a:xfrm>
          <a:prstGeom prst="rect">
            <a:avLst/>
          </a:prstGeom>
        </p:spPr>
      </p:pic>
      <p:pic>
        <p:nvPicPr>
          <p:cNvPr id="6" name="Picture 5" descr="музеј.jpg"/>
          <p:cNvPicPr>
            <a:picLocks noChangeAspect="1"/>
          </p:cNvPicPr>
          <p:nvPr/>
        </p:nvPicPr>
        <p:blipFill>
          <a:blip r:embed="rId4" cstate="print"/>
          <a:stretch>
            <a:fillRect/>
          </a:stretch>
        </p:blipFill>
        <p:spPr>
          <a:xfrm>
            <a:off x="4648200" y="2514600"/>
            <a:ext cx="3671888" cy="2750372"/>
          </a:xfrm>
          <a:prstGeom prst="rect">
            <a:avLst/>
          </a:prstGeom>
        </p:spPr>
      </p:pic>
      <p:sp>
        <p:nvSpPr>
          <p:cNvPr id="7" name="TextBox 6"/>
          <p:cNvSpPr txBox="1"/>
          <p:nvPr/>
        </p:nvSpPr>
        <p:spPr>
          <a:xfrm>
            <a:off x="685800" y="6096000"/>
            <a:ext cx="3352800" cy="523220"/>
          </a:xfrm>
          <a:prstGeom prst="rect">
            <a:avLst/>
          </a:prstGeom>
          <a:noFill/>
        </p:spPr>
        <p:txBody>
          <a:bodyPr wrap="square" rtlCol="0">
            <a:spAutoFit/>
          </a:bodyPr>
          <a:lstStyle/>
          <a:p>
            <a:r>
              <a:rPr lang="sr-Cyrl-RS" sz="1400" dirty="0" smtClean="0">
                <a:latin typeface="+mj-lt"/>
              </a:rPr>
              <a:t>Отварање реконструисане велике сале Културног центра </a:t>
            </a:r>
            <a:endParaRPr lang="en-US" sz="1400" dirty="0">
              <a:latin typeface="+mj-lt"/>
            </a:endParaRPr>
          </a:p>
        </p:txBody>
      </p:sp>
      <p:sp>
        <p:nvSpPr>
          <p:cNvPr id="8" name="TextBox 7"/>
          <p:cNvSpPr txBox="1"/>
          <p:nvPr/>
        </p:nvSpPr>
        <p:spPr>
          <a:xfrm>
            <a:off x="4800600" y="5410200"/>
            <a:ext cx="3429000" cy="338554"/>
          </a:xfrm>
          <a:prstGeom prst="rect">
            <a:avLst/>
          </a:prstGeom>
          <a:noFill/>
        </p:spPr>
        <p:txBody>
          <a:bodyPr wrap="square" rtlCol="0">
            <a:spAutoFit/>
          </a:bodyPr>
          <a:lstStyle/>
          <a:p>
            <a:pPr algn="ctr"/>
            <a:r>
              <a:rPr lang="sr-Cyrl-RS" sz="1600" dirty="0" smtClean="0">
                <a:latin typeface="+mj-lt"/>
              </a:rPr>
              <a:t>Музеј Подунавских Шваба</a:t>
            </a:r>
            <a:endParaRPr lang="en-US" sz="1600" dirty="0">
              <a:latin typeface="+mj-lt"/>
            </a:endParaRPr>
          </a:p>
        </p:txBody>
      </p:sp>
    </p:spTree>
    <p:extLst>
      <p:ext uri="{BB962C8B-B14F-4D97-AF65-F5344CB8AC3E}">
        <p14:creationId xmlns:p14="http://schemas.microsoft.com/office/powerpoint/2010/main" val="16321659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Cyrl-CS" sz="1600" dirty="0" smtClean="0"/>
              <a:t>У области информисања у 2019. години на конкурсу за суфинансирање производње пројеката медијских садржаја подељен је износ од </a:t>
            </a:r>
            <a:r>
              <a:rPr lang="en-US" sz="1600" dirty="0" smtClean="0"/>
              <a:t>14</a:t>
            </a:r>
            <a:r>
              <a:rPr lang="sr-Cyrl-CS" sz="1600" dirty="0" smtClean="0"/>
              <a:t>.000.000 динара. Извршење је било стопроцентно.</a:t>
            </a:r>
            <a:r>
              <a:rPr lang="en-US" sz="1600" dirty="0" smtClean="0"/>
              <a:t/>
            </a:r>
            <a:br>
              <a:rPr lang="en-US" sz="1600" dirty="0" smtClean="0"/>
            </a:br>
            <a:r>
              <a:rPr lang="sr-Cyrl-CS" sz="1600" dirty="0" smtClean="0"/>
              <a:t>Подржано је </a:t>
            </a:r>
            <a:r>
              <a:rPr lang="en-US" sz="1600" dirty="0" smtClean="0"/>
              <a:t>23</a:t>
            </a:r>
            <a:r>
              <a:rPr lang="sr-Cyrl-CS" sz="1600" dirty="0" smtClean="0"/>
              <a:t> пројекта </a:t>
            </a:r>
            <a:r>
              <a:rPr lang="sr-Latn-CS" sz="1600" dirty="0" smtClean="0"/>
              <a:t>2</a:t>
            </a:r>
            <a:r>
              <a:rPr lang="en-US" sz="1600" dirty="0" smtClean="0"/>
              <a:t>3</a:t>
            </a:r>
            <a:r>
              <a:rPr lang="sr-Cyrl-CS" sz="1600" dirty="0" smtClean="0"/>
              <a:t> медијск</a:t>
            </a:r>
            <a:r>
              <a:rPr lang="en-US" sz="1600" dirty="0" smtClean="0"/>
              <a:t>e</a:t>
            </a:r>
            <a:r>
              <a:rPr lang="sr-Cyrl-CS" sz="1600" dirty="0" smtClean="0"/>
              <a:t> кућ</a:t>
            </a:r>
            <a:r>
              <a:rPr lang="en-US" sz="1600" dirty="0" smtClean="0"/>
              <a:t>e.</a:t>
            </a:r>
            <a:br>
              <a:rPr lang="en-US" sz="1600" dirty="0" smtClean="0"/>
            </a:br>
            <a:endParaRPr lang="en-US" sz="1600" dirty="0"/>
          </a:p>
        </p:txBody>
      </p:sp>
      <p:pic>
        <p:nvPicPr>
          <p:cNvPr id="4" name="Picture 3" descr="сомборске новине.jpg"/>
          <p:cNvPicPr>
            <a:picLocks noChangeAspect="1"/>
          </p:cNvPicPr>
          <p:nvPr/>
        </p:nvPicPr>
        <p:blipFill>
          <a:blip r:embed="rId2" cstate="print"/>
          <a:stretch>
            <a:fillRect/>
          </a:stretch>
        </p:blipFill>
        <p:spPr>
          <a:xfrm>
            <a:off x="1752600" y="2057400"/>
            <a:ext cx="3581400" cy="2133600"/>
          </a:xfrm>
          <a:prstGeom prst="rect">
            <a:avLst/>
          </a:prstGeom>
        </p:spPr>
      </p:pic>
      <p:pic>
        <p:nvPicPr>
          <p:cNvPr id="5" name="Picture 4" descr="бмс.jpg"/>
          <p:cNvPicPr>
            <a:picLocks noChangeAspect="1"/>
          </p:cNvPicPr>
          <p:nvPr/>
        </p:nvPicPr>
        <p:blipFill>
          <a:blip r:embed="rId3" cstate="print"/>
          <a:stretch>
            <a:fillRect/>
          </a:stretch>
        </p:blipFill>
        <p:spPr>
          <a:xfrm>
            <a:off x="4800600" y="3352800"/>
            <a:ext cx="2667000" cy="2667000"/>
          </a:xfrm>
          <a:prstGeom prst="rect">
            <a:avLst/>
          </a:prstGeom>
        </p:spPr>
      </p:pic>
      <p:pic>
        <p:nvPicPr>
          <p:cNvPr id="6" name="Picture 5" descr="ртв среће.jpg"/>
          <p:cNvPicPr>
            <a:picLocks noChangeAspect="1"/>
          </p:cNvPicPr>
          <p:nvPr/>
        </p:nvPicPr>
        <p:blipFill>
          <a:blip r:embed="rId4" cstate="print"/>
          <a:stretch>
            <a:fillRect/>
          </a:stretch>
        </p:blipFill>
        <p:spPr>
          <a:xfrm>
            <a:off x="2057400" y="4267200"/>
            <a:ext cx="2819400" cy="2114550"/>
          </a:xfrm>
          <a:prstGeom prst="rect">
            <a:avLst/>
          </a:prstGeom>
        </p:spPr>
      </p:pic>
    </p:spTree>
    <p:extLst>
      <p:ext uri="{BB962C8B-B14F-4D97-AF65-F5344CB8AC3E}">
        <p14:creationId xmlns:p14="http://schemas.microsoft.com/office/powerpoint/2010/main" val="12041407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6225" y="228601"/>
            <a:ext cx="8591550" cy="524853"/>
          </a:xfrm>
        </p:spPr>
        <p:txBody>
          <a:bodyPr>
            <a:noAutofit/>
          </a:bodyPr>
          <a:lstStyle/>
          <a:p>
            <a:pPr algn="ctr"/>
            <a:r>
              <a:rPr lang="sr-Cyrl-RS" sz="3200" dirty="0"/>
              <a:t>ПРОГРАМ: Развој спорта и омладине</a:t>
            </a:r>
            <a:endParaRPr lang="sr-Latn-RS" sz="3200" dirty="0"/>
          </a:p>
        </p:txBody>
      </p:sp>
      <p:sp>
        <p:nvSpPr>
          <p:cNvPr id="2" name="Content Placeholder 1"/>
          <p:cNvSpPr>
            <a:spLocks noGrp="1"/>
          </p:cNvSpPr>
          <p:nvPr>
            <p:ph sz="quarter" idx="13"/>
          </p:nvPr>
        </p:nvSpPr>
        <p:spPr>
          <a:xfrm>
            <a:off x="276225" y="1483151"/>
            <a:ext cx="8334375" cy="2098249"/>
          </a:xfrm>
        </p:spPr>
        <p:txBody>
          <a:bodyPr>
            <a:normAutofit fontScale="85000" lnSpcReduction="10000"/>
          </a:bodyPr>
          <a:lstStyle/>
          <a:p>
            <a:pPr>
              <a:buNone/>
            </a:pPr>
            <a:r>
              <a:rPr lang="sr-Cyrl-CS" sz="1400" dirty="0" smtClean="0">
                <a:latin typeface="+mj-lt"/>
              </a:rPr>
              <a:t>Путем Јавог  конкурса за суфинансирање програма у области спорта  додељено је </a:t>
            </a:r>
            <a:r>
              <a:rPr lang="en-US" sz="1400" dirty="0" smtClean="0">
                <a:latin typeface="+mj-lt"/>
              </a:rPr>
              <a:t>36</a:t>
            </a:r>
            <a:r>
              <a:rPr lang="sr-Cyrl-CS" sz="1400" dirty="0" smtClean="0">
                <a:latin typeface="+mj-lt"/>
              </a:rPr>
              <a:t>.412.000,00  динара:</a:t>
            </a:r>
            <a:endParaRPr lang="en-US" sz="1400" dirty="0" smtClean="0">
              <a:latin typeface="+mj-lt"/>
            </a:endParaRPr>
          </a:p>
          <a:p>
            <a:pPr lvl="0">
              <a:buNone/>
            </a:pPr>
            <a:r>
              <a:rPr lang="sr-Cyrl-CS" sz="1400" dirty="0" smtClean="0">
                <a:latin typeface="+mj-lt"/>
              </a:rPr>
              <a:t>У 2019. години додељено 22 спортске стипендије, и то 6 кадетских у месечном износу од 6.000 динара, 11 јуниорских у месечном износу од 7.000 динара и 5 сениорских у месечном износу од 8.000 динара.  Укупно је за спортске стипендије  додељено 1.836.000,00 динара. </a:t>
            </a:r>
            <a:endParaRPr lang="sr-Cyrl-RS" sz="1400" dirty="0" smtClean="0">
              <a:latin typeface="+mj-lt"/>
            </a:endParaRPr>
          </a:p>
          <a:p>
            <a:pPr lvl="0">
              <a:buNone/>
            </a:pPr>
            <a:r>
              <a:rPr lang="sr-Cyrl-CS" sz="1400" dirty="0" smtClean="0">
                <a:latin typeface="+mj-lt"/>
              </a:rPr>
              <a:t>Годишњи програми клубова – укупно 34.576.000 динара</a:t>
            </a:r>
            <a:endParaRPr lang="en-US" sz="1400" dirty="0" smtClean="0">
              <a:latin typeface="+mj-lt"/>
            </a:endParaRPr>
          </a:p>
          <a:p>
            <a:pPr>
              <a:buNone/>
            </a:pPr>
            <a:r>
              <a:rPr lang="sr-Cyrl-CS" sz="1400" dirty="0" smtClean="0">
                <a:latin typeface="+mj-lt"/>
              </a:rPr>
              <a:t>У 201</a:t>
            </a:r>
            <a:r>
              <a:rPr lang="en-US" sz="1400" dirty="0" smtClean="0">
                <a:latin typeface="+mj-lt"/>
              </a:rPr>
              <a:t>9</a:t>
            </a:r>
            <a:r>
              <a:rPr lang="sr-Cyrl-CS" sz="1400" dirty="0" smtClean="0">
                <a:latin typeface="+mj-lt"/>
              </a:rPr>
              <a:t>. години подржан</a:t>
            </a:r>
            <a:r>
              <a:rPr lang="en-US" sz="1400" dirty="0" smtClean="0">
                <a:latin typeface="+mj-lt"/>
              </a:rPr>
              <a:t>e </a:t>
            </a:r>
            <a:r>
              <a:rPr lang="en-US" sz="1400" dirty="0" err="1" smtClean="0">
                <a:latin typeface="+mj-lt"/>
              </a:rPr>
              <a:t>су</a:t>
            </a:r>
            <a:r>
              <a:rPr lang="en-US" sz="1400" dirty="0" smtClean="0">
                <a:latin typeface="+mj-lt"/>
              </a:rPr>
              <a:t> 82</a:t>
            </a:r>
            <a:r>
              <a:rPr lang="sr-Cyrl-CS" sz="1400" dirty="0" smtClean="0">
                <a:latin typeface="+mj-lt"/>
              </a:rPr>
              <a:t> спортске организације у укупном износу од 34.576.000 динара. Извршење 99 процената. </a:t>
            </a:r>
            <a:endParaRPr lang="sr-Cyrl-RS" sz="1400" dirty="0" smtClean="0">
              <a:latin typeface="+mj-lt"/>
            </a:endParaRPr>
          </a:p>
          <a:p>
            <a:pPr>
              <a:buNone/>
            </a:pPr>
            <a:r>
              <a:rPr lang="sr-Cyrl-CS" sz="1400" dirty="0" smtClean="0">
                <a:latin typeface="+mj-lt"/>
              </a:rPr>
              <a:t>Из буџета града Сомбора Спортском центру „Соко“ Сомбор је опредељено 103.746.000,00 динара, а реализовано је </a:t>
            </a:r>
            <a:r>
              <a:rPr lang="en-US" sz="1400" dirty="0" smtClean="0">
                <a:latin typeface="+mj-lt"/>
              </a:rPr>
              <a:t>93</a:t>
            </a:r>
            <a:r>
              <a:rPr lang="sr-Cyrl-CS" sz="1400" dirty="0" smtClean="0">
                <a:latin typeface="+mj-lt"/>
              </a:rPr>
              <a:t>.</a:t>
            </a:r>
            <a:r>
              <a:rPr lang="en-US" sz="1400" dirty="0" smtClean="0">
                <a:latin typeface="+mj-lt"/>
              </a:rPr>
              <a:t>766</a:t>
            </a:r>
            <a:r>
              <a:rPr lang="sr-Cyrl-CS" sz="1400" dirty="0" smtClean="0">
                <a:latin typeface="+mj-lt"/>
              </a:rPr>
              <a:t>.</a:t>
            </a:r>
            <a:r>
              <a:rPr lang="en-US" sz="1400" dirty="0" smtClean="0">
                <a:latin typeface="+mj-lt"/>
              </a:rPr>
              <a:t>623</a:t>
            </a:r>
            <a:r>
              <a:rPr lang="sr-Cyrl-CS" sz="1400" dirty="0" smtClean="0">
                <a:latin typeface="+mj-lt"/>
              </a:rPr>
              <a:t>,</a:t>
            </a:r>
            <a:r>
              <a:rPr lang="en-US" sz="1400" dirty="0" smtClean="0">
                <a:latin typeface="+mj-lt"/>
              </a:rPr>
              <a:t>53</a:t>
            </a:r>
            <a:r>
              <a:rPr lang="sr-Cyrl-CS" sz="1400" dirty="0" smtClean="0">
                <a:latin typeface="+mj-lt"/>
              </a:rPr>
              <a:t> динара. Сва средства су наменски утрошена. </a:t>
            </a:r>
            <a:endParaRPr lang="sr-Cyrl-RS" sz="1400" dirty="0" smtClean="0">
              <a:latin typeface="+mj-lt"/>
            </a:endParaRPr>
          </a:p>
          <a:p>
            <a:pPr>
              <a:buNone/>
            </a:pPr>
            <a:r>
              <a:rPr lang="sr-Cyrl-CS" sz="1400" dirty="0" smtClean="0">
                <a:latin typeface="+mj-lt"/>
              </a:rPr>
              <a:t>Из буџета града Сомбора Спортском савезу града Сомбора је опредељено </a:t>
            </a:r>
            <a:r>
              <a:rPr lang="en-US" sz="1400" dirty="0" smtClean="0">
                <a:latin typeface="+mj-lt"/>
              </a:rPr>
              <a:t>8</a:t>
            </a:r>
            <a:r>
              <a:rPr lang="sr-Cyrl-CS" sz="1400" dirty="0" smtClean="0">
                <a:latin typeface="+mj-lt"/>
              </a:rPr>
              <a:t>.</a:t>
            </a:r>
            <a:r>
              <a:rPr lang="en-US" sz="1400" dirty="0" smtClean="0">
                <a:latin typeface="+mj-lt"/>
              </a:rPr>
              <a:t>850</a:t>
            </a:r>
            <a:r>
              <a:rPr lang="sr-Cyrl-CS" sz="1400" dirty="0" smtClean="0">
                <a:latin typeface="+mj-lt"/>
              </a:rPr>
              <a:t>.</a:t>
            </a:r>
            <a:r>
              <a:rPr lang="en-US" sz="1400" dirty="0" smtClean="0">
                <a:latin typeface="+mj-lt"/>
              </a:rPr>
              <a:t>0</a:t>
            </a:r>
            <a:r>
              <a:rPr lang="sr-Cyrl-CS" sz="1400" dirty="0" smtClean="0">
                <a:latin typeface="+mj-lt"/>
              </a:rPr>
              <a:t>00,00 динара, а реализовано је </a:t>
            </a:r>
            <a:r>
              <a:rPr lang="en-US" sz="1400" dirty="0" smtClean="0">
                <a:latin typeface="+mj-lt"/>
              </a:rPr>
              <a:t>8</a:t>
            </a:r>
            <a:r>
              <a:rPr lang="sr-Cyrl-CS" sz="1400" dirty="0" smtClean="0">
                <a:latin typeface="+mj-lt"/>
              </a:rPr>
              <a:t>.</a:t>
            </a:r>
            <a:r>
              <a:rPr lang="en-US" sz="1400" dirty="0" smtClean="0">
                <a:latin typeface="+mj-lt"/>
              </a:rPr>
              <a:t>769</a:t>
            </a:r>
            <a:r>
              <a:rPr lang="sr-Cyrl-CS" sz="1400" dirty="0" smtClean="0">
                <a:latin typeface="+mj-lt"/>
              </a:rPr>
              <a:t>.</a:t>
            </a:r>
            <a:r>
              <a:rPr lang="en-US" sz="1400" dirty="0" smtClean="0">
                <a:latin typeface="+mj-lt"/>
              </a:rPr>
              <a:t>007</a:t>
            </a:r>
            <a:r>
              <a:rPr lang="sr-Cyrl-CS" sz="1400" dirty="0" smtClean="0">
                <a:latin typeface="+mj-lt"/>
              </a:rPr>
              <a:t>,</a:t>
            </a:r>
            <a:r>
              <a:rPr lang="en-US" sz="1400" dirty="0" smtClean="0">
                <a:latin typeface="+mj-lt"/>
              </a:rPr>
              <a:t>93</a:t>
            </a:r>
            <a:r>
              <a:rPr lang="sr-Cyrl-CS" sz="1400" dirty="0" smtClean="0">
                <a:latin typeface="+mj-lt"/>
              </a:rPr>
              <a:t> динара. Сва средства су наменски утрошена. </a:t>
            </a:r>
            <a:endParaRPr lang="en-US" sz="1400" dirty="0" smtClean="0">
              <a:latin typeface="+mj-lt"/>
            </a:endParaRPr>
          </a:p>
          <a:p>
            <a:pPr marL="109728" indent="0">
              <a:buNone/>
            </a:pPr>
            <a:endParaRPr lang="sr-Cyrl-RS" dirty="0"/>
          </a:p>
        </p:txBody>
      </p:sp>
      <p:sp>
        <p:nvSpPr>
          <p:cNvPr id="6" name="Text Placeholder 2">
            <a:extLst>
              <a:ext uri="{FF2B5EF4-FFF2-40B4-BE49-F238E27FC236}">
                <a16:creationId xmlns:a16="http://schemas.microsoft.com/office/drawing/2014/main" id="{B9A61DC6-DE86-466A-8D45-81D57C2F05CD}"/>
              </a:ext>
            </a:extLst>
          </p:cNvPr>
          <p:cNvSpPr txBox="1">
            <a:spLocks/>
          </p:cNvSpPr>
          <p:nvPr/>
        </p:nvSpPr>
        <p:spPr>
          <a:xfrm>
            <a:off x="368833" y="929981"/>
            <a:ext cx="8227264" cy="381000"/>
          </a:xfrm>
          <a:prstGeom prst="rect">
            <a:avLst/>
          </a:prstGeom>
        </p:spPr>
        <p:txBody>
          <a:bodyPr vert="horz" lIns="91440" tIns="45720" rIns="91440" bIns="45720" rtlCol="0" anchor="b">
            <a:noAutofit/>
          </a:bodyPr>
          <a:lstStyle>
            <a:lvl1pPr marL="0" indent="0" algn="l"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b="1"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b="1"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ru-RU" sz="1200" b="0" i="0" u="none" strike="noStrike" kern="1200" cap="none" spc="0" normalizeH="0" baseline="0" noProof="0" dirty="0">
                <a:ln>
                  <a:noFill/>
                </a:ln>
                <a:solidFill>
                  <a:prstClr val="black"/>
                </a:solidFill>
                <a:effectLst/>
                <a:uLnTx/>
                <a:uFillTx/>
                <a:latin typeface="Calibri" panose="020F0502020204030204"/>
                <a:ea typeface="+mn-ea"/>
                <a:cs typeface="+mn-cs"/>
              </a:rPr>
              <a:t>Сврха Програма је обезбеђивање приступа спорту и подршка пројектима везаним за развој спорта, као и обезбеђивање услова за развој и спровођење омладинске политике. </a:t>
            </a:r>
            <a:endParaRPr kumimoji="0" lang="sr-Cyrl-R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descr="сцсоко.gif"/>
          <p:cNvPicPr>
            <a:picLocks noChangeAspect="1"/>
          </p:cNvPicPr>
          <p:nvPr/>
        </p:nvPicPr>
        <p:blipFill>
          <a:blip r:embed="rId2" cstate="print"/>
          <a:stretch>
            <a:fillRect/>
          </a:stretch>
        </p:blipFill>
        <p:spPr>
          <a:xfrm>
            <a:off x="4038600" y="3657600"/>
            <a:ext cx="4648200" cy="3020120"/>
          </a:xfrm>
          <a:prstGeom prst="rect">
            <a:avLst/>
          </a:prstGeom>
        </p:spPr>
      </p:pic>
      <p:pic>
        <p:nvPicPr>
          <p:cNvPr id="8" name="Picture 7" descr="лого.jpg"/>
          <p:cNvPicPr>
            <a:picLocks noChangeAspect="1"/>
          </p:cNvPicPr>
          <p:nvPr/>
        </p:nvPicPr>
        <p:blipFill>
          <a:blip r:embed="rId3" cstate="print"/>
          <a:stretch>
            <a:fillRect/>
          </a:stretch>
        </p:blipFill>
        <p:spPr>
          <a:xfrm>
            <a:off x="1066800" y="4038600"/>
            <a:ext cx="2143125" cy="2133600"/>
          </a:xfrm>
          <a:prstGeom prst="rect">
            <a:avLst/>
          </a:prstGeom>
        </p:spPr>
      </p:pic>
    </p:spTree>
    <p:extLst>
      <p:ext uri="{BB962C8B-B14F-4D97-AF65-F5344CB8AC3E}">
        <p14:creationId xmlns:p14="http://schemas.microsoft.com/office/powerpoint/2010/main" val="3110884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6225" y="228601"/>
            <a:ext cx="8591550" cy="685799"/>
          </a:xfrm>
        </p:spPr>
        <p:txBody>
          <a:bodyPr>
            <a:noAutofit/>
          </a:bodyPr>
          <a:lstStyle/>
          <a:p>
            <a:pPr algn="ctr"/>
            <a:r>
              <a:rPr lang="sr-Cyrl-RS" sz="3200" dirty="0"/>
              <a:t>ПРОГРАМ: Опште услуге локалне самоуправе</a:t>
            </a:r>
            <a:endParaRPr lang="sr-Latn-RS" sz="3200" dirty="0"/>
          </a:p>
        </p:txBody>
      </p:sp>
      <p:sp>
        <p:nvSpPr>
          <p:cNvPr id="2" name="Content Placeholder 1"/>
          <p:cNvSpPr>
            <a:spLocks noGrp="1"/>
          </p:cNvSpPr>
          <p:nvPr>
            <p:ph sz="quarter" idx="13"/>
          </p:nvPr>
        </p:nvSpPr>
        <p:spPr>
          <a:xfrm>
            <a:off x="265041" y="1778291"/>
            <a:ext cx="8342471" cy="2575560"/>
          </a:xfrm>
        </p:spPr>
        <p:txBody>
          <a:bodyPr>
            <a:noAutofit/>
          </a:bodyPr>
          <a:lstStyle/>
          <a:p>
            <a:r>
              <a:rPr lang="sr-Cyrl-RS" sz="1600" dirty="0"/>
              <a:t>Укупно утрошено 396.901.000 динара</a:t>
            </a:r>
          </a:p>
          <a:p>
            <a:r>
              <a:rPr lang="sr-Cyrl-CS" sz="1600" dirty="0" smtClean="0"/>
              <a:t>Јединствено управно место представља мост са свим органима са којима би грађани морали директно да комуницирају ради остварења једног или више права. То значи да грађанин подноси захтев на јединственом шалтеру где добија све релевантне информације, комуницира само са једним органом и, на крају, на том истом месту добија и одговарајуће решење. На тај начин су  олакшане  процедуре за подношење и пријем захтева странке за остваривање два или више права у надлежности ГУ Града Сомбора; остварује се значајна уштеда времена и новца за грађане и избегава се чекање, елиминишу се  непотребни трошкови и процедуре; унапређује се организација и координација надлежних органа повећава се делотворности рада запослених и целокупне администрације.</a:t>
            </a:r>
            <a:endParaRPr lang="sr-Latn-RS" sz="1600" dirty="0" smtClean="0"/>
          </a:p>
          <a:p>
            <a:pPr marL="109728" indent="0">
              <a:buNone/>
            </a:pPr>
            <a:endParaRPr lang="sr-Cyrl-RS" sz="1600" dirty="0"/>
          </a:p>
        </p:txBody>
      </p:sp>
      <p:sp>
        <p:nvSpPr>
          <p:cNvPr id="5" name="Text Placeholder 2">
            <a:extLst>
              <a:ext uri="{FF2B5EF4-FFF2-40B4-BE49-F238E27FC236}">
                <a16:creationId xmlns:a16="http://schemas.microsoft.com/office/drawing/2014/main" id="{89C993D5-0CA5-44FE-9306-FA6034E66A4C}"/>
              </a:ext>
            </a:extLst>
          </p:cNvPr>
          <p:cNvSpPr txBox="1">
            <a:spLocks/>
          </p:cNvSpPr>
          <p:nvPr/>
        </p:nvSpPr>
        <p:spPr>
          <a:xfrm>
            <a:off x="456495" y="1221554"/>
            <a:ext cx="8151017" cy="572901"/>
          </a:xfrm>
          <a:prstGeom prst="rect">
            <a:avLst/>
          </a:prstGeom>
        </p:spPr>
        <p:txBody>
          <a:bodyPr vert="horz" lIns="91440" tIns="45720" rIns="91440" bIns="45720" rtlCol="0" anchor="b">
            <a:noAutofit/>
          </a:bodyPr>
          <a:lstStyle>
            <a:lvl1pPr marL="0" indent="0" algn="l"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b="1"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b="1"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pPr marL="0" marR="0" lvl="0" indent="0" algn="just"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ru-RU" sz="1200" b="0" i="0" u="none" strike="noStrike" kern="1200" cap="none" spc="0" normalizeH="0" baseline="0" noProof="0" dirty="0">
                <a:ln>
                  <a:noFill/>
                </a:ln>
                <a:solidFill>
                  <a:prstClr val="black"/>
                </a:solidFill>
                <a:effectLst/>
                <a:uLnTx/>
                <a:uFillTx/>
                <a:latin typeface="Calibri" panose="020F0502020204030204"/>
                <a:ea typeface="+mn-ea"/>
                <a:cs typeface="+mn-cs"/>
              </a:rPr>
              <a:t>Сврха Програма је обезбеђивање услуга јавне управе и остваривање и заштита права грађана и јавног интереса, одрживо управљање финансијама и администрирање изворних прихода локалне самоуправе, сервисирање обавеза које проистичу из задуживања за финансирање буџета и управљање јавним дугом, као и пружање ефикасне интервенције, ублажавање последица и обезбеђење снабдевености и стабилности на тржишту у случају ванредних ситуација. </a:t>
            </a:r>
            <a:endParaRPr kumimoji="0" lang="sr-Cyrl-R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6968" y="4191000"/>
            <a:ext cx="4064000" cy="2286000"/>
          </a:xfrm>
          <a:prstGeom prst="rect">
            <a:avLst/>
          </a:prstGeom>
        </p:spPr>
      </p:pic>
      <p:sp>
        <p:nvSpPr>
          <p:cNvPr id="7" name="TextBox 6"/>
          <p:cNvSpPr txBox="1"/>
          <p:nvPr/>
        </p:nvSpPr>
        <p:spPr>
          <a:xfrm>
            <a:off x="152401" y="4311193"/>
            <a:ext cx="4445000" cy="2585323"/>
          </a:xfrm>
          <a:prstGeom prst="rect">
            <a:avLst/>
          </a:prstGeom>
          <a:noFill/>
        </p:spPr>
        <p:txBody>
          <a:bodyPr wrap="square" rtlCol="0">
            <a:spAutoFit/>
          </a:bodyPr>
          <a:lstStyle/>
          <a:p>
            <a:pPr marL="285750" indent="-285750">
              <a:buFont typeface="Arial" panose="020B0604020202020204" pitchFamily="34" charset="0"/>
              <a:buChar char="•"/>
            </a:pPr>
            <a:r>
              <a:rPr lang="sr-Cyrl-CS" sz="1600" dirty="0"/>
              <a:t>Увођењем јединственог управном места градска управа града Сомбор ради на  повећању ефикасности процедура у оним аспектима на које </a:t>
            </a:r>
            <a:r>
              <a:rPr lang="sr-Cyrl-CS" dirty="0"/>
              <a:t>управа</a:t>
            </a:r>
            <a:r>
              <a:rPr lang="sr-Cyrl-CS" sz="1600" dirty="0"/>
              <a:t> може да утиче (све оно што се не тиче законом прописаних рокова), као и на повећању информисаности грађана и смањењу потребне документације. Јединствено управно место је уведено у областима локалне  пореске администрације и социјалне заштите.</a:t>
            </a:r>
            <a:endParaRPr lang="sr-Latn-RS" sz="1600" dirty="0"/>
          </a:p>
        </p:txBody>
      </p:sp>
    </p:spTree>
    <p:extLst>
      <p:ext uri="{BB962C8B-B14F-4D97-AF65-F5344CB8AC3E}">
        <p14:creationId xmlns:p14="http://schemas.microsoft.com/office/powerpoint/2010/main" val="1841223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6225" y="228601"/>
            <a:ext cx="8591550" cy="914400"/>
          </a:xfrm>
        </p:spPr>
        <p:txBody>
          <a:bodyPr>
            <a:noAutofit/>
          </a:bodyPr>
          <a:lstStyle/>
          <a:p>
            <a:pPr algn="ctr"/>
            <a:r>
              <a:rPr lang="sr-Cyrl-RS" sz="3200" dirty="0" err="1"/>
              <a:t>ПРОГРАМ:Политички</a:t>
            </a:r>
            <a:r>
              <a:rPr lang="sr-Cyrl-RS" sz="3200" dirty="0"/>
              <a:t> систем локалне самоуправе</a:t>
            </a:r>
            <a:endParaRPr lang="sr-Latn-RS" sz="3200" dirty="0"/>
          </a:p>
        </p:txBody>
      </p:sp>
      <p:sp>
        <p:nvSpPr>
          <p:cNvPr id="2" name="Content Placeholder 1"/>
          <p:cNvSpPr>
            <a:spLocks noGrp="1"/>
          </p:cNvSpPr>
          <p:nvPr>
            <p:ph sz="quarter" idx="13"/>
          </p:nvPr>
        </p:nvSpPr>
        <p:spPr>
          <a:xfrm>
            <a:off x="274320" y="1453896"/>
            <a:ext cx="8595360" cy="4937760"/>
          </a:xfrm>
        </p:spPr>
        <p:txBody>
          <a:bodyPr/>
          <a:lstStyle/>
          <a:p>
            <a:r>
              <a:rPr lang="sr-Cyrl-RS" dirty="0"/>
              <a:t>Укупно утрошено 66.038.000 динара</a:t>
            </a:r>
          </a:p>
          <a:p>
            <a:r>
              <a:rPr lang="sr-Cyrl-CS" i="1" dirty="0"/>
              <a:t>Са </a:t>
            </a:r>
            <a:r>
              <a:rPr lang="sr-Latn-RS" i="1" dirty="0" smtClean="0"/>
              <a:t>9 </a:t>
            </a:r>
            <a:r>
              <a:rPr lang="sr-Cyrl-CS" i="1" dirty="0" smtClean="0"/>
              <a:t>одржаних </a:t>
            </a:r>
            <a:r>
              <a:rPr lang="sr-Cyrl-CS" i="1" dirty="0"/>
              <a:t>седница Скупштине града. Скупштина је у потпуности обављала делатности из своје надлежности у складу са Законом о локалној самоуправи и Статутом града Сомбора</a:t>
            </a:r>
          </a:p>
          <a:p>
            <a:endParaRPr lang="sr-Cyrl-CS" i="1" dirty="0">
              <a:solidFill>
                <a:srgbClr val="FF0000"/>
              </a:solidFill>
            </a:endParaRPr>
          </a:p>
          <a:p>
            <a:endParaRPr lang="sr-Cyrl-RS" i="1" dirty="0">
              <a:solidFill>
                <a:srgbClr val="FF0000"/>
              </a:solidFill>
            </a:endParaRPr>
          </a:p>
          <a:p>
            <a:pPr marL="109728" indent="0">
              <a:buNone/>
            </a:pPr>
            <a:endParaRPr lang="sr-Cyrl-RS" dirty="0"/>
          </a:p>
        </p:txBody>
      </p:sp>
      <p:sp>
        <p:nvSpPr>
          <p:cNvPr id="5" name="Content Placeholder 1">
            <a:extLst>
              <a:ext uri="{FF2B5EF4-FFF2-40B4-BE49-F238E27FC236}">
                <a16:creationId xmlns:a16="http://schemas.microsoft.com/office/drawing/2014/main" id="{514913C1-9632-487A-8FFE-151FABA343E6}"/>
              </a:ext>
            </a:extLst>
          </p:cNvPr>
          <p:cNvSpPr txBox="1">
            <a:spLocks/>
          </p:cNvSpPr>
          <p:nvPr/>
        </p:nvSpPr>
        <p:spPr>
          <a:xfrm>
            <a:off x="262030" y="1137286"/>
            <a:ext cx="8595360" cy="32232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sr-Cyrl-RS" sz="1200" b="0" i="0" u="none" strike="noStrike" kern="1200" cap="none" spc="0" normalizeH="0" baseline="0" noProof="0" dirty="0">
                <a:ln>
                  <a:noFill/>
                </a:ln>
                <a:solidFill>
                  <a:prstClr val="black"/>
                </a:solidFill>
                <a:effectLst/>
                <a:uLnTx/>
                <a:uFillTx/>
                <a:latin typeface="Calibri" panose="020F0502020204030204"/>
                <a:ea typeface="+mn-ea"/>
                <a:cs typeface="+mn-cs"/>
              </a:rPr>
              <a:t>Сврха Програма је о</a:t>
            </a:r>
            <a:r>
              <a:rPr kumimoji="0" lang="ru-RU" sz="1200" b="0" i="0" u="none" strike="noStrike" kern="1200" cap="none" spc="0" normalizeH="0" baseline="0" noProof="0" dirty="0">
                <a:ln>
                  <a:noFill/>
                </a:ln>
                <a:solidFill>
                  <a:prstClr val="black"/>
                </a:solidFill>
                <a:effectLst/>
                <a:uLnTx/>
                <a:uFillTx/>
                <a:latin typeface="Calibri" panose="020F0502020204030204"/>
                <a:ea typeface="+mn-ea"/>
                <a:cs typeface="+mn-cs"/>
              </a:rPr>
              <a:t>бављање основних функција изборних органа локалне самоуправе</a:t>
            </a:r>
            <a:r>
              <a:rPr kumimoji="0" lang="sr-Cyrl-RS" sz="12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109728"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sr-Cyrl-R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16610" y="2971800"/>
            <a:ext cx="3886200" cy="2583840"/>
          </a:xfrm>
          <a:prstGeom prst="rect">
            <a:avLst/>
          </a:prstGeom>
        </p:spPr>
      </p:pic>
      <p:sp>
        <p:nvSpPr>
          <p:cNvPr id="6" name="TextBox 5"/>
          <p:cNvSpPr txBox="1"/>
          <p:nvPr/>
        </p:nvSpPr>
        <p:spPr>
          <a:xfrm>
            <a:off x="3200400" y="5581233"/>
            <a:ext cx="2629246" cy="261610"/>
          </a:xfrm>
          <a:prstGeom prst="rect">
            <a:avLst/>
          </a:prstGeom>
          <a:noFill/>
        </p:spPr>
        <p:txBody>
          <a:bodyPr wrap="none" rtlCol="0">
            <a:spAutoFit/>
          </a:bodyPr>
          <a:lstStyle/>
          <a:p>
            <a:r>
              <a:rPr lang="sr-Latn-RS" sz="1100" dirty="0" smtClean="0"/>
              <a:t>Detalj sa sednice Skupštine grada Sombora</a:t>
            </a:r>
            <a:endParaRPr lang="sr-Latn-RS" sz="1100" dirty="0"/>
          </a:p>
        </p:txBody>
      </p:sp>
    </p:spTree>
    <p:extLst>
      <p:ext uri="{BB962C8B-B14F-4D97-AF65-F5344CB8AC3E}">
        <p14:creationId xmlns:p14="http://schemas.microsoft.com/office/powerpoint/2010/main" val="565887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219200"/>
            <a:ext cx="8591550" cy="1066801"/>
          </a:xfrm>
        </p:spPr>
        <p:txBody>
          <a:bodyPr>
            <a:noAutofit/>
          </a:bodyPr>
          <a:lstStyle/>
          <a:p>
            <a:pPr algn="ctr"/>
            <a:r>
              <a:rPr lang="sr-Cyrl-RS" sz="2500" dirty="0"/>
              <a:t>Захваљујемо Вам се што сте издвојили време и пажљиво прегледали презентацију</a:t>
            </a:r>
            <a:endParaRPr lang="sr-Latn-RS" sz="2500" dirty="0"/>
          </a:p>
        </p:txBody>
      </p:sp>
      <p:sp>
        <p:nvSpPr>
          <p:cNvPr id="2" name="Content Placeholder 1"/>
          <p:cNvSpPr>
            <a:spLocks noGrp="1"/>
          </p:cNvSpPr>
          <p:nvPr>
            <p:ph sz="quarter" idx="13"/>
          </p:nvPr>
        </p:nvSpPr>
        <p:spPr/>
        <p:txBody>
          <a:bodyPr/>
          <a:lstStyle/>
          <a:p>
            <a:endParaRPr lang="en-US" dirty="0"/>
          </a:p>
          <a:p>
            <a:endParaRPr lang="sr-Cyrl-RS" dirty="0"/>
          </a:p>
          <a:p>
            <a:pPr marL="0" indent="0">
              <a:buNone/>
            </a:pPr>
            <a:endParaRPr lang="en-US" dirty="0"/>
          </a:p>
          <a:p>
            <a:endParaRPr lang="sr-Cyrl-RS" dirty="0"/>
          </a:p>
          <a:p>
            <a:r>
              <a:rPr lang="sr-Cyrl-RS" dirty="0"/>
              <a:t>Уколико сте заинтересовани да погледате Одлуку о завршном рачуну града Сомбора  за 2019.годину, са свим пратећим документима у целини, исту можете преузети на следећем линку интернет странице градске управе: </a:t>
            </a:r>
            <a:r>
              <a:rPr lang="en-US" dirty="0">
                <a:hlinkClick r:id="rId2"/>
              </a:rPr>
              <a:t>https://www.sombor.rs/dokumenti-organa-grada/budzet-grada-sombora/2019-godina/</a:t>
            </a:r>
            <a:endParaRPr lang="sr-Cyrl-RS" dirty="0"/>
          </a:p>
          <a:p>
            <a:pPr marL="0" indent="0">
              <a:buNone/>
            </a:pPr>
            <a:endParaRPr lang="sr-Cyrl-RS" dirty="0">
              <a:solidFill>
                <a:srgbClr val="FF0000"/>
              </a:solidFill>
            </a:endParaRPr>
          </a:p>
          <a:p>
            <a:r>
              <a:rPr lang="sr-Cyrl-RS" dirty="0"/>
              <a:t>Уколико имате питања у вези са  Водичем или Одлуком о завршном рачуну, можете нам писати на адресу: </a:t>
            </a:r>
            <a:r>
              <a:rPr lang="sr-Cyrl-RS" dirty="0">
                <a:solidFill>
                  <a:srgbClr val="FF0000"/>
                </a:solidFill>
              </a:rPr>
              <a:t>_______</a:t>
            </a:r>
            <a:r>
              <a:rPr lang="sr-Cyrl-RS" dirty="0"/>
              <a:t>и оставити контакт податке за достављање одговора.</a:t>
            </a:r>
            <a:endParaRPr lang="sr-Latn-RS" dirty="0"/>
          </a:p>
        </p:txBody>
      </p:sp>
    </p:spTree>
    <p:extLst>
      <p:ext uri="{BB962C8B-B14F-4D97-AF65-F5344CB8AC3E}">
        <p14:creationId xmlns:p14="http://schemas.microsoft.com/office/powerpoint/2010/main" val="4050115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134"/>
            <a:ext cx="8229600" cy="1010610"/>
          </a:xfrm>
        </p:spPr>
        <p:txBody>
          <a:bodyPr>
            <a:normAutofit/>
          </a:bodyPr>
          <a:lstStyle/>
          <a:p>
            <a:r>
              <a:rPr lang="sr-Cyrl-RS" sz="3000" b="1" dirty="0"/>
              <a:t>Буџет града/општине – од плана до реализације</a:t>
            </a:r>
            <a:endParaRPr lang="en-US" sz="3000" b="1"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4</a:t>
            </a:fld>
            <a:endParaRPr lang="en-US"/>
          </a:p>
        </p:txBody>
      </p:sp>
      <p:sp>
        <p:nvSpPr>
          <p:cNvPr id="4" name="Rectangle 3">
            <a:extLst>
              <a:ext uri="{FF2B5EF4-FFF2-40B4-BE49-F238E27FC236}">
                <a16:creationId xmlns:a16="http://schemas.microsoft.com/office/drawing/2014/main" id="{85C6FDEC-5142-4586-B190-1B2F0895762E}"/>
              </a:ext>
            </a:extLst>
          </p:cNvPr>
          <p:cNvSpPr/>
          <p:nvPr/>
        </p:nvSpPr>
        <p:spPr>
          <a:xfrm>
            <a:off x="325657" y="1298680"/>
            <a:ext cx="8492686" cy="5524589"/>
          </a:xfrm>
          <a:prstGeom prst="rect">
            <a:avLst/>
          </a:prstGeom>
        </p:spPr>
        <p:txBody>
          <a:bodyPr wrap="square">
            <a:spAutoFit/>
          </a:bodyPr>
          <a:lstStyle/>
          <a:p>
            <a:pPr algn="just"/>
            <a:r>
              <a:rPr lang="sr-Cyrl-RS" sz="1700" b="1" dirty="0"/>
              <a:t>БУЏЕТ </a:t>
            </a:r>
            <a:r>
              <a:rPr lang="sr-Cyrl-RS" sz="1700" dirty="0"/>
              <a:t>града је правни документ који утврђује план прихода и примања и расхода и издатака града за буџетску, односно календарску годину.</a:t>
            </a:r>
          </a:p>
          <a:p>
            <a:pPr algn="just"/>
            <a:endParaRPr lang="en-US" sz="1100" dirty="0"/>
          </a:p>
          <a:p>
            <a:pPr algn="just"/>
            <a:r>
              <a:rPr lang="sr-Cyrl-RS" sz="1700" dirty="0"/>
              <a:t>То значи да овај документ представља предвиђање колико ће се новца од грађана и привреде у току једне године прикупити и на који начин ће се тај новац трошити.</a:t>
            </a:r>
          </a:p>
          <a:p>
            <a:pPr algn="just"/>
            <a:endParaRPr lang="en-US" sz="900" dirty="0"/>
          </a:p>
          <a:p>
            <a:pPr algn="just"/>
            <a:r>
              <a:rPr lang="sr-Cyrl-RS" sz="1700" dirty="0"/>
              <a:t>Из градског буџета се током године плаћају све обавезе локалне самоуправе. Исто тако у буџет се сливају приходи из којих се подмирују те обавезе. </a:t>
            </a:r>
          </a:p>
          <a:p>
            <a:pPr algn="just"/>
            <a:endParaRPr lang="en-US" sz="900" dirty="0"/>
          </a:p>
          <a:p>
            <a:pPr algn="just"/>
            <a:r>
              <a:rPr lang="sr-Cyrl-RS" sz="1700" dirty="0"/>
              <a:t>Градоначелник општине и локална управа спроводе градску политику, а главна полуга те политике и развоја је управо буџет града.</a:t>
            </a:r>
          </a:p>
          <a:p>
            <a:pPr algn="just"/>
            <a:endParaRPr lang="en-US" sz="900" dirty="0"/>
          </a:p>
          <a:p>
            <a:pPr algn="just"/>
            <a:r>
              <a:rPr lang="sr-Cyrl-RS" sz="1700" dirty="0"/>
              <a:t>Приликом дефинисања овог, за град Сомбор најважнијег документа, руководе се законским оквиром и прописима, стратешким приоритетима развоја и другим елементима.</a:t>
            </a:r>
          </a:p>
          <a:p>
            <a:pPr algn="just"/>
            <a:endParaRPr lang="en-US" sz="900" dirty="0"/>
          </a:p>
          <a:p>
            <a:pPr algn="just"/>
            <a:r>
              <a:rPr lang="sr-Cyrl-RS" sz="1700" dirty="0"/>
              <a:t>Реалност је таква да постоје велике разлике између жеља и могућности, тако да креирање буџета подразумева утврђивање приоритета и прављење компромиса. </a:t>
            </a:r>
          </a:p>
          <a:p>
            <a:pPr algn="just"/>
            <a:endParaRPr lang="sr-Cyrl-RS" sz="1700" dirty="0"/>
          </a:p>
          <a:p>
            <a:pPr algn="just"/>
            <a:r>
              <a:rPr lang="sr-Cyrl-RS" sz="1700" dirty="0"/>
              <a:t>Током извршења буџета може доћи до одступања од планираног услед непредвиђених околности или реализације прихода у мањем обиму од иницијално планираних што последично утиче на финансирање планираних активности и пројеката. </a:t>
            </a:r>
          </a:p>
          <a:p>
            <a:pPr algn="just"/>
            <a:endParaRPr lang="en-US" sz="1700" dirty="0"/>
          </a:p>
        </p:txBody>
      </p:sp>
    </p:spTree>
    <p:extLst>
      <p:ext uri="{BB962C8B-B14F-4D97-AF65-F5344CB8AC3E}">
        <p14:creationId xmlns:p14="http://schemas.microsoft.com/office/powerpoint/2010/main" val="41882796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9919"/>
          </a:xfrm>
        </p:spPr>
        <p:txBody>
          <a:bodyPr>
            <a:normAutofit/>
          </a:bodyPr>
          <a:lstStyle/>
          <a:p>
            <a:r>
              <a:rPr lang="sr-Cyrl-RS" dirty="0"/>
              <a:t>Шта су приходи и примања буџета?</a:t>
            </a:r>
            <a:endParaRPr lang="en-US" dirty="0"/>
          </a:p>
        </p:txBody>
      </p:sp>
      <p:graphicFrame>
        <p:nvGraphicFramePr>
          <p:cNvPr id="6" name="Content Placeholder 5"/>
          <p:cNvGraphicFramePr>
            <a:graphicFrameLocks noGrp="1"/>
          </p:cNvGraphicFramePr>
          <p:nvPr>
            <p:ph idx="1"/>
          </p:nvPr>
        </p:nvGraphicFramePr>
        <p:xfrm>
          <a:off x="457200" y="1124744"/>
          <a:ext cx="8507288" cy="55967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75FB0A07-249F-4345-993B-6AB4700608B8}" type="slidenum">
              <a:rPr lang="en-US" smtClean="0"/>
              <a:pPr/>
              <a:t>5</a:t>
            </a:fld>
            <a:endParaRPr lang="en-US"/>
          </a:p>
        </p:txBody>
      </p:sp>
    </p:spTree>
    <p:extLst>
      <p:ext uri="{BB962C8B-B14F-4D97-AF65-F5344CB8AC3E}">
        <p14:creationId xmlns:p14="http://schemas.microsoft.com/office/powerpoint/2010/main" val="1058172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sr-Cyrl-RS" dirty="0"/>
              <a:t>Структура остварених текућих прихода и примања</a:t>
            </a:r>
            <a:br>
              <a:rPr lang="sr-Cyrl-RS" dirty="0"/>
            </a:br>
            <a:r>
              <a:rPr lang="sr-Cyrl-RS" dirty="0"/>
              <a:t>буџета града - номинални износи</a:t>
            </a:r>
            <a:endParaRPr lang="sr-Latn-CS" dirty="0"/>
          </a:p>
        </p:txBody>
      </p:sp>
      <p:graphicFrame>
        <p:nvGraphicFramePr>
          <p:cNvPr id="6" name="Content Placeholder 5"/>
          <p:cNvGraphicFramePr>
            <a:graphicFrameLocks noGrp="1"/>
          </p:cNvGraphicFramePr>
          <p:nvPr>
            <p:ph sz="quarter" idx="13"/>
            <p:extLst>
              <p:ext uri="{D42A27DB-BD31-4B8C-83A1-F6EECF244321}">
                <p14:modId xmlns:p14="http://schemas.microsoft.com/office/powerpoint/2010/main" val="1944354409"/>
              </p:ext>
            </p:extLst>
          </p:nvPr>
        </p:nvGraphicFramePr>
        <p:xfrm>
          <a:off x="274638" y="1298575"/>
          <a:ext cx="8594725" cy="4937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sr-Cyrl-RS"/>
              <a:t>Структура остварених текућих прихода и примања буџета града Сомбора у %</a:t>
            </a:r>
            <a:endParaRPr lang="sr-Latn-CS" dirty="0"/>
          </a:p>
        </p:txBody>
      </p:sp>
      <p:graphicFrame>
        <p:nvGraphicFramePr>
          <p:cNvPr id="6" name="Chart 5">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3068239918"/>
              </p:ext>
            </p:extLst>
          </p:nvPr>
        </p:nvGraphicFramePr>
        <p:xfrm>
          <a:off x="685801" y="1404937"/>
          <a:ext cx="8181974" cy="46910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550BE34-C2B8-49B8-8519-67A8CAD51AE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A7457DD9-5A45-400A-AB4B-4B4EDECA25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812" y="365125"/>
            <a:ext cx="8375585"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785059" y="586822"/>
            <a:ext cx="2670189" cy="1645920"/>
          </a:xfrm>
        </p:spPr>
        <p:txBody>
          <a:bodyPr vert="horz" lIns="91440" tIns="45720" rIns="91440" bIns="45720" rtlCol="0" anchor="ctr">
            <a:normAutofit/>
          </a:bodyPr>
          <a:lstStyle/>
          <a:p>
            <a:pPr defTabSz="914400"/>
            <a:r>
              <a:rPr lang="en-US" sz="2200" kern="1200">
                <a:solidFill>
                  <a:schemeClr val="tx1"/>
                </a:solidFill>
                <a:latin typeface="+mj-lt"/>
                <a:ea typeface="+mj-ea"/>
                <a:cs typeface="+mj-cs"/>
              </a:rPr>
              <a:t/>
            </a:r>
            <a:br>
              <a:rPr lang="en-US" sz="2200" kern="1200">
                <a:solidFill>
                  <a:schemeClr val="tx1"/>
                </a:solidFill>
                <a:latin typeface="+mj-lt"/>
                <a:ea typeface="+mj-ea"/>
                <a:cs typeface="+mj-cs"/>
              </a:rPr>
            </a:br>
            <a:r>
              <a:rPr lang="en-US" sz="2200" kern="1200">
                <a:solidFill>
                  <a:schemeClr val="tx1"/>
                </a:solidFill>
                <a:latin typeface="+mj-lt"/>
                <a:ea typeface="+mj-ea"/>
                <a:cs typeface="+mj-cs"/>
              </a:rPr>
              <a:t>Остварење прихода и примања у односу на план</a:t>
            </a:r>
          </a:p>
        </p:txBody>
      </p:sp>
      <p:sp>
        <p:nvSpPr>
          <p:cNvPr id="15" name="Rectangle 14">
            <a:extLst>
              <a:ext uri="{FF2B5EF4-FFF2-40B4-BE49-F238E27FC236}">
                <a16:creationId xmlns:a16="http://schemas.microsoft.com/office/drawing/2014/main" id="{441CF7D6-A660-431A-B0BB-140A0D5556B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806" y="1057739"/>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7" name="Rectangle 16">
            <a:extLst>
              <a:ext uri="{FF2B5EF4-FFF2-40B4-BE49-F238E27FC236}">
                <a16:creationId xmlns:a16="http://schemas.microsoft.com/office/drawing/2014/main" id="{0570A85B-3810-4F95-97B0-CBF4CCDB381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999776" y="1402924"/>
            <a:ext cx="1463040" cy="13716"/>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Rectangle 2">
            <a:extLst>
              <a:ext uri="{FF2B5EF4-FFF2-40B4-BE49-F238E27FC236}">
                <a16:creationId xmlns:a16="http://schemas.microsoft.com/office/drawing/2014/main" id="{7094E0EF-4885-478F-82A0-7E0179340E07}"/>
              </a:ext>
            </a:extLst>
          </p:cNvPr>
          <p:cNvSpPr/>
          <p:nvPr/>
        </p:nvSpPr>
        <p:spPr>
          <a:xfrm>
            <a:off x="4013373" y="586822"/>
            <a:ext cx="4501977" cy="1645920"/>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1600" dirty="0" err="1"/>
              <a:t>Током</a:t>
            </a:r>
            <a:r>
              <a:rPr lang="en-US" sz="1600" dirty="0"/>
              <a:t> 2019. </a:t>
            </a:r>
            <a:r>
              <a:rPr lang="en-US" sz="1600" dirty="0" err="1"/>
              <a:t>године</a:t>
            </a:r>
            <a:r>
              <a:rPr lang="en-US" sz="1600" dirty="0"/>
              <a:t> </a:t>
            </a:r>
            <a:r>
              <a:rPr lang="en-US" sz="1600" dirty="0" err="1"/>
              <a:t>остварење</a:t>
            </a:r>
            <a:r>
              <a:rPr lang="en-US" sz="1600" dirty="0"/>
              <a:t> </a:t>
            </a:r>
            <a:r>
              <a:rPr lang="en-US" sz="1600" dirty="0" err="1"/>
              <a:t>прихода</a:t>
            </a:r>
            <a:r>
              <a:rPr lang="en-US" sz="1600" dirty="0"/>
              <a:t> </a:t>
            </a:r>
            <a:r>
              <a:rPr lang="en-US" sz="1600" dirty="0" err="1"/>
              <a:t>и</a:t>
            </a:r>
            <a:r>
              <a:rPr lang="en-US" sz="1600" dirty="0"/>
              <a:t> </a:t>
            </a:r>
            <a:r>
              <a:rPr lang="en-US" sz="1600" dirty="0" err="1"/>
              <a:t>примања</a:t>
            </a:r>
            <a:r>
              <a:rPr lang="en-US" sz="1600" dirty="0"/>
              <a:t> </a:t>
            </a:r>
            <a:r>
              <a:rPr lang="en-US" sz="1600" dirty="0" err="1"/>
              <a:t>било</a:t>
            </a:r>
            <a:r>
              <a:rPr lang="en-US" sz="1600" dirty="0"/>
              <a:t> </a:t>
            </a:r>
            <a:r>
              <a:rPr lang="en-US" sz="1600" dirty="0" err="1"/>
              <a:t>је</a:t>
            </a:r>
            <a:r>
              <a:rPr lang="en-US" sz="1600" dirty="0"/>
              <a:t>  </a:t>
            </a:r>
            <a:r>
              <a:rPr lang="en-US" sz="1600" dirty="0" err="1"/>
              <a:t>уједначенo</a:t>
            </a:r>
            <a:r>
              <a:rPr lang="en-US" sz="1600" dirty="0"/>
              <a:t> </a:t>
            </a:r>
            <a:r>
              <a:rPr lang="en-US" sz="1600" dirty="0" err="1"/>
              <a:t>са</a:t>
            </a:r>
            <a:r>
              <a:rPr lang="en-US" sz="1600" dirty="0"/>
              <a:t> </a:t>
            </a:r>
            <a:r>
              <a:rPr lang="en-US" sz="1600" dirty="0" err="1"/>
              <a:t>планом</a:t>
            </a:r>
            <a:r>
              <a:rPr lang="en-US" sz="1600" dirty="0"/>
              <a:t> 201</a:t>
            </a:r>
            <a:r>
              <a:rPr lang="sr-Cyrl-RS" sz="1600" dirty="0"/>
              <a:t>9</a:t>
            </a:r>
            <a:r>
              <a:rPr lang="en-US" sz="1600" dirty="0"/>
              <a:t>. </a:t>
            </a:r>
            <a:r>
              <a:rPr lang="en-US" sz="1600" dirty="0" err="1"/>
              <a:t>годину</a:t>
            </a:r>
            <a:r>
              <a:rPr lang="sr-Cyrl-RS" sz="1600" dirty="0"/>
              <a:t>, осим пореских прихода који су остварени са 82%. </a:t>
            </a:r>
            <a:endParaRPr lang="en-US" sz="1600" dirty="0"/>
          </a:p>
        </p:txBody>
      </p:sp>
      <p:graphicFrame>
        <p:nvGraphicFramePr>
          <p:cNvPr id="6" name="Chart 5">
            <a:extLst>
              <a:ext uri="{FF2B5EF4-FFF2-40B4-BE49-F238E27FC236}">
                <a16:creationId xmlns:a16="http://schemas.microsoft.com/office/drawing/2014/main" id="{00000000-0008-0000-0000-000003000000}"/>
              </a:ext>
            </a:extLst>
          </p:cNvPr>
          <p:cNvGraphicFramePr>
            <a:graphicFrameLocks/>
          </p:cNvGraphicFramePr>
          <p:nvPr>
            <p:extLst>
              <p:ext uri="{D42A27DB-BD31-4B8C-83A1-F6EECF244321}">
                <p14:modId xmlns:p14="http://schemas.microsoft.com/office/powerpoint/2010/main" val="654591201"/>
              </p:ext>
            </p:extLst>
          </p:nvPr>
        </p:nvGraphicFramePr>
        <p:xfrm>
          <a:off x="418338" y="2734056"/>
          <a:ext cx="8373618" cy="34838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94627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p:txBody>
          <a:bodyPr/>
          <a:lstStyle/>
          <a:p>
            <a:endParaRPr lang="en-US"/>
          </a:p>
        </p:txBody>
      </p:sp>
      <p:sp>
        <p:nvSpPr>
          <p:cNvPr id="5" name="Slide Number Placeholder 4"/>
          <p:cNvSpPr>
            <a:spLocks noGrp="1"/>
          </p:cNvSpPr>
          <p:nvPr>
            <p:ph type="sldNum" sz="quarter" idx="12"/>
          </p:nvPr>
        </p:nvSpPr>
        <p:spPr/>
        <p:txBody>
          <a:bodyPr/>
          <a:lstStyle/>
          <a:p>
            <a:fld id="{75FB0A07-249F-4345-993B-6AB4700608B8}" type="slidenum">
              <a:rPr lang="en-US" smtClean="0"/>
              <a:pPr/>
              <a:t>9</a:t>
            </a:fld>
            <a:endParaRPr lang="en-US"/>
          </a:p>
        </p:txBody>
      </p:sp>
      <p:sp>
        <p:nvSpPr>
          <p:cNvPr id="6" name="Title 1"/>
          <p:cNvSpPr txBox="1">
            <a:spLocks/>
          </p:cNvSpPr>
          <p:nvPr/>
        </p:nvSpPr>
        <p:spPr>
          <a:xfrm>
            <a:off x="609600" y="263834"/>
            <a:ext cx="8229600" cy="619919"/>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r-Cyrl-RS" dirty="0"/>
              <a:t>Шта су расходи и издаци буџета?</a:t>
            </a:r>
            <a:endParaRPr lang="en-US" dirty="0"/>
          </a:p>
        </p:txBody>
      </p:sp>
      <p:graphicFrame>
        <p:nvGraphicFramePr>
          <p:cNvPr id="7" name="Content Placeholder 5"/>
          <p:cNvGraphicFramePr>
            <a:graphicFrameLocks/>
          </p:cNvGraphicFramePr>
          <p:nvPr/>
        </p:nvGraphicFramePr>
        <p:xfrm>
          <a:off x="457200" y="1129627"/>
          <a:ext cx="8229600" cy="55967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Slide Number Placeholder 3"/>
          <p:cNvSpPr txBox="1">
            <a:spLocks/>
          </p:cNvSpPr>
          <p:nvPr/>
        </p:nvSpPr>
        <p:spPr>
          <a:xfrm>
            <a:off x="6705600" y="65087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5FB0A07-249F-4345-993B-6AB4700608B8}" type="slidenum">
              <a:rPr lang="en-US" smtClean="0"/>
              <a:pPr/>
              <a:t>9</a:t>
            </a:fld>
            <a:endParaRPr lang="en-US"/>
          </a:p>
        </p:txBody>
      </p:sp>
    </p:spTree>
    <p:extLst>
      <p:ext uri="{BB962C8B-B14F-4D97-AF65-F5344CB8AC3E}">
        <p14:creationId xmlns:p14="http://schemas.microsoft.com/office/powerpoint/2010/main" val="15460283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4981</TotalTime>
  <Words>4176</Words>
  <Application>Microsoft Office PowerPoint</Application>
  <PresentationFormat>On-screen Show (4:3)</PresentationFormat>
  <Paragraphs>492</Paragraphs>
  <Slides>37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Calibri</vt:lpstr>
      <vt:lpstr>Calibri Light</vt:lpstr>
      <vt:lpstr>Symbol</vt:lpstr>
      <vt:lpstr>Times New Roman</vt:lpstr>
      <vt:lpstr>Office Theme</vt:lpstr>
      <vt:lpstr>Водич кроз одлуку о завршном рачуну буџета града Сомбора за 2019. годину</vt:lpstr>
      <vt:lpstr>Садржај:</vt:lpstr>
      <vt:lpstr>Уводна реч</vt:lpstr>
      <vt:lpstr>Буџет града/општине – од плана до реализације</vt:lpstr>
      <vt:lpstr>Шта су приходи и примања буџета?</vt:lpstr>
      <vt:lpstr>Структура остварених текућих прихода и примања буџета града - номинални износи</vt:lpstr>
      <vt:lpstr>Структура остварених текућих прихода и примања буџета града Сомбора у %</vt:lpstr>
      <vt:lpstr> Остварење прихода и примања у односу на план</vt:lpstr>
      <vt:lpstr>PowerPoint Presentation</vt:lpstr>
      <vt:lpstr>Структура извршених расхода и издатака буџета града - номинални износи</vt:lpstr>
      <vt:lpstr>Структура извршених расхода и издатака буџета града/општине - процентуални износи</vt:lpstr>
      <vt:lpstr>Извршење расхода и издатака у односу на план</vt:lpstr>
      <vt:lpstr>Преглед извршења по корисницима – номинални износи</vt:lpstr>
      <vt:lpstr>Преглед извршења по корисницима – процентуални износи</vt:lpstr>
      <vt:lpstr>Програмско буџетирање и његова примена у буџету града Сомбора</vt:lpstr>
      <vt:lpstr>Преглед извршења по програмима</vt:lpstr>
      <vt:lpstr>ПРОГРАМ: Становање, урбанизам и просторно планирање</vt:lpstr>
      <vt:lpstr>ПРОГРАМ: Комуналне делатности </vt:lpstr>
      <vt:lpstr>ПРОГРАМ: Локални економски развој</vt:lpstr>
      <vt:lpstr>ПРОГРАМ: Развој туризма</vt:lpstr>
      <vt:lpstr>ПРОГРАМ: Пољопривреда и рурални развој</vt:lpstr>
      <vt:lpstr>ПРОГРАМ: Заштита животне средине</vt:lpstr>
      <vt:lpstr>ПРОГРАМ: Организација саобраћаја и саобраћајна инфраструктура</vt:lpstr>
      <vt:lpstr>ПРОГРАМ: Организација саобраћаја и саобраћајна инфраструктура</vt:lpstr>
      <vt:lpstr>ПРОГРАМ: Предшколско васпитање и образовање</vt:lpstr>
      <vt:lpstr>ПРОГРАМ: Основно образовање и васпитање</vt:lpstr>
      <vt:lpstr>ПРОГРАМ: Средње образовање и васпитање</vt:lpstr>
      <vt:lpstr>ПРОГРАМ: Социјална и дечија заштита</vt:lpstr>
      <vt:lpstr>ПРОГРАМ: Здравствена заштита</vt:lpstr>
      <vt:lpstr>Током 2019. године, Савет за здравље града Сомбора је на својој 32. седници која је одржана 26.11.2019. године предложио Градоначелници града Сомбора да потпише Париску декларацију о градовима брзог одговора у циљу укључења у глобалне активности кроз повећање и убрзање активности Града Сомбора у заустављању сиде до 2030. године, чиме се Град Сомбор  придружује мрежи градова потписника Декларације.   Савет за здравље града Сомбора је такође на својој 33.седници која је одржана 17.12.2019. године је усвојио програмске активности „Друштвена брига за јавно здравље“ израђене у међусобној сарадњи Завода за јавно здравље и Одељења за друштвене делатности, а на основу обавезујућих законских одредаба и препорука ДРИ. </vt:lpstr>
      <vt:lpstr>ПРОГРАМ: Развој културе и информисања</vt:lpstr>
      <vt:lpstr>PowerPoint Presentation</vt:lpstr>
      <vt:lpstr>У области информисања у 2019. години на конкурсу за суфинансирање производње пројеката медијских садржаја подељен је износ од 14.000.000 динара. Извршење је било стопроцентно. Подржано је 23 пројекта 23 медијскe кућe. </vt:lpstr>
      <vt:lpstr>ПРОГРАМ: Развој спорта и омладине</vt:lpstr>
      <vt:lpstr>ПРОГРАМ: Опште услуге локалне самоуправе</vt:lpstr>
      <vt:lpstr>ПРОГРАМ:Политички систем локалне самоуправе</vt:lpstr>
      <vt:lpstr>Захваљујемо Вам се што сте издвојили време и пажљиво прегледали презентацију</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Водич кроз одлуку о завршном рачуну буџета града Сомбора за 2019. годину</dc:title>
  <dc:creator>jelenacubrilo@gmail.com</dc:creator>
  <cp:lastModifiedBy>Branislav Svorcan</cp:lastModifiedBy>
  <cp:revision>18</cp:revision>
  <cp:lastPrinted>2021-02-18T11:41:56Z</cp:lastPrinted>
  <dcterms:created xsi:type="dcterms:W3CDTF">2020-09-29T08:43:19Z</dcterms:created>
  <dcterms:modified xsi:type="dcterms:W3CDTF">2021-03-02T12:12:47Z</dcterms:modified>
</cp:coreProperties>
</file>