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4"/>
  </p:sldMasterIdLst>
  <p:notesMasterIdLst>
    <p:notesMasterId r:id="rId27"/>
  </p:notesMasterIdLst>
  <p:handoutMasterIdLst>
    <p:handoutMasterId r:id="rId28"/>
  </p:handoutMasterIdLst>
  <p:sldIdLst>
    <p:sldId id="256" r:id="rId5"/>
    <p:sldId id="259" r:id="rId6"/>
    <p:sldId id="275" r:id="rId7"/>
    <p:sldId id="262" r:id="rId8"/>
    <p:sldId id="287" r:id="rId9"/>
    <p:sldId id="261" r:id="rId10"/>
    <p:sldId id="263" r:id="rId11"/>
    <p:sldId id="284" r:id="rId12"/>
    <p:sldId id="264" r:id="rId13"/>
    <p:sldId id="277" r:id="rId14"/>
    <p:sldId id="266" r:id="rId15"/>
    <p:sldId id="285" r:id="rId16"/>
    <p:sldId id="268" r:id="rId17"/>
    <p:sldId id="276" r:id="rId18"/>
    <p:sldId id="271" r:id="rId19"/>
    <p:sldId id="272" r:id="rId20"/>
    <p:sldId id="273" r:id="rId21"/>
    <p:sldId id="274" r:id="rId22"/>
    <p:sldId id="289" r:id="rId23"/>
    <p:sldId id="290" r:id="rId24"/>
    <p:sldId id="291" r:id="rId25"/>
    <p:sldId id="278" r:id="rId26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2" clrIdx="1">
    <p:extLst>
      <p:ext uri="{19B8F6BF-5375-455C-9EA6-DF929625EA0E}">
        <p15:presenceInfo xmlns:p15="http://schemas.microsoft.com/office/powerpoint/2012/main" userId="S-1-5-21-3213289721-1927786710-1971543238-2777" providerId="AD"/>
      </p:ext>
    </p:extLst>
  </p:cmAuthor>
  <p:cmAuthor id="2" name="Milena Radomirovic" initials="MR" lastIdx="24" clrIdx="2">
    <p:extLst>
      <p:ext uri="{19B8F6BF-5375-455C-9EA6-DF929625EA0E}">
        <p15:presenceInfo xmlns:p15="http://schemas.microsoft.com/office/powerpoint/2012/main" userId="S-1-5-21-3213289721-1927786710-1971543238-2751" providerId="AD"/>
      </p:ext>
    </p:extLst>
  </p:cmAuthor>
  <p:cmAuthor id="3" name="Tatjana Milivojevic" initials="TM" lastIdx="13" clrIdx="3">
    <p:extLst>
      <p:ext uri="{19B8F6BF-5375-455C-9EA6-DF929625EA0E}">
        <p15:presenceInfo xmlns:p15="http://schemas.microsoft.com/office/powerpoint/2012/main" userId="S-1-5-21-3988269000-3947341290-2979681626-1339" providerId="AD"/>
      </p:ext>
    </p:extLst>
  </p:cmAuthor>
  <p:cmAuthor id="4" name="jelenacubrilo@gmail.com" initials="j" lastIdx="1" clrIdx="4">
    <p:extLst>
      <p:ext uri="{19B8F6BF-5375-455C-9EA6-DF929625EA0E}">
        <p15:presenceInfo xmlns:p15="http://schemas.microsoft.com/office/powerpoint/2012/main" userId="06e40ec0e594abc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B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49" autoAdjust="0"/>
    <p:restoredTop sz="89247" autoAdjust="0"/>
  </p:normalViewPr>
  <p:slideViewPr>
    <p:cSldViewPr>
      <p:cViewPr varScale="1">
        <p:scale>
          <a:sx n="100" d="100"/>
          <a:sy n="100" d="100"/>
        </p:scale>
        <p:origin x="1824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sickalica/Documents/SKGO%20SWIS%20PRO%20UNOPS/Doumenti%20SKGO/SwissPRO%20za%20eksperte/Prilozi%202020/Prilog%2010%20-%20Model%20prezentacije%20nacrta%20odluke%20o%20budzetu%20JLS/Prilog%202%20-%20Pomocni%20dokumen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sickalica\Documents\SKGO%20SWIS%20PRO%20UNOPS\Doumenti%20SKGO\SwissPRO%20za%20eksperte\Prilozi%202020\Prilog%2010%20-%20Model%20prezentacije%20nacrta%20odluke%20o%20budzetu%20JLS\Prilog%202%20-%20Pomocni%20dokumen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sickalica\Documents\SKGO%20SWIS%20PRO%20UNOPS\Doumenti%20SKGO\SwissPRO%20za%20eksperte\Prilozi%202020\Prilog%2010%20-%20Model%20prezentacije%20nacrta%20odluke%20o%20budzetu%20JLS\Prilog%202%20-%20Pomocni%20dokumen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планираних прихода и примања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4899"/>
          <c:y val="0.33374488188976376"/>
          <c:w val="0.62846713498254947"/>
          <c:h val="0.5555376872008646"/>
        </c:manualLayout>
      </c:layout>
      <c:pie3DChart>
        <c:varyColors val="1"/>
        <c:ser>
          <c:idx val="0"/>
          <c:order val="0"/>
          <c:explosion val="13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431-5747-809D-0FEA2F58F8F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431-5747-809D-0FEA2F58F8F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431-5747-809D-0FEA2F58F8F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431-5747-809D-0FEA2F58F8F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431-5747-809D-0FEA2F58F8F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431-5747-809D-0FEA2F58F8FE}"/>
              </c:ext>
            </c:extLst>
          </c:dPt>
          <c:dLbls>
            <c:dLbl>
              <c:idx val="0"/>
              <c:layout>
                <c:manualLayout>
                  <c:x val="4.2935426600180368E-3"/>
                  <c:y val="-2.746135556584838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431-5747-809D-0FEA2F58F8FE}"/>
                </c:ext>
              </c:extLst>
            </c:dLbl>
            <c:dLbl>
              <c:idx val="3"/>
              <c:layout>
                <c:manualLayout>
                  <c:x val="4.2949015040300242E-2"/>
                  <c:y val="-1.460651536205033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431-5747-809D-0FEA2F58F8FE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'Prihodi i primanja'!$C$6:$C$11</c:f>
              <c:strCache>
                <c:ptCount val="6"/>
                <c:pt idx="0">
                  <c:v>Порески приходи</c:v>
                </c:pt>
                <c:pt idx="1">
                  <c:v>трансфери</c:v>
                </c:pt>
                <c:pt idx="2">
                  <c:v>донације</c:v>
                </c:pt>
                <c:pt idx="3">
                  <c:v>други приходи</c:v>
                </c:pt>
                <c:pt idx="4">
                  <c:v>примања од продаје нефинансијске имовине</c:v>
                </c:pt>
                <c:pt idx="5">
                  <c:v>меморандумске ставке </c:v>
                </c:pt>
              </c:strCache>
            </c:strRef>
          </c:cat>
          <c:val>
            <c:numRef>
              <c:f>'Prihodi i primanja'!$D$6:$D$11</c:f>
              <c:numCache>
                <c:formatCode>#,##0</c:formatCode>
                <c:ptCount val="6"/>
                <c:pt idx="0">
                  <c:v>2104906000</c:v>
                </c:pt>
                <c:pt idx="1">
                  <c:v>471096480</c:v>
                </c:pt>
                <c:pt idx="2">
                  <c:v>50000000</c:v>
                </c:pt>
                <c:pt idx="3">
                  <c:v>745208177</c:v>
                </c:pt>
                <c:pt idx="4">
                  <c:v>73900000</c:v>
                </c:pt>
                <c:pt idx="5">
                  <c:v>3000000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431-5747-809D-0FEA2F58F8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планираних расхода и издатака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187"/>
          <c:h val="0.47396905974988418"/>
        </c:manualLayout>
      </c:layout>
      <c:pie3DChart>
        <c:varyColors val="1"/>
        <c:ser>
          <c:idx val="0"/>
          <c:order val="0"/>
          <c:explosion val="15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B80-9A41-A9D4-D0D13DA2EF7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B80-9A41-A9D4-D0D13DA2EF75}"/>
              </c:ext>
            </c:extLst>
          </c:dPt>
          <c:dPt>
            <c:idx val="2"/>
            <c:bubble3D val="0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B80-9A41-A9D4-D0D13DA2EF7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B80-9A41-A9D4-D0D13DA2EF7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8B80-9A41-A9D4-D0D13DA2EF7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8B80-9A41-A9D4-D0D13DA2EF7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8B80-9A41-A9D4-D0D13DA2EF75}"/>
              </c:ext>
            </c:extLst>
          </c:dPt>
          <c:dLbls>
            <c:dLbl>
              <c:idx val="0"/>
              <c:layout>
                <c:manualLayout>
                  <c:x val="0.10888546481766821"/>
                  <c:y val="-8.470588235294117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B80-9A41-A9D4-D0D13DA2EF75}"/>
                </c:ext>
              </c:extLst>
            </c:dLbl>
            <c:dLbl>
              <c:idx val="1"/>
              <c:layout>
                <c:manualLayout>
                  <c:x val="3.6979969183359017E-2"/>
                  <c:y val="0.138039215686274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B80-9A41-A9D4-D0D13DA2EF75}"/>
                </c:ext>
              </c:extLst>
            </c:dLbl>
            <c:dLbl>
              <c:idx val="2"/>
              <c:layout>
                <c:manualLayout>
                  <c:x val="-8.4232152028762192E-2"/>
                  <c:y val="2.509803921568627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B80-9A41-A9D4-D0D13DA2EF75}"/>
                </c:ext>
              </c:extLst>
            </c:dLbl>
            <c:dLbl>
              <c:idx val="3"/>
              <c:layout>
                <c:manualLayout>
                  <c:x val="-8.6286594761171037E-2"/>
                  <c:y val="3.764705882352940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B80-9A41-A9D4-D0D13DA2EF75}"/>
                </c:ext>
              </c:extLst>
            </c:dLbl>
            <c:dLbl>
              <c:idx val="4"/>
              <c:layout>
                <c:manualLayout>
                  <c:x val="-4.3143297380585519E-2"/>
                  <c:y val="-3.764705882352940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B80-9A41-A9D4-D0D13DA2EF75}"/>
                </c:ext>
              </c:extLst>
            </c:dLbl>
            <c:dLbl>
              <c:idx val="5"/>
              <c:layout>
                <c:manualLayout>
                  <c:x val="-7.3959938366718034E-2"/>
                  <c:y val="-0.1286274509803921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B80-9A41-A9D4-D0D13DA2EF75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'Rashodi i izdaci'!$C$6:$C$12</c:f>
              <c:strCache>
                <c:ptCount val="7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субвенције</c:v>
                </c:pt>
                <c:pt idx="3">
                  <c:v>дотације и трансфери</c:v>
                </c:pt>
                <c:pt idx="4">
                  <c:v>социјална помоћ</c:v>
                </c:pt>
                <c:pt idx="5">
                  <c:v>остали расходи</c:v>
                </c:pt>
                <c:pt idx="6">
                  <c:v>издаци за набавку нефинансијске имовине</c:v>
                </c:pt>
              </c:strCache>
            </c:strRef>
          </c:cat>
          <c:val>
            <c:numRef>
              <c:f>'Rashodi i izdaci'!$D$6:$D$12</c:f>
              <c:numCache>
                <c:formatCode>#,##0.00</c:formatCode>
                <c:ptCount val="7"/>
                <c:pt idx="0">
                  <c:v>654646717</c:v>
                </c:pt>
                <c:pt idx="1">
                  <c:v>1253112160</c:v>
                </c:pt>
                <c:pt idx="2">
                  <c:v>39700000</c:v>
                </c:pt>
                <c:pt idx="3">
                  <c:v>339178000</c:v>
                </c:pt>
                <c:pt idx="4">
                  <c:v>216600000</c:v>
                </c:pt>
                <c:pt idx="5">
                  <c:v>334822300</c:v>
                </c:pt>
                <c:pt idx="6">
                  <c:v>616000480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B80-9A41-A9D4-D0D13DA2EF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1607629427792916"/>
          <c:y val="0.3758994708994709"/>
          <c:w val="0.40236148955495005"/>
          <c:h val="0.36484126984126986"/>
        </c:manualLayout>
      </c:layout>
      <c:pie3DChart>
        <c:varyColors val="1"/>
        <c:ser>
          <c:idx val="0"/>
          <c:order val="0"/>
          <c:explosion val="9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8A1-454B-AFE7-A110958E3ED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8A1-454B-AFE7-A110958E3ED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8A1-454B-AFE7-A110958E3ED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8A1-454B-AFE7-A110958E3ED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8A1-454B-AFE7-A110958E3ED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D8A1-454B-AFE7-A110958E3ED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D8A1-454B-AFE7-A110958E3EDC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D8A1-454B-AFE7-A110958E3EDC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D8A1-454B-AFE7-A110958E3EDC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D8A1-454B-AFE7-A110958E3EDC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D8A1-454B-AFE7-A110958E3EDC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D8A1-454B-AFE7-A110958E3EDC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D8A1-454B-AFE7-A110958E3EDC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B-D8A1-454B-AFE7-A110958E3EDC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D-D8A1-454B-AFE7-A110958E3EDC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F-D8A1-454B-AFE7-A110958E3EDC}"/>
              </c:ext>
            </c:extLst>
          </c:dPt>
          <c:dLbls>
            <c:dLbl>
              <c:idx val="0"/>
              <c:layout>
                <c:manualLayout>
                  <c:x val="-7.2661217075386678E-3"/>
                  <c:y val="-0.1878306878306878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A1-454B-AFE7-A110958E3EDC}"/>
                </c:ext>
              </c:extLst>
            </c:dLbl>
            <c:dLbl>
              <c:idx val="1"/>
              <c:layout>
                <c:manualLayout>
                  <c:x val="0.12170753860127158"/>
                  <c:y val="-0.2883597883597883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A1-454B-AFE7-A110958E3EDC}"/>
                </c:ext>
              </c:extLst>
            </c:dLbl>
            <c:dLbl>
              <c:idx val="2"/>
              <c:layout>
                <c:manualLayout>
                  <c:x val="0.15258855585831049"/>
                  <c:y val="-0.17195767195767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8A1-454B-AFE7-A110958E3EDC}"/>
                </c:ext>
              </c:extLst>
            </c:dLbl>
            <c:dLbl>
              <c:idx val="3"/>
              <c:layout>
                <c:manualLayout>
                  <c:x val="0.15622161671207993"/>
                  <c:y val="-6.878306878306877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8A1-454B-AFE7-A110958E3EDC}"/>
                </c:ext>
              </c:extLst>
            </c:dLbl>
            <c:dLbl>
              <c:idx val="4"/>
              <c:layout>
                <c:manualLayout>
                  <c:x val="0.10535876475930972"/>
                  <c:y val="1.058201058201058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8A1-454B-AFE7-A110958E3EDC}"/>
                </c:ext>
              </c:extLst>
            </c:dLbl>
            <c:dLbl>
              <c:idx val="5"/>
              <c:layout>
                <c:manualLayout>
                  <c:x val="5.8128973660308808E-2"/>
                  <c:y val="3.174603174603174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8A1-454B-AFE7-A110958E3EDC}"/>
                </c:ext>
              </c:extLst>
            </c:dLbl>
            <c:dLbl>
              <c:idx val="6"/>
              <c:layout>
                <c:manualLayout>
                  <c:x val="0.10899182561307902"/>
                  <c:y val="0.140211640211640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8A1-454B-AFE7-A110958E3EDC}"/>
                </c:ext>
              </c:extLst>
            </c:dLbl>
            <c:dLbl>
              <c:idx val="7"/>
              <c:layout>
                <c:manualLayout>
                  <c:x val="-5.4495912806539508E-3"/>
                  <c:y val="0.1314262800483271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8A1-454B-AFE7-A110958E3EDC}"/>
                </c:ext>
              </c:extLst>
            </c:dLbl>
            <c:dLbl>
              <c:idx val="8"/>
              <c:layout>
                <c:manualLayout>
                  <c:x val="-0.192552225249773"/>
                  <c:y val="0.1269841269841267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8A1-454B-AFE7-A110958E3EDC}"/>
                </c:ext>
              </c:extLst>
            </c:dLbl>
            <c:dLbl>
              <c:idx val="9"/>
              <c:layout>
                <c:manualLayout>
                  <c:x val="-0.23069936421435058"/>
                  <c:y val="0.1216931216931215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8A1-454B-AFE7-A110958E3EDC}"/>
                </c:ext>
              </c:extLst>
            </c:dLbl>
            <c:dLbl>
              <c:idx val="10"/>
              <c:layout>
                <c:manualLayout>
                  <c:x val="-0.22524977293369663"/>
                  <c:y val="5.555555555555555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8A1-454B-AFE7-A110958E3EDC}"/>
                </c:ext>
              </c:extLst>
            </c:dLbl>
            <c:dLbl>
              <c:idx val="11"/>
              <c:layout>
                <c:manualLayout>
                  <c:x val="-0.17801998183469572"/>
                  <c:y val="7.9365079365079361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8A1-454B-AFE7-A110958E3EDC}"/>
                </c:ext>
              </c:extLst>
            </c:dLbl>
            <c:dLbl>
              <c:idx val="12"/>
              <c:layout>
                <c:manualLayout>
                  <c:x val="-0.16530426884650318"/>
                  <c:y val="-3.96825396825396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8A1-454B-AFE7-A110958E3EDC}"/>
                </c:ext>
              </c:extLst>
            </c:dLbl>
            <c:dLbl>
              <c:idx val="13"/>
              <c:layout>
                <c:manualLayout>
                  <c:x val="-0.20708446866485014"/>
                  <c:y val="-1.851851851851856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8A1-454B-AFE7-A110958E3EDC}"/>
                </c:ext>
              </c:extLst>
            </c:dLbl>
            <c:dLbl>
              <c:idx val="14"/>
              <c:layout>
                <c:manualLayout>
                  <c:x val="-0.24704813805631246"/>
                  <c:y val="-0.1031746031746031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D8A1-454B-AFE7-A110958E3EDC}"/>
                </c:ext>
              </c:extLst>
            </c:dLbl>
            <c:dLbl>
              <c:idx val="15"/>
              <c:layout>
                <c:manualLayout>
                  <c:x val="-0.11444141689373298"/>
                  <c:y val="-0.2169312169312169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D8A1-454B-AFE7-A110958E3ED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Programi!$D$5:$D$20</c:f>
              <c:strCache>
                <c:ptCount val="16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</c:strCache>
            </c:strRef>
          </c:cat>
          <c:val>
            <c:numRef>
              <c:f>Programi!$E$5:$E$20</c:f>
              <c:numCache>
                <c:formatCode>#,##0.00</c:formatCode>
                <c:ptCount val="16"/>
                <c:pt idx="0">
                  <c:v>458476000</c:v>
                </c:pt>
                <c:pt idx="1">
                  <c:v>423200000</c:v>
                </c:pt>
                <c:pt idx="2">
                  <c:v>297000000</c:v>
                </c:pt>
                <c:pt idx="3">
                  <c:v>29732000</c:v>
                </c:pt>
                <c:pt idx="4">
                  <c:v>174200000</c:v>
                </c:pt>
                <c:pt idx="5">
                  <c:v>4500000</c:v>
                </c:pt>
                <c:pt idx="6">
                  <c:v>155668000</c:v>
                </c:pt>
                <c:pt idx="7">
                  <c:v>262900000</c:v>
                </c:pt>
                <c:pt idx="8">
                  <c:v>220050000</c:v>
                </c:pt>
                <c:pt idx="9">
                  <c:v>126252000</c:v>
                </c:pt>
                <c:pt idx="10">
                  <c:v>205578000</c:v>
                </c:pt>
                <c:pt idx="11">
                  <c:v>75094100</c:v>
                </c:pt>
                <c:pt idx="12">
                  <c:v>302216477</c:v>
                </c:pt>
                <c:pt idx="13">
                  <c:v>198026480</c:v>
                </c:pt>
                <c:pt idx="14">
                  <c:v>447875600</c:v>
                </c:pt>
                <c:pt idx="15">
                  <c:v>73342000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D8A1-454B-AFE7-A110958E3E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/>
            <a:t>Градска</a:t>
          </a:r>
        </a:p>
        <a:p>
          <a:r>
            <a:rPr lang="sr-Cyrl-RS" sz="1600" dirty="0"/>
            <a:t>Градоначелник</a:t>
          </a:r>
        </a:p>
        <a:p>
          <a:r>
            <a:rPr lang="sr-Cyrl-RS" sz="1600" dirty="0"/>
            <a:t>Градско веће</a:t>
          </a:r>
        </a:p>
        <a:p>
          <a:r>
            <a:rPr lang="sr-Cyrl-RS" sz="1600" dirty="0"/>
            <a:t>Скупштина града</a:t>
          </a:r>
          <a:endParaRPr lang="en-U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Установе културе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Спортске установе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Туристичка организација </a:t>
          </a:r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r>
            <a:rPr lang="sr-Cyrl-RS" sz="1200" dirty="0"/>
            <a:t>Основне школе </a:t>
          </a:r>
        </a:p>
        <a:p>
          <a:r>
            <a:rPr lang="sr-Cyrl-RS" sz="1200" dirty="0"/>
            <a:t>Средње школе</a:t>
          </a:r>
        </a:p>
        <a:p>
          <a:r>
            <a:rPr lang="sr-Cyrl-RS" sz="1200" dirty="0"/>
            <a:t>Дом здравља</a:t>
          </a:r>
          <a:endParaRPr lang="en-US" sz="1200" dirty="0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</dgm:pt>
    <dgm:pt modelId="{6AE34D3E-FD5D-4402-89AF-BF559D3EC92D}" type="pres">
      <dgm:prSet presAssocID="{BDD04F37-85A8-4736-987B-C65A16E753DF}" presName="Accent1" presStyleLbl="node1" presStyleIdx="0" presStyleCnt="13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13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13"/>
      <dgm:spPr/>
    </dgm:pt>
    <dgm:pt modelId="{26FE1052-C82D-4BB2-8303-E4D063782600}" type="pres">
      <dgm:prSet presAssocID="{BDD04F37-85A8-4736-987B-C65A16E753DF}" presName="Accent4" presStyleLbl="node1" presStyleIdx="3" presStyleCnt="13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13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13"/>
      <dgm:spPr/>
    </dgm:pt>
    <dgm:pt modelId="{3D7780BF-6503-41CB-98CA-855FDE3F921D}" type="pres">
      <dgm:prSet presAssocID="{C8F2A349-D54D-4B85-BD78-BA70A66CB9EA}" presName="Child1" presStyleLbl="node1" presStyleIdx="6" presStyleCnt="13" custScaleX="154886" custScaleY="130254">
        <dgm:presLayoutVars>
          <dgm:chMax val="0"/>
          <dgm:chPref val="0"/>
        </dgm:presLayoutVars>
      </dgm:prSet>
      <dgm:spPr/>
    </dgm:pt>
    <dgm:pt modelId="{0A517365-D512-4D77-9CDF-3D337BCBA867}" type="pres">
      <dgm:prSet presAssocID="{C8F2A349-D54D-4B85-BD78-BA70A66CB9EA}" presName="Accent7" presStyleCnt="0"/>
      <dgm:spPr/>
    </dgm:pt>
    <dgm:pt modelId="{D4397D2C-6DDE-4A42-9855-5F94ADD7F1F8}" type="pres">
      <dgm:prSet presAssocID="{C8F2A349-D54D-4B85-BD78-BA70A66CB9EA}" presName="AccentHold1" presStyleLbl="node1" presStyleIdx="7" presStyleCnt="13"/>
      <dgm:spPr/>
    </dgm:pt>
    <dgm:pt modelId="{DF631D91-E916-4387-97B2-68806159FA1A}" type="pres">
      <dgm:prSet presAssocID="{C8F2A349-D54D-4B85-BD78-BA70A66CB9EA}" presName="Accent8" presStyleCnt="0"/>
      <dgm:spPr/>
    </dgm:pt>
    <dgm:pt modelId="{05F66E64-01B7-46B5-8689-BB97E0438E53}" type="pres">
      <dgm:prSet presAssocID="{C8F2A349-D54D-4B85-BD78-BA70A66CB9EA}" presName="AccentHold2" presStyleLbl="node1" presStyleIdx="8" presStyleCnt="13"/>
      <dgm:spPr>
        <a:solidFill>
          <a:srgbClr val="FF0000"/>
        </a:solidFill>
      </dgm:spPr>
    </dgm:pt>
    <dgm:pt modelId="{EE054ECB-2B3F-4C89-9A19-2C63D69076BA}" type="pres">
      <dgm:prSet presAssocID="{9621BB6C-CCFC-4987-A70A-BF11FC47FFCC}" presName="Child2" presStyleLbl="node1" presStyleIdx="9" presStyleCnt="13">
        <dgm:presLayoutVars>
          <dgm:chMax val="0"/>
          <dgm:chPref val="0"/>
        </dgm:presLayoutVars>
      </dgm:prSet>
      <dgm:spPr/>
    </dgm:pt>
    <dgm:pt modelId="{93210B8B-460C-4687-B7E6-4051DBCA5FBF}" type="pres">
      <dgm:prSet presAssocID="{9621BB6C-CCFC-4987-A70A-BF11FC47FFCC}" presName="Accent9" presStyleCnt="0"/>
      <dgm:spPr/>
    </dgm:pt>
    <dgm:pt modelId="{4ABBCF6F-E7DA-4CE7-A2F5-6DD06BFAA1FA}" type="pres">
      <dgm:prSet presAssocID="{9621BB6C-CCFC-4987-A70A-BF11FC47FFCC}" presName="AccentHold1" presStyleLbl="node1" presStyleIdx="10" presStyleCnt="13"/>
      <dgm:spPr>
        <a:solidFill>
          <a:schemeClr val="accent2">
            <a:lumMod val="40000"/>
            <a:lumOff val="60000"/>
          </a:schemeClr>
        </a:solidFill>
      </dgm:spPr>
    </dgm:pt>
    <dgm:pt modelId="{A1A3314E-DDD0-4BFC-8D48-830B3847C8C1}" type="pres">
      <dgm:prSet presAssocID="{9621BB6C-CCFC-4987-A70A-BF11FC47FFCC}" presName="Accent10" presStyleCnt="0"/>
      <dgm:spPr/>
    </dgm:pt>
    <dgm:pt modelId="{A4780608-C72B-40F2-A560-A83F55BD6ABF}" type="pres">
      <dgm:prSet presAssocID="{9621BB6C-CCFC-4987-A70A-BF11FC47FFCC}" presName="AccentHold2" presStyleLbl="node1" presStyleIdx="11" presStyleCnt="13"/>
      <dgm:spPr/>
    </dgm:pt>
    <dgm:pt modelId="{693C14CE-CE42-41FE-8BD3-4BD5115D8392}" type="pres">
      <dgm:prSet presAssocID="{9621BB6C-CCFC-4987-A70A-BF11FC47FFCC}" presName="Accent11" presStyleCnt="0"/>
      <dgm:spPr/>
    </dgm:pt>
    <dgm:pt modelId="{94C35534-E508-479C-BE42-766976EE223C}" type="pres">
      <dgm:prSet presAssocID="{9621BB6C-CCFC-4987-A70A-BF11FC47FFCC}" presName="AccentHold3" presStyleLbl="node1" presStyleIdx="12" presStyleCnt="13"/>
      <dgm:spPr>
        <a:solidFill>
          <a:srgbClr val="FFFF00"/>
        </a:solidFill>
      </dgm:spPr>
    </dgm:pt>
  </dgm:ptLst>
  <dgm:cxnLst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37DBBC31-0F9C-4EEF-B983-1B1BD8728434}" srcId="{BDD04F37-85A8-4736-987B-C65A16E753DF}" destId="{9621BB6C-CCFC-4987-A70A-BF11FC47FFCC}" srcOrd="1" destOrd="0" parTransId="{A38DE29F-85F5-4579-AADA-99391004BA45}" sibTransId="{26D4FA14-60D5-40E5-B665-764CA26A018F}"/>
    <dgm:cxn modelId="{9489A942-2912-40DE-86AD-B3784B70E382}" type="presOf" srcId="{9621BB6C-CCFC-4987-A70A-BF11FC47FFCC}" destId="{EE054ECB-2B3F-4C89-9A19-2C63D69076BA}" srcOrd="0" destOrd="0" presId="urn:microsoft.com/office/officeart/2009/3/layout/CircleRelationship"/>
    <dgm:cxn modelId="{2B5F3744-B44A-4006-A14C-FB425643023A}" type="presOf" srcId="{C8F2A349-D54D-4B85-BD78-BA70A66CB9EA}" destId="{3D7780BF-6503-41CB-98CA-855FDE3F921D}" srcOrd="0" destOrd="0" presId="urn:microsoft.com/office/officeart/2009/3/layout/CircleRelationship"/>
    <dgm:cxn modelId="{487FD65B-B6F4-4CE6-AC18-CBA1C7BC6CD8}" srcId="{2915701C-9177-4F63-BC4A-2A3F58667EEF}" destId="{EC086DEB-01FD-4650-84A6-3248233D6869}" srcOrd="1" destOrd="0" parTransId="{D8E22DAB-5022-49AE-91A6-20DF1C7017B2}" sibTransId="{EBD18A8D-98B2-4C8A-B1B4-4169A0689B2C}"/>
    <dgm:cxn modelId="{D9932761-9BDF-4FD0-8911-4ABD16EE8703}" srcId="{BDD04F37-85A8-4736-987B-C65A16E753DF}" destId="{C8F2A349-D54D-4B85-BD78-BA70A66CB9EA}" srcOrd="0" destOrd="0" parTransId="{A965CD0E-CB5C-406E-AFDD-63697CFB0404}" sibTransId="{FDA33D62-3016-4584-BF43-2DBBB14A066A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AF284A92-A842-400F-96D2-9B85FD48F842}" srcId="{2915701C-9177-4F63-BC4A-2A3F58667EEF}" destId="{724C2318-F479-4174-A10E-9EC4287AD534}" srcOrd="2" destOrd="0" parTransId="{75FF1061-0136-4D4A-8F29-8B8C5BB09E30}" sibTransId="{CF55BBF8-6284-4BA7-9983-520960D17E18}"/>
    <dgm:cxn modelId="{AF9C8EEE-81F3-442F-9504-7988DBF2C7F9}" srcId="{2915701C-9177-4F63-BC4A-2A3F58667EEF}" destId="{F525C7DD-C069-4FE6-9519-29523B058512}" srcOrd="3" destOrd="0" parTransId="{495F855C-786B-4014-ACFA-A29039643E3B}" sibTransId="{B1936762-DD2F-4289-8425-BB02188F1FAF}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  <dgm:cxn modelId="{228D5037-3971-45A9-9C5C-91F268CB5810}" type="presParOf" srcId="{F67C4AC6-D320-469D-8949-6AC26CBBA3A8}" destId="{3D7780BF-6503-41CB-98CA-855FDE3F921D}" srcOrd="7" destOrd="0" presId="urn:microsoft.com/office/officeart/2009/3/layout/CircleRelationship"/>
    <dgm:cxn modelId="{C6C1F0E8-BFBB-4B10-8F3C-C4492281C70E}" type="presParOf" srcId="{F67C4AC6-D320-469D-8949-6AC26CBBA3A8}" destId="{0A517365-D512-4D77-9CDF-3D337BCBA867}" srcOrd="8" destOrd="0" presId="urn:microsoft.com/office/officeart/2009/3/layout/CircleRelationship"/>
    <dgm:cxn modelId="{F6F0F986-D535-4526-8E9F-A2BC4B233033}" type="presParOf" srcId="{0A517365-D512-4D77-9CDF-3D337BCBA867}" destId="{D4397D2C-6DDE-4A42-9855-5F94ADD7F1F8}" srcOrd="0" destOrd="0" presId="urn:microsoft.com/office/officeart/2009/3/layout/CircleRelationship"/>
    <dgm:cxn modelId="{0587175A-D1E9-4DE1-9850-BBD68FAA222F}" type="presParOf" srcId="{F67C4AC6-D320-469D-8949-6AC26CBBA3A8}" destId="{DF631D91-E916-4387-97B2-68806159FA1A}" srcOrd="9" destOrd="0" presId="urn:microsoft.com/office/officeart/2009/3/layout/CircleRelationship"/>
    <dgm:cxn modelId="{EA6C9325-C2C4-448E-B548-51F801752D4A}" type="presParOf" srcId="{DF631D91-E916-4387-97B2-68806159FA1A}" destId="{05F66E64-01B7-46B5-8689-BB97E0438E53}" srcOrd="0" destOrd="0" presId="urn:microsoft.com/office/officeart/2009/3/layout/CircleRelationship"/>
    <dgm:cxn modelId="{178C1F94-1961-4A87-BFE1-4D1F5432EDF0}" type="presParOf" srcId="{F67C4AC6-D320-469D-8949-6AC26CBBA3A8}" destId="{EE054ECB-2B3F-4C89-9A19-2C63D69076BA}" srcOrd="10" destOrd="0" presId="urn:microsoft.com/office/officeart/2009/3/layout/CircleRelationship"/>
    <dgm:cxn modelId="{5BAE7FDB-5DB7-4480-8851-A228050677BA}" type="presParOf" srcId="{F67C4AC6-D320-469D-8949-6AC26CBBA3A8}" destId="{93210B8B-460C-4687-B7E6-4051DBCA5FBF}" srcOrd="11" destOrd="0" presId="urn:microsoft.com/office/officeart/2009/3/layout/CircleRelationship"/>
    <dgm:cxn modelId="{3BE0B907-0C71-49D4-948A-5F2881804C53}" type="presParOf" srcId="{93210B8B-460C-4687-B7E6-4051DBCA5FBF}" destId="{4ABBCF6F-E7DA-4CE7-A2F5-6DD06BFAA1FA}" srcOrd="0" destOrd="0" presId="urn:microsoft.com/office/officeart/2009/3/layout/CircleRelationship"/>
    <dgm:cxn modelId="{58F50C92-6E86-486F-88A7-712F4E17435E}" type="presParOf" srcId="{F67C4AC6-D320-469D-8949-6AC26CBBA3A8}" destId="{A1A3314E-DDD0-4BFC-8D48-830B3847C8C1}" srcOrd="12" destOrd="0" presId="urn:microsoft.com/office/officeart/2009/3/layout/CircleRelationship"/>
    <dgm:cxn modelId="{CD68D9D3-02F6-40C7-B9EF-E250297529D2}" type="presParOf" srcId="{A1A3314E-DDD0-4BFC-8D48-830B3847C8C1}" destId="{A4780608-C72B-40F2-A560-A83F55BD6ABF}" srcOrd="0" destOrd="0" presId="urn:microsoft.com/office/officeart/2009/3/layout/CircleRelationship"/>
    <dgm:cxn modelId="{596BC9C8-6F24-453F-B3FE-28C42F14142B}" type="presParOf" srcId="{F67C4AC6-D320-469D-8949-6AC26CBBA3A8}" destId="{693C14CE-CE42-41FE-8BD3-4BD5115D8392}" srcOrd="13" destOrd="0" presId="urn:microsoft.com/office/officeart/2009/3/layout/CircleRelationship"/>
    <dgm:cxn modelId="{F5A39069-E401-4B55-8072-1919E382BFD8}" type="presParOf" srcId="{693C14CE-CE42-41FE-8BD3-4BD5115D8392}" destId="{94C35534-E508-479C-BE42-766976EE223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финансија за припрему одлуке о буџету за 2021. 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Стратегија/План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области; средњорочни план ЈЛС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</dgm:pt>
    <dgm:pt modelId="{61AA8207-A6A4-4905-9FD1-93C90724B340}" type="pres">
      <dgm:prSet presAssocID="{F2167233-387A-4C2A-92FA-201B800AF2E5}" presName="connTx" presStyleLbl="parChTrans1D2" presStyleIdx="0" presStyleCnt="5"/>
      <dgm:spPr/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</dgm:pt>
    <dgm:pt modelId="{D23E054D-0742-441B-9D09-9EB576968A6E}" type="pres">
      <dgm:prSet presAssocID="{346E9DC4-0947-473F-AED9-9AECED92978F}" presName="connTx" presStyleLbl="parChTrans1D2" presStyleIdx="1" presStyleCnt="5"/>
      <dgm:spPr/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</dgm:pt>
    <dgm:pt modelId="{92BF821D-14E3-40BB-B3C5-212A94A9CA22}" type="pres">
      <dgm:prSet presAssocID="{9324F21A-CF22-404B-991C-F0FAD04F1E1A}" presName="connTx" presStyleLbl="parChTrans1D2" presStyleIdx="2" presStyleCnt="5"/>
      <dgm:spPr/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</dgm:pt>
    <dgm:pt modelId="{7E8E6685-0078-4B86-BC52-3A0FBAF76686}" type="pres">
      <dgm:prSet presAssocID="{F68F9F1A-A0AC-4627-BB76-A21CB9C16ACA}" presName="connTx" presStyleLbl="parChTrans1D2" presStyleIdx="3" presStyleCnt="5"/>
      <dgm:spPr/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</dgm:pt>
    <dgm:pt modelId="{EE9BE54A-48D2-43A6-AD4C-394C0EDDA292}" type="pres">
      <dgm:prSet presAssocID="{B764CED6-B38C-4590-855F-1F4460EB1A27}" presName="connTx" presStyleLbl="parChTrans1D2" presStyleIdx="4" presStyleCnt="5"/>
      <dgm:spPr/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Calibri" panose="020F0502020204030204" pitchFamily="34" charset="0"/>
            </a:rPr>
            <a:t> </a:t>
          </a:r>
          <a:r>
            <a:rPr lang="sr-Cyrl-RS" altLang="en-US" sz="1400" dirty="0">
              <a:latin typeface="Calibri" panose="020F0502020204030204" pitchFamily="34" charset="0"/>
            </a:rPr>
            <a:t>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кршења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града.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/>
            <a:t>Примања од задуживања представљају приливе по основу примања од задуживања код пословних банака у земљи у корист нивоа градова. Примања од продаје финансијске имовине  представљају приливе по основу продаје домаћих акција и осталог капитала у корист нивоа градова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града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</dgm:pt>
  </dgm:ptLst>
  <dgm:cxnLst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F0833111-710A-438D-8DAD-39E1E37FCCA2}" type="presOf" srcId="{E1AD8724-28DC-48C5-B75E-B0D1F33E6279}" destId="{939B76D1-BB33-4E50-9ECD-839FB5787B95}" srcOrd="0" destOrd="0" presId="urn:diagrams.loki3.com/BracketList"/>
    <dgm:cxn modelId="{1D90891A-5CA6-46E0-9B94-066929D862D5}" type="presOf" srcId="{28888755-727E-436B-B2F2-DA7896544A65}" destId="{9312B733-3AEB-49F6-8245-08553BA2949B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1021894C-289A-4B28-BA0D-6767C27230B8}" type="presOf" srcId="{D45E583C-4AAD-40D2-9D24-9A0A68141567}" destId="{7BB6658A-32E0-42C7-B82A-240BF45CF27D}" srcOrd="0" destOrd="0" presId="urn:diagrams.loki3.com/BracketList"/>
    <dgm:cxn modelId="{C1188A4E-FB96-4E8F-9307-7C6CDB28AD6E}" type="presOf" srcId="{4B4A2A45-FFA7-47F5-A99D-A2DFD7698107}" destId="{9A05939C-6B40-4C32-897A-4A6DC3E71E5B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B07D637A-714A-406B-993E-0E5A5B39956B}" type="presOf" srcId="{E1B79EE1-1157-4302-AB0B-8FEDC81165FD}" destId="{F40D94EA-52E0-4740-A924-EAF350BDF213}" srcOrd="0" destOrd="0" presId="urn:diagrams.loki3.com/BracketList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39B6D187-F738-494F-864B-824768F311FC}" type="presOf" srcId="{6B14159D-5902-471E-9F91-CEA86CA18597}" destId="{FFFD7BD8-195B-4FA4-9414-4F4C582F5570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87FAF999-9E08-4A6A-A6D7-11D7E30AC118}" type="presOf" srcId="{EEA47F19-311D-44B3-AAA4-35C98BD4844B}" destId="{EFEB1020-9C17-48DC-BBE0-54FA743F9F75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53E397A2-7CAD-4A4C-ABDE-885D92961EB2}" type="presOf" srcId="{FE2BA0E8-81AC-463B-B498-EF464F5BCE06}" destId="{9893D59A-7FEC-486D-89C4-D28135F6121C}" srcOrd="0" destOrd="0" presId="urn:diagrams.loki3.com/BracketList"/>
    <dgm:cxn modelId="{28FEEFA5-6DE3-40CA-B954-F6DBC6F9FAD9}" type="presOf" srcId="{26EF48C7-6381-4355-B03F-DD441AE957C7}" destId="{EFAACCF6-3A6A-4536-89B0-F0A7C44F6BE1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E9154DB6-8B71-4C47-A778-19BA49538396}" type="presOf" srcId="{92FD0664-EE76-4121-BE7B-68FC1EE5F4D7}" destId="{C6BA9D27-2D60-4BA7-98A9-E18E57FDB6CB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F06063E2-D018-4F42-A342-274E0902DE34}" type="presOf" srcId="{A22D28D0-C0EE-4FAC-9411-A8A4995FB17B}" destId="{B43D6F8D-5103-4DCA-8971-053A6B7A987B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sr-Cyrl-RS" dirty="0"/>
            <a:t>Укупни буџетски приходи и примања  </a:t>
          </a:r>
          <a:r>
            <a:rPr lang="en-RS" b="0" i="0" u="none" dirty="0"/>
            <a:t>3.448.110.657</a:t>
          </a:r>
          <a:r>
            <a:rPr lang="sr-Cyrl-RS" dirty="0"/>
            <a:t> динара</a:t>
          </a:r>
          <a:endParaRPr lang="en-US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sr-Cyrl-RS" dirty="0"/>
            <a:t>Приходи од  пореза </a:t>
          </a:r>
          <a:r>
            <a:rPr lang="en-RS" b="0" i="0" u="none" dirty="0"/>
            <a:t>2.104.906.000</a:t>
          </a:r>
          <a:r>
            <a:rPr lang="sr-Cyrl-RS" b="0" i="0" u="none" dirty="0"/>
            <a:t> </a:t>
          </a:r>
          <a:r>
            <a:rPr lang="sr-Cyrl-RS" dirty="0"/>
            <a:t>динара</a:t>
          </a:r>
          <a:endParaRPr lang="en-US" dirty="0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sr-Cyrl-RS" dirty="0"/>
            <a:t>Трансфери </a:t>
          </a:r>
          <a:r>
            <a:rPr lang="en-RS" b="0" i="0" u="none" dirty="0"/>
            <a:t>471.096.480</a:t>
          </a:r>
          <a:r>
            <a:rPr lang="sr-Latn-RS" dirty="0">
              <a:solidFill>
                <a:srgbClr val="FF0000"/>
              </a:solidFill>
            </a:rPr>
            <a:t> </a:t>
          </a:r>
          <a:r>
            <a:rPr lang="sr-Cyrl-RS" dirty="0"/>
            <a:t>динара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sr-Cyrl-RS" dirty="0"/>
            <a:t>Други приходи   </a:t>
          </a:r>
          <a:r>
            <a:rPr lang="en-RS" b="0" i="0" u="none" dirty="0"/>
            <a:t>745.208.177</a:t>
          </a:r>
          <a:endParaRPr lang="sr-Cyrl-RS" b="0" i="0" u="none" dirty="0"/>
        </a:p>
        <a:p>
          <a:pPr algn="ctr"/>
          <a:r>
            <a:rPr lang="sr-Cyrl-RS" dirty="0"/>
            <a:t>динара</a:t>
          </a:r>
          <a:endParaRPr lang="en-US" dirty="0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sr-Cyrl-RS" dirty="0"/>
            <a:t>Примања од продаје нефинансијске имовине </a:t>
          </a:r>
          <a:r>
            <a:rPr lang="en-RS" b="0" i="0" u="none" dirty="0"/>
            <a:t>73.900.000</a:t>
          </a:r>
          <a:r>
            <a:rPr lang="sr-Cyrl-RS" dirty="0"/>
            <a:t> динара</a:t>
          </a:r>
          <a:endParaRPr lang="en-US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sr-Cyrl-RS" dirty="0"/>
            <a:t>Меморандумске ставке </a:t>
          </a:r>
        </a:p>
        <a:p>
          <a:pPr algn="ctr"/>
          <a:r>
            <a:rPr lang="en-RS" b="0" i="0" u="none" dirty="0"/>
            <a:t>3.000.000</a:t>
          </a:r>
          <a:r>
            <a:rPr lang="sr-Cyrl-RS" b="0" i="0" u="none" dirty="0"/>
            <a:t> </a:t>
          </a:r>
          <a:r>
            <a:rPr lang="sr-Cyrl-RS" dirty="0"/>
            <a:t>динара</a:t>
          </a:r>
          <a:endParaRPr lang="en-US" dirty="0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1000" dirty="0">
              <a:solidFill>
                <a:schemeClr val="tx1"/>
              </a:solidFill>
            </a:rPr>
            <a:t>Донација</a:t>
          </a:r>
          <a:r>
            <a:rPr lang="sr-Cyrl-RS" sz="1000" dirty="0">
              <a:solidFill>
                <a:srgbClr val="FF0000"/>
              </a:solidFill>
            </a:rPr>
            <a:t> </a:t>
          </a:r>
          <a:r>
            <a:rPr lang="en-RS" sz="1000" b="0" i="0" u="none" dirty="0"/>
            <a:t>50.000.000</a:t>
          </a:r>
          <a:r>
            <a:rPr lang="sr-Cyrl-RS" sz="1000" dirty="0"/>
            <a:t> </a:t>
          </a:r>
          <a:r>
            <a:rPr lang="sr-Latn-RS" sz="1000" dirty="0"/>
            <a:t> </a:t>
          </a:r>
          <a:r>
            <a:rPr lang="sr-Cyrl-RS" sz="1000" dirty="0"/>
            <a:t>динара</a:t>
          </a:r>
          <a:endParaRPr lang="en-US" sz="10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/>
      <dgm:spPr/>
    </dgm:pt>
    <dgm:pt modelId="{63432802-399F-407F-AC10-7219543A0326}" type="pres">
      <dgm:prSet presAssocID="{DB1A1606-130D-4B45-9553-0A0B804495DF}" presName="node" presStyleLbl="vennNode1" presStyleIdx="1" presStyleCnt="7">
        <dgm:presLayoutVars>
          <dgm:bulletEnabled val="1"/>
        </dgm:presLayoutVars>
      </dgm:prSet>
      <dgm:spPr/>
    </dgm:pt>
    <dgm:pt modelId="{449BFEB2-6844-4A2C-8DC2-780280CBA079}" type="pres">
      <dgm:prSet presAssocID="{AEA7499A-114B-4146-9776-CDD8ACEC6B39}" presName="node" presStyleLbl="vennNode1" presStyleIdx="2" presStyleCnt="7">
        <dgm:presLayoutVars>
          <dgm:bulletEnabled val="1"/>
        </dgm:presLayoutVars>
      </dgm:prSet>
      <dgm:spPr/>
    </dgm:pt>
    <dgm:pt modelId="{9DDE88A7-5745-4E4F-A7A8-F71A4DA0D5F2}" type="pres">
      <dgm:prSet presAssocID="{BF71EFAE-EC9F-46E9-BD2A-1686637595DA}" presName="node" presStyleLbl="vennNode1" presStyleIdx="3" presStyleCnt="7" custRadScaleRad="100226" custRadScaleInc="-1012">
        <dgm:presLayoutVars>
          <dgm:bulletEnabled val="1"/>
        </dgm:presLayoutVars>
      </dgm:prSet>
      <dgm:spPr/>
    </dgm:pt>
    <dgm:pt modelId="{72DE4213-15E1-4436-8045-C055E8A54EDE}" type="pres">
      <dgm:prSet presAssocID="{40EF3D92-C4CB-4CBC-8AED-087234C53764}" presName="node" presStyleLbl="vennNode1" presStyleIdx="4" presStyleCnt="7">
        <dgm:presLayoutVars>
          <dgm:bulletEnabled val="1"/>
        </dgm:presLayoutVars>
      </dgm:prSet>
      <dgm:spPr/>
    </dgm:pt>
    <dgm:pt modelId="{91CFC9CD-FF79-40EF-A271-A8DBB0423AC2}" type="pres">
      <dgm:prSet presAssocID="{920F0D4F-6C4C-4BE8-9363-F48FBF034871}" presName="node" presStyleLbl="vennNode1" presStyleIdx="5" presStyleCnt="7">
        <dgm:presLayoutVars>
          <dgm:bulletEnabled val="1"/>
        </dgm:presLayoutVars>
      </dgm:prSet>
      <dgm:spPr/>
    </dgm:pt>
    <dgm:pt modelId="{FC69A2CE-A671-47B5-8CD8-544465E52E9C}" type="pres">
      <dgm:prSet presAssocID="{15426A40-9AD2-4153-8230-E20BC4B11534}" presName="node" presStyleLbl="vennNode1" presStyleIdx="6" presStyleCnt="7">
        <dgm:presLayoutVars>
          <dgm:bulletEnabled val="1"/>
        </dgm:presLayoutVars>
      </dgm:prSet>
      <dgm:spPr/>
    </dgm:pt>
  </dgm:ptLst>
  <dgm:cxnLst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</dgm:pt>
  </dgm:ptLst>
  <dgm:cxnLst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913F8910-4C80-476B-BB1A-84CDC766C5E5}" type="presOf" srcId="{EEA47F19-311D-44B3-AAA4-35C98BD4844B}" destId="{EFEB1020-9C17-48DC-BBE0-54FA743F9F75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1A66DD3E-AD41-4FBE-A90F-6733EF188F32}" type="presOf" srcId="{26EF48C7-6381-4355-B03F-DD441AE957C7}" destId="{EFAACCF6-3A6A-4536-89B0-F0A7C44F6BE1}" srcOrd="0" destOrd="0" presId="urn:diagrams.loki3.com/BracketList"/>
    <dgm:cxn modelId="{1EC38B43-666B-4E38-81B7-8A080ED8DA87}" type="presOf" srcId="{0C844461-76DE-4FEA-A87D-23440AD6FC2E}" destId="{C6144CDB-22C1-4337-9F95-C3A522A707D1}" srcOrd="0" destOrd="0" presId="urn:diagrams.loki3.com/BracketList"/>
    <dgm:cxn modelId="{CAC21658-3423-481C-AF27-E9996CB921F1}" type="presOf" srcId="{D45E583C-4AAD-40D2-9D24-9A0A68141567}" destId="{7BB6658A-32E0-42C7-B82A-240BF45CF27D}" srcOrd="0" destOrd="0" presId="urn:diagrams.loki3.com/BracketList"/>
    <dgm:cxn modelId="{45E7555C-A21A-4EDC-9BCD-7FDE66998A88}" type="presOf" srcId="{4B4A2A45-FFA7-47F5-A99D-A2DFD7698107}" destId="{9A05939C-6B40-4C32-897A-4A6DC3E71E5B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3A62F178-8066-4771-B4B9-5EF0D5B95712}" type="presOf" srcId="{1BF4645B-0E25-4982-8755-C468FC62C39C}" destId="{320B77C6-F8A0-4CEB-8B55-79E4A1BAF9E9}" srcOrd="0" destOrd="0" presId="urn:diagrams.loki3.com/BracketList"/>
    <dgm:cxn modelId="{4A72B881-7734-4A48-B974-4165271D16B3}" type="presOf" srcId="{A22D28D0-C0EE-4FAC-9411-A8A4995FB17B}" destId="{B43D6F8D-5103-4DCA-8971-053A6B7A987B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592F709B-0D71-4665-94FE-FCFCC1F99F37}" type="presOf" srcId="{48096665-F98A-4372-9642-AA104F5D458A}" destId="{B471A916-B6F4-4017-A447-E2C98CEE19B9}" srcOrd="0" destOrd="0" presId="urn:diagrams.loki3.com/BracketList"/>
    <dgm:cxn modelId="{C314BF9B-D2C0-49FD-8192-2D4E8F24E524}" type="presOf" srcId="{E1B79EE1-1157-4302-AB0B-8FEDC81165FD}" destId="{F40D94EA-52E0-4740-A924-EAF350BDF213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09EA19A1-AD92-457C-AA02-410DD0335895}" type="presOf" srcId="{E055884F-7426-4921-A0E5-9CA56A76B49A}" destId="{CCB8139E-CA19-491D-9FCD-6BF28923C725}" srcOrd="0" destOrd="0" presId="urn:diagrams.loki3.com/BracketList"/>
    <dgm:cxn modelId="{E8F8E3A6-DE2E-43A3-A54F-79C8F4CD16F2}" type="presOf" srcId="{92FD0664-EE76-4121-BE7B-68FC1EE5F4D7}" destId="{C6BA9D27-2D60-4BA7-98A9-E18E57FDB6CB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6CADC6AF-E4D1-4118-B6AD-2936E20B24E4}" type="presOf" srcId="{E1AD8724-28DC-48C5-B75E-B0D1F33E6279}" destId="{939B76D1-BB33-4E50-9ECD-839FB5787B95}" srcOrd="0" destOrd="0" presId="urn:diagrams.loki3.com/BracketList"/>
    <dgm:cxn modelId="{125639C7-B690-4F53-A1C9-BB18BE26EFFF}" type="presOf" srcId="{FE2BA0E8-81AC-463B-B498-EF464F5BCE06}" destId="{9893D59A-7FEC-486D-89C4-D28135F6121C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EC0075EB-3DC2-4074-AA80-170858192B86}" type="presOf" srcId="{28888755-727E-436B-B2F2-DA7896544A65}" destId="{9312B733-3AEB-49F6-8245-08553BA2949B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Укупни расходи и издаци </a:t>
          </a:r>
          <a:r>
            <a:rPr lang="en-US" b="1" dirty="0"/>
            <a:t>3.454.110.657,00</a:t>
          </a:r>
          <a:endParaRPr lang="en-US" dirty="0">
            <a:solidFill>
              <a:schemeClr val="bg1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Коришћење роба и услуга</a:t>
          </a:r>
        </a:p>
        <a:p>
          <a:r>
            <a:rPr lang="ru-RU" dirty="0">
              <a:solidFill>
                <a:schemeClr val="bg1"/>
              </a:solidFill>
            </a:rPr>
            <a:t> </a:t>
          </a:r>
          <a:r>
            <a:rPr lang="en-US" dirty="0"/>
            <a:t>1.253.112.160,00</a:t>
          </a:r>
          <a:r>
            <a:rPr lang="ru-RU" dirty="0">
              <a:solidFill>
                <a:schemeClr val="bg1"/>
              </a:solidFill>
            </a:rPr>
            <a:t> динара</a:t>
          </a:r>
          <a:endParaRPr lang="en-US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Субвенције </a:t>
          </a:r>
          <a:r>
            <a:rPr lang="en-US" dirty="0"/>
            <a:t>39.700.000,00</a:t>
          </a:r>
          <a:endParaRPr lang="sr-Cyrl-RS" dirty="0"/>
        </a:p>
        <a:p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3BA9396D-1753-43D3-A703-A75A7C19204B}">
      <dgm:prSet/>
      <dgm:spPr/>
      <dgm:t>
        <a:bodyPr/>
        <a:lstStyle/>
        <a:p>
          <a:endParaRPr lang="en-US" dirty="0"/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/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Расходи за запослене </a:t>
          </a:r>
          <a:r>
            <a:rPr lang="en-US" dirty="0"/>
            <a:t>654.646.717,00</a:t>
          </a:r>
          <a:endParaRPr lang="en-US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Социјална помоћ </a:t>
          </a:r>
          <a:r>
            <a:rPr lang="en-US" dirty="0"/>
            <a:t>216.600.000,00</a:t>
          </a:r>
          <a:r>
            <a:rPr lang="sr-Cyrl-RS" dirty="0">
              <a:solidFill>
                <a:schemeClr val="bg1"/>
              </a:solidFill>
            </a:rPr>
            <a:t> динара</a:t>
          </a:r>
          <a:endParaRPr lang="en-US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Дотације и трансфери </a:t>
          </a:r>
          <a:r>
            <a:rPr lang="en-US" dirty="0"/>
            <a:t>339.178.000,00</a:t>
          </a:r>
          <a:r>
            <a:rPr lang="sr-Cyrl-RS" dirty="0">
              <a:solidFill>
                <a:schemeClr val="bg1"/>
              </a:solidFill>
            </a:rPr>
            <a:t> динара</a:t>
          </a:r>
          <a:endParaRPr lang="en-US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Остали расходи </a:t>
          </a:r>
          <a:r>
            <a:rPr lang="en-US" dirty="0"/>
            <a:t>334.822.300,00</a:t>
          </a:r>
          <a:endParaRPr lang="sr-Cyrl-RS" dirty="0"/>
        </a:p>
        <a:p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Издаци за набавку нефинансијске имовине</a:t>
          </a:r>
        </a:p>
        <a:p>
          <a:r>
            <a:rPr lang="en-US" dirty="0"/>
            <a:t>616.000.480,00</a:t>
          </a:r>
          <a:endParaRPr lang="en-US" dirty="0">
            <a:solidFill>
              <a:schemeClr val="bg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</dgm:pt>
    <dgm:pt modelId="{73F305AC-CFDC-45B1-8AB8-6FABD1C99179}" type="pres">
      <dgm:prSet presAssocID="{A7091EAC-498C-4E8C-B46B-331B042A0C75}" presName="node" presStyleLbl="node1" presStyleIdx="0" presStyleCnt="7" custScaleX="141131" custScaleY="140917">
        <dgm:presLayoutVars>
          <dgm:bulletEnabled val="1"/>
        </dgm:presLayoutVars>
      </dgm:prSet>
      <dgm:spPr/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7"/>
      <dgm:spPr/>
    </dgm:pt>
    <dgm:pt modelId="{A14630AA-C1BD-4A7E-B665-0A7C9B6C19C9}" type="pres">
      <dgm:prSet presAssocID="{3FA5C700-C8EE-4CAC-8DA0-0BA7CA952C72}" presName="node" presStyleLbl="node1" presStyleIdx="1" presStyleCnt="7" custScaleX="131953" custScaleY="129967">
        <dgm:presLayoutVars>
          <dgm:bulletEnabled val="1"/>
        </dgm:presLayoutVars>
      </dgm:prSet>
      <dgm:spPr/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7"/>
      <dgm:spPr/>
    </dgm:pt>
    <dgm:pt modelId="{E43F7264-94BE-4E7E-8A98-A0D70BB3AF06}" type="pres">
      <dgm:prSet presAssocID="{4746DA87-483C-4B84-9A22-BC58F96CB23A}" presName="node" presStyleLbl="node1" presStyleIdx="2" presStyleCnt="7" custScaleX="121003" custScaleY="119208">
        <dgm:presLayoutVars>
          <dgm:bulletEnabled val="1"/>
        </dgm:presLayoutVars>
      </dgm:prSet>
      <dgm:spPr/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7"/>
      <dgm:spPr/>
    </dgm:pt>
    <dgm:pt modelId="{115526CD-270E-4C52-A164-15F2B6F9FE39}" type="pres">
      <dgm:prSet presAssocID="{8329AE49-ECD5-4C13-B90F-CA83B6E6F994}" presName="node" presStyleLbl="node1" presStyleIdx="3" presStyleCnt="7" custScaleX="120594" custScaleY="116316">
        <dgm:presLayoutVars>
          <dgm:bulletEnabled val="1"/>
        </dgm:presLayoutVars>
      </dgm:prSet>
      <dgm:spPr/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7"/>
      <dgm:spPr/>
    </dgm:pt>
    <dgm:pt modelId="{5101AD7C-EA94-402A-A388-0FD916639D60}" type="pres">
      <dgm:prSet presAssocID="{9C6F0069-43DC-402D-BD84-1006528FCE04}" presName="node" presStyleLbl="node1" presStyleIdx="4" presStyleCnt="7" custScaleX="117384" custScaleY="118966" custRadScaleRad="98874" custRadScaleInc="-5820">
        <dgm:presLayoutVars>
          <dgm:bulletEnabled val="1"/>
        </dgm:presLayoutVars>
      </dgm:prSet>
      <dgm:spPr/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7"/>
      <dgm:spPr/>
    </dgm:pt>
    <dgm:pt modelId="{D19ADD6D-9F0A-4766-B637-BB2D5495A9BB}" type="pres">
      <dgm:prSet presAssocID="{ED01A515-5448-4A3E-A2EC-575448D0F5AA}" presName="node" presStyleLbl="node1" presStyleIdx="5" presStyleCnt="7" custScaleX="113767" custScaleY="116316">
        <dgm:presLayoutVars>
          <dgm:bulletEnabled val="1"/>
        </dgm:presLayoutVars>
      </dgm:prSet>
      <dgm:spPr/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7"/>
      <dgm:spPr/>
    </dgm:pt>
    <dgm:pt modelId="{4F05B281-B6DB-45BB-A427-1BF92AADC139}" type="pres">
      <dgm:prSet presAssocID="{AE26BF5A-34A6-4192-8BEA-D9ECFB941642}" presName="node" presStyleLbl="node1" presStyleIdx="6" presStyleCnt="7" custScaleX="112359" custScaleY="125494">
        <dgm:presLayoutVars>
          <dgm:bulletEnabled val="1"/>
        </dgm:presLayoutVars>
      </dgm:prSet>
      <dgm:spPr/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7"/>
      <dgm:spPr/>
    </dgm:pt>
  </dgm:ptLst>
  <dgm:cxnLst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4E6E6427-5348-4ECF-99CC-46CA5F3BDA5F}" srcId="{B1BE2A8E-285E-4C69-9BFF-CE48B252AA50}" destId="{7D1C9009-9B60-4C15-8E3B-F949FAB90776}" srcOrd="4" destOrd="0" parTransId="{E75197AC-E7B0-4C26-9D1F-47E47BE7CCEF}" sibTransId="{9D56A871-CE7A-4922-AAF9-9D95A29D1039}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D5A26C81-B5CA-4FF9-85ED-60967857EFA6}" srcId="{B1BE2A8E-285E-4C69-9BFF-CE48B252AA50}" destId="{3641F520-BAF8-4BA4-A826-44FA753A5F4E}" srcOrd="3" destOrd="0" parTransId="{31D6B297-275C-4FAC-A07E-4467512471AD}" sibTransId="{53B82682-8E0C-4903-98EA-36CBB0B8A63B}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4A16358E-6F75-4AC0-B6E5-E26F15B1A750}" srcId="{B1BE2A8E-285E-4C69-9BFF-CE48B252AA50}" destId="{3BA9396D-1753-43D3-A703-A75A7C19204B}" srcOrd="1" destOrd="0" parTransId="{FDC0F8DA-00AF-40CD-B616-B7AA7472101C}" sibTransId="{869210E2-CDFB-49E6-A3F9-D5A55D2018F0}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B6507D96-25C4-4121-9433-2A113978B784}" srcId="{B1BE2A8E-285E-4C69-9BFF-CE48B252AA50}" destId="{C64FD589-26EA-483C-BB5E-C8324A82EAF5}" srcOrd="2" destOrd="0" parTransId="{1E312D33-14E1-4B2B-A210-2A735401CE1C}" sibTransId="{46E45D53-1277-4C97-8E3B-323B4EBF62F5}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3DFE3AE5-6DA5-4440-A66F-1437FD4DC5D4}" srcId="{B1BE2A8E-285E-4C69-9BFF-CE48B252AA50}" destId="{343B6168-99DB-4C0C-9BE7-E54D7B80C5AD}" srcOrd="5" destOrd="0" parTransId="{6F98FC42-2370-4FD0-A627-0708511F7F32}" sibTransId="{95FBDDB6-4174-4619-B543-81DEF6B7716A}"/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269767" y="266763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Градска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Градоначелник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Градско веће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Скупштина града</a:t>
          </a:r>
          <a:endParaRPr lang="en-US" sz="1600" kern="1200" dirty="0"/>
        </a:p>
      </dsp:txBody>
      <dsp:txXfrm>
        <a:off x="1749792" y="746778"/>
        <a:ext cx="2317769" cy="2317718"/>
      </dsp:txXfrm>
    </dsp:sp>
    <dsp:sp modelId="{6AE34D3E-FD5D-4402-89AF-BF559D3EC92D}">
      <dsp:nvSpPr>
        <dsp:cNvPr id="0" name=""/>
        <dsp:cNvSpPr/>
      </dsp:nvSpPr>
      <dsp:spPr>
        <a:xfrm>
          <a:off x="3140020" y="117427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276826" y="3300978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758508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495417" y="3582038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351807" y="6355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519703" y="2146874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780BF-6503-41CB-98CA-855FDE3F921D}">
      <dsp:nvSpPr>
        <dsp:cNvPr id="0" name=""/>
        <dsp:cNvSpPr/>
      </dsp:nvSpPr>
      <dsp:spPr>
        <a:xfrm>
          <a:off x="-120061" y="656851"/>
          <a:ext cx="2063988" cy="173519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Установе културе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Спортске установе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Туристичка организација </a:t>
          </a:r>
        </a:p>
      </dsp:txBody>
      <dsp:txXfrm>
        <a:off x="182203" y="910964"/>
        <a:ext cx="1459460" cy="1226965"/>
      </dsp:txXfrm>
    </dsp:sp>
    <dsp:sp modelId="{D4397D2C-6DDE-4A42-9855-5F94ADD7F1F8}">
      <dsp:nvSpPr>
        <dsp:cNvPr id="0" name=""/>
        <dsp:cNvSpPr/>
      </dsp:nvSpPr>
      <dsp:spPr>
        <a:xfrm>
          <a:off x="2771212" y="646997"/>
          <a:ext cx="364540" cy="3645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66E64-01B7-46B5-8689-BB97E0438E53}">
      <dsp:nvSpPr>
        <dsp:cNvPr id="0" name=""/>
        <dsp:cNvSpPr/>
      </dsp:nvSpPr>
      <dsp:spPr>
        <a:xfrm>
          <a:off x="370607" y="2581099"/>
          <a:ext cx="658977" cy="658995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54ECB-2B3F-4C89-9A19-2C63D69076BA}">
      <dsp:nvSpPr>
        <dsp:cNvPr id="0" name=""/>
        <dsp:cNvSpPr/>
      </dsp:nvSpPr>
      <dsp:spPr>
        <a:xfrm>
          <a:off x="4883476" y="231535"/>
          <a:ext cx="1332585" cy="1332159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/>
            <a:t>Основне школе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/>
            <a:t>Средње школе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/>
            <a:t>Дом здравља</a:t>
          </a:r>
          <a:endParaRPr lang="en-US" sz="1200" kern="1200" dirty="0"/>
        </a:p>
      </dsp:txBody>
      <dsp:txXfrm>
        <a:off x="5078629" y="426625"/>
        <a:ext cx="942279" cy="941979"/>
      </dsp:txXfrm>
    </dsp:sp>
    <dsp:sp modelId="{4ABBCF6F-E7DA-4CE7-A2F5-6DD06BFAA1FA}">
      <dsp:nvSpPr>
        <dsp:cNvPr id="0" name=""/>
        <dsp:cNvSpPr/>
      </dsp:nvSpPr>
      <dsp:spPr>
        <a:xfrm>
          <a:off x="4289116" y="1151296"/>
          <a:ext cx="364540" cy="364534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80608-C72B-40F2-A560-A83F55BD6ABF}">
      <dsp:nvSpPr>
        <dsp:cNvPr id="0" name=""/>
        <dsp:cNvSpPr/>
      </dsp:nvSpPr>
      <dsp:spPr>
        <a:xfrm>
          <a:off x="120061" y="3365308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35534-E508-479C-BE42-766976EE223C}">
      <dsp:nvSpPr>
        <dsp:cNvPr id="0" name=""/>
        <dsp:cNvSpPr/>
      </dsp:nvSpPr>
      <dsp:spPr>
        <a:xfrm>
          <a:off x="2752314" y="2989286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879998" y="2263316"/>
          <a:ext cx="519062" cy="2064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2064042"/>
              </a:lnTo>
              <a:lnTo>
                <a:pt x="519062" y="20640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2086322" y="3242129"/>
        <a:ext cx="106415" cy="106415"/>
      </dsp:txXfrm>
    </dsp:sp>
    <dsp:sp modelId="{EE8B77DA-77C5-46AD-80A2-BD307CFE9F0A}">
      <dsp:nvSpPr>
        <dsp:cNvPr id="0" name=""/>
        <dsp:cNvSpPr/>
      </dsp:nvSpPr>
      <dsp:spPr>
        <a:xfrm>
          <a:off x="1879998" y="2263316"/>
          <a:ext cx="519062" cy="1479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479230"/>
              </a:lnTo>
              <a:lnTo>
                <a:pt x="519062" y="14792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00338" y="2963739"/>
        <a:ext cx="78382" cy="78382"/>
      </dsp:txXfrm>
    </dsp:sp>
    <dsp:sp modelId="{531482B3-13DA-4E77-8EF9-7A508768A321}">
      <dsp:nvSpPr>
        <dsp:cNvPr id="0" name=""/>
        <dsp:cNvSpPr/>
      </dsp:nvSpPr>
      <dsp:spPr>
        <a:xfrm>
          <a:off x="1879998" y="2263316"/>
          <a:ext cx="519062" cy="900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900791"/>
              </a:lnTo>
              <a:lnTo>
                <a:pt x="519062" y="9007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13538" y="2687720"/>
        <a:ext cx="51982" cy="51982"/>
      </dsp:txXfrm>
    </dsp:sp>
    <dsp:sp modelId="{F1903401-CDA9-4777-A04C-F19A89F110A0}">
      <dsp:nvSpPr>
        <dsp:cNvPr id="0" name=""/>
        <dsp:cNvSpPr/>
      </dsp:nvSpPr>
      <dsp:spPr>
        <a:xfrm>
          <a:off x="1879998" y="2263316"/>
          <a:ext cx="519062" cy="135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35114"/>
              </a:lnTo>
              <a:lnTo>
                <a:pt x="519062" y="1351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26120" y="2317464"/>
        <a:ext cx="26818" cy="26818"/>
      </dsp:txXfrm>
    </dsp:sp>
    <dsp:sp modelId="{25CF5DCC-0AE9-4D09-ABC1-8BE4D97FDFCB}">
      <dsp:nvSpPr>
        <dsp:cNvPr id="0" name=""/>
        <dsp:cNvSpPr/>
      </dsp:nvSpPr>
      <dsp:spPr>
        <a:xfrm>
          <a:off x="1879998" y="960341"/>
          <a:ext cx="543043" cy="1302974"/>
        </a:xfrm>
        <a:custGeom>
          <a:avLst/>
          <a:gdLst/>
          <a:ahLst/>
          <a:cxnLst/>
          <a:rect l="0" t="0" r="0" b="0"/>
          <a:pathLst>
            <a:path>
              <a:moveTo>
                <a:pt x="0" y="1302974"/>
              </a:moveTo>
              <a:lnTo>
                <a:pt x="271521" y="1302974"/>
              </a:lnTo>
              <a:lnTo>
                <a:pt x="271521" y="0"/>
              </a:lnTo>
              <a:lnTo>
                <a:pt x="54304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16230" y="1576538"/>
        <a:ext cx="70580" cy="70580"/>
      </dsp:txXfrm>
    </dsp:sp>
    <dsp:sp modelId="{D1C52863-34A6-4E04-9740-6E0567681A8F}">
      <dsp:nvSpPr>
        <dsp:cNvPr id="0" name=""/>
        <dsp:cNvSpPr/>
      </dsp:nvSpPr>
      <dsp:spPr>
        <a:xfrm rot="16200000">
          <a:off x="-725304" y="1535702"/>
          <a:ext cx="3755377" cy="14552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>
        <a:off x="-725304" y="1535702"/>
        <a:ext cx="3755377" cy="1455227"/>
      </dsp:txXfrm>
    </dsp:sp>
    <dsp:sp modelId="{AD67EDBF-32B4-495C-A262-4812FBE80932}">
      <dsp:nvSpPr>
        <dsp:cNvPr id="0" name=""/>
        <dsp:cNvSpPr/>
      </dsp:nvSpPr>
      <dsp:spPr>
        <a:xfrm>
          <a:off x="2423042" y="49912"/>
          <a:ext cx="4925648" cy="18208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Закони и прописи: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Упутство Министарства финансија за припрему одлуке о буџету за 2021. годину и др.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</a:p>
      </dsp:txBody>
      <dsp:txXfrm>
        <a:off x="2423042" y="49912"/>
        <a:ext cx="4925648" cy="1820858"/>
      </dsp:txXfrm>
    </dsp:sp>
    <dsp:sp modelId="{A288E7CD-845A-4B30-8D9E-0FCFF4059FF8}">
      <dsp:nvSpPr>
        <dsp:cNvPr id="0" name=""/>
        <dsp:cNvSpPr/>
      </dsp:nvSpPr>
      <dsp:spPr>
        <a:xfrm>
          <a:off x="2399061" y="2021069"/>
          <a:ext cx="4887730" cy="7547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Стратешки документи: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Стратегија/План развоја</a:t>
          </a:r>
          <a:endParaRPr lang="sr-Latn-RS" sz="1400" kern="1200" dirty="0">
            <a:solidFill>
              <a:srgbClr val="FF0000"/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Акциони планови за поједине области; средњорочни план ЈЛС</a:t>
          </a:r>
          <a:endParaRPr lang="en-US" sz="1400" kern="1200" dirty="0"/>
        </a:p>
      </dsp:txBody>
      <dsp:txXfrm>
        <a:off x="2399061" y="2021069"/>
        <a:ext cx="4887730" cy="754722"/>
      </dsp:txXfrm>
    </dsp:sp>
    <dsp:sp modelId="{573F9BF2-AC82-43FC-A361-118085DB3D65}">
      <dsp:nvSpPr>
        <dsp:cNvPr id="0" name=""/>
        <dsp:cNvSpPr/>
      </dsp:nvSpPr>
      <dsp:spPr>
        <a:xfrm>
          <a:off x="2399061" y="2973605"/>
          <a:ext cx="4895853" cy="3810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399061" y="2973605"/>
        <a:ext cx="4895853" cy="381004"/>
      </dsp:txXfrm>
    </dsp:sp>
    <dsp:sp modelId="{B2DE3A8A-BA09-499F-9C72-0630724E4538}">
      <dsp:nvSpPr>
        <dsp:cNvPr id="0" name=""/>
        <dsp:cNvSpPr/>
      </dsp:nvSpPr>
      <dsp:spPr>
        <a:xfrm>
          <a:off x="2399061" y="3552423"/>
          <a:ext cx="4896736" cy="3802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399061" y="3552423"/>
        <a:ext cx="4896736" cy="380245"/>
      </dsp:txXfrm>
    </dsp:sp>
    <dsp:sp modelId="{94F14A6F-3CD0-4A17-88D3-6F4D0EB2D4E6}">
      <dsp:nvSpPr>
        <dsp:cNvPr id="0" name=""/>
        <dsp:cNvSpPr/>
      </dsp:nvSpPr>
      <dsp:spPr>
        <a:xfrm>
          <a:off x="2399061" y="4130482"/>
          <a:ext cx="4921313" cy="3937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399061" y="4130482"/>
        <a:ext cx="4921313" cy="3937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r>
            <a:rPr lang="sr-Cyrl-RS" altLang="en-US" sz="1400" kern="1200" dirty="0">
              <a:latin typeface="Calibri" panose="020F0502020204030204" pitchFamily="34" charset="0"/>
            </a:rPr>
            <a:t>.</a:t>
          </a:r>
          <a:endParaRPr lang="en-US" sz="1400" kern="1200" dirty="0"/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кршења уговорних или законских одредби (казне и пенали)</a:t>
          </a:r>
          <a:endParaRPr lang="en-US" sz="1400" kern="1200" dirty="0"/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града.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0" i="0" kern="1200" dirty="0"/>
            <a:t>Примања од задуживања представљају приливе по основу примања од задуживања код пословних банака у земљи у корист нивоа градова. Примања од продаје финансијске имовине  представљају приливе по основу продаје домаћих акција и осталог капитала у корист нивоа градова</a:t>
          </a:r>
          <a:endParaRPr lang="en-US" sz="1400" kern="1200" dirty="0"/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/>
            <a:t> Представљају вишак прихода буџета града који нису потрошени у претходној  буџетској години</a:t>
          </a:r>
          <a:endParaRPr lang="en-US" sz="1400" kern="1200" dirty="0"/>
        </a:p>
      </dsp:txBody>
      <dsp:txXfrm>
        <a:off x="2723827" y="4858634"/>
        <a:ext cx="5779306" cy="5346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98781" y="1069517"/>
          <a:ext cx="2664411" cy="2664411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100" kern="1200" dirty="0"/>
            <a:t>Укупни буџетски приходи и примања  </a:t>
          </a:r>
          <a:r>
            <a:rPr lang="en-RS" sz="2100" b="0" i="0" u="none" kern="1200" dirty="0"/>
            <a:t>3.448.110.657</a:t>
          </a:r>
          <a:r>
            <a:rPr lang="sr-Cyrl-RS" sz="2100" kern="1200" dirty="0"/>
            <a:t> динара</a:t>
          </a:r>
          <a:endParaRPr lang="en-US" sz="2100" kern="1200" dirty="0"/>
        </a:p>
      </dsp:txBody>
      <dsp:txXfrm>
        <a:off x="2388975" y="1459711"/>
        <a:ext cx="1884023" cy="1884023"/>
      </dsp:txXfrm>
    </dsp:sp>
    <dsp:sp modelId="{63432802-399F-407F-AC10-7219543A0326}">
      <dsp:nvSpPr>
        <dsp:cNvPr id="0" name=""/>
        <dsp:cNvSpPr/>
      </dsp:nvSpPr>
      <dsp:spPr>
        <a:xfrm>
          <a:off x="2664884" y="475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/>
            <a:t>Приходи од  пореза </a:t>
          </a:r>
          <a:r>
            <a:rPr lang="en-RS" sz="1000" b="0" i="0" u="none" kern="1200" dirty="0"/>
            <a:t>2.104.906.000</a:t>
          </a:r>
          <a:r>
            <a:rPr lang="sr-Cyrl-RS" sz="1000" b="0" i="0" u="none" kern="1200" dirty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2859981" y="195572"/>
        <a:ext cx="942011" cy="942011"/>
      </dsp:txXfrm>
    </dsp:sp>
    <dsp:sp modelId="{449BFEB2-6844-4A2C-8DC2-780280CBA079}">
      <dsp:nvSpPr>
        <dsp:cNvPr id="0" name=""/>
        <dsp:cNvSpPr/>
      </dsp:nvSpPr>
      <dsp:spPr>
        <a:xfrm>
          <a:off x="4167563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/>
            <a:t>Трансфери </a:t>
          </a:r>
          <a:r>
            <a:rPr lang="en-RS" sz="1000" b="0" i="0" u="none" kern="1200" dirty="0"/>
            <a:t>471.096.480</a:t>
          </a:r>
          <a:r>
            <a:rPr lang="sr-Latn-RS" sz="1000" kern="1200" dirty="0">
              <a:solidFill>
                <a:srgbClr val="FF0000"/>
              </a:solidFill>
            </a:rPr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4362660" y="1063144"/>
        <a:ext cx="942011" cy="942011"/>
      </dsp:txXfrm>
    </dsp:sp>
    <dsp:sp modelId="{9DDE88A7-5745-4E4F-A7A8-F71A4DA0D5F2}">
      <dsp:nvSpPr>
        <dsp:cNvPr id="0" name=""/>
        <dsp:cNvSpPr/>
      </dsp:nvSpPr>
      <dsp:spPr>
        <a:xfrm>
          <a:off x="4180089" y="2589143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/>
            <a:t>Други приходи   </a:t>
          </a:r>
          <a:r>
            <a:rPr lang="en-RS" sz="1000" b="0" i="0" u="none" kern="1200" dirty="0"/>
            <a:t>745.208.177</a:t>
          </a:r>
          <a:endParaRPr lang="sr-Cyrl-RS" sz="1000" b="0" i="0" u="none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4375186" y="2784240"/>
        <a:ext cx="942011" cy="942011"/>
      </dsp:txXfrm>
    </dsp:sp>
    <dsp:sp modelId="{72DE4213-15E1-4436-8045-C055E8A54EDE}">
      <dsp:nvSpPr>
        <dsp:cNvPr id="0" name=""/>
        <dsp:cNvSpPr/>
      </dsp:nvSpPr>
      <dsp:spPr>
        <a:xfrm>
          <a:off x="2664884" y="3470764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/>
            <a:t>Примања од продаје нефинансијске имовине </a:t>
          </a:r>
          <a:r>
            <a:rPr lang="en-RS" sz="1000" b="0" i="0" u="none" kern="1200" dirty="0"/>
            <a:t>73.900.000</a:t>
          </a:r>
          <a:r>
            <a:rPr lang="sr-Cyrl-RS" sz="1000" kern="1200" dirty="0"/>
            <a:t> динара</a:t>
          </a:r>
          <a:endParaRPr lang="en-US" sz="1000" kern="1200" dirty="0"/>
        </a:p>
      </dsp:txBody>
      <dsp:txXfrm>
        <a:off x="2859981" y="3665861"/>
        <a:ext cx="942011" cy="942011"/>
      </dsp:txXfrm>
    </dsp:sp>
    <dsp:sp modelId="{91CFC9CD-FF79-40EF-A271-A8DBB0423AC2}">
      <dsp:nvSpPr>
        <dsp:cNvPr id="0" name=""/>
        <dsp:cNvSpPr/>
      </dsp:nvSpPr>
      <dsp:spPr>
        <a:xfrm>
          <a:off x="1162204" y="2603192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/>
            <a:t>Меморандумске ставке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RS" sz="1000" b="0" i="0" u="none" kern="1200" dirty="0"/>
            <a:t>3.000.000</a:t>
          </a:r>
          <a:r>
            <a:rPr lang="sr-Cyrl-RS" sz="1000" b="0" i="0" u="none" kern="1200" dirty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357301" y="2798289"/>
        <a:ext cx="942011" cy="942011"/>
      </dsp:txXfrm>
    </dsp:sp>
    <dsp:sp modelId="{FC69A2CE-A671-47B5-8CD8-544465E52E9C}">
      <dsp:nvSpPr>
        <dsp:cNvPr id="0" name=""/>
        <dsp:cNvSpPr/>
      </dsp:nvSpPr>
      <dsp:spPr>
        <a:xfrm>
          <a:off x="1162204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>
              <a:solidFill>
                <a:schemeClr val="tx1"/>
              </a:solidFill>
            </a:rPr>
            <a:t>Донација</a:t>
          </a:r>
          <a:r>
            <a:rPr lang="sr-Cyrl-RS" sz="1000" kern="1200" dirty="0">
              <a:solidFill>
                <a:srgbClr val="FF0000"/>
              </a:solidFill>
            </a:rPr>
            <a:t> </a:t>
          </a:r>
          <a:r>
            <a:rPr lang="en-RS" sz="1000" b="0" i="0" u="none" kern="1200" dirty="0"/>
            <a:t>50.000.000</a:t>
          </a:r>
          <a:r>
            <a:rPr lang="sr-Cyrl-RS" sz="1000" kern="1200" dirty="0"/>
            <a:t> </a:t>
          </a:r>
          <a:r>
            <a:rPr lang="sr-Latn-RS" sz="1000" kern="1200" dirty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357301" y="1063144"/>
        <a:ext cx="942011" cy="94201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0" y="168686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Расходи за запослене</a:t>
          </a:r>
          <a:endParaRPr lang="en-US" sz="1500" b="1" kern="1200" dirty="0"/>
        </a:p>
      </dsp:txBody>
      <dsp:txXfrm>
        <a:off x="0" y="168686"/>
        <a:ext cx="2055390" cy="297000"/>
      </dsp:txXfrm>
    </dsp:sp>
    <dsp:sp modelId="{02385D1D-92EB-445D-B736-940004751C79}">
      <dsp:nvSpPr>
        <dsp:cNvPr id="0" name=""/>
        <dsp:cNvSpPr/>
      </dsp:nvSpPr>
      <dsp:spPr>
        <a:xfrm>
          <a:off x="2055390" y="66593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630900" y="66593"/>
          <a:ext cx="5590663" cy="501187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Расходи за запослене </a:t>
          </a:r>
          <a:r>
            <a:rPr lang="sr-Cyrl-RS" sz="1400" kern="1200" dirty="0"/>
            <a:t>представљају све трошкове за запослене, како у управи тако и код буџетских корисника</a:t>
          </a:r>
          <a:endParaRPr lang="en-US" sz="1400" kern="1200" dirty="0"/>
        </a:p>
      </dsp:txBody>
      <dsp:txXfrm>
        <a:off x="2630900" y="66593"/>
        <a:ext cx="5590663" cy="501187"/>
      </dsp:txXfrm>
    </dsp:sp>
    <dsp:sp modelId="{F40D94EA-52E0-4740-A924-EAF350BDF213}">
      <dsp:nvSpPr>
        <dsp:cNvPr id="0" name=""/>
        <dsp:cNvSpPr/>
      </dsp:nvSpPr>
      <dsp:spPr>
        <a:xfrm>
          <a:off x="0" y="723584"/>
          <a:ext cx="2055390" cy="501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Коришћење роба и услуга </a:t>
          </a:r>
          <a:endParaRPr lang="en-US" sz="1500" kern="1200" dirty="0"/>
        </a:p>
      </dsp:txBody>
      <dsp:txXfrm>
        <a:off x="0" y="723584"/>
        <a:ext cx="2055390" cy="501187"/>
      </dsp:txXfrm>
    </dsp:sp>
    <dsp:sp modelId="{0E930D30-96BC-4D43-B65A-EE88C46DBE48}">
      <dsp:nvSpPr>
        <dsp:cNvPr id="0" name=""/>
        <dsp:cNvSpPr/>
      </dsp:nvSpPr>
      <dsp:spPr>
        <a:xfrm>
          <a:off x="2055390" y="621780"/>
          <a:ext cx="411078" cy="704794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630900" y="621780"/>
          <a:ext cx="5590663" cy="704794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Коришћење роба и услуга </a:t>
          </a:r>
          <a:r>
            <a:rPr lang="sr-Cyrl-RS" sz="1400" kern="12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kern="1200" dirty="0"/>
        </a:p>
      </dsp:txBody>
      <dsp:txXfrm>
        <a:off x="2630900" y="621780"/>
        <a:ext cx="5590663" cy="704794"/>
      </dsp:txXfrm>
    </dsp:sp>
    <dsp:sp modelId="{CCB8139E-CA19-491D-9FCD-6BF28923C725}">
      <dsp:nvSpPr>
        <dsp:cNvPr id="0" name=""/>
        <dsp:cNvSpPr/>
      </dsp:nvSpPr>
      <dsp:spPr>
        <a:xfrm>
          <a:off x="0" y="1677575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Дотације и трансфери</a:t>
          </a:r>
          <a:endParaRPr lang="en-US" sz="1500" b="1" kern="1200" dirty="0"/>
        </a:p>
      </dsp:txBody>
      <dsp:txXfrm>
        <a:off x="0" y="1677575"/>
        <a:ext cx="2055390" cy="297000"/>
      </dsp:txXfrm>
    </dsp:sp>
    <dsp:sp modelId="{14D1633C-A097-4A5A-8269-B04E98857E56}">
      <dsp:nvSpPr>
        <dsp:cNvPr id="0" name=""/>
        <dsp:cNvSpPr/>
      </dsp:nvSpPr>
      <dsp:spPr>
        <a:xfrm>
          <a:off x="2055390" y="1380575"/>
          <a:ext cx="411078" cy="891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630900" y="1380575"/>
          <a:ext cx="5590663" cy="89100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Дотације и трансфери </a:t>
          </a:r>
          <a:r>
            <a:rPr lang="sr-Cyrl-RS" sz="1400" kern="1200" dirty="0"/>
            <a:t>су трошкови које локална самоуправа </a:t>
          </a:r>
          <a:r>
            <a:rPr lang="ru-RU" sz="1400" kern="12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kern="1200" dirty="0"/>
            <a:t> као што су школе, центар за социјални рад, дом здравља.</a:t>
          </a:r>
          <a:r>
            <a:rPr lang="en-US" sz="1400" kern="1200" dirty="0"/>
            <a:t> </a:t>
          </a:r>
        </a:p>
      </dsp:txBody>
      <dsp:txXfrm>
        <a:off x="2630900" y="1380575"/>
        <a:ext cx="5590663" cy="891000"/>
      </dsp:txXfrm>
    </dsp:sp>
    <dsp:sp modelId="{9312B733-3AEB-49F6-8245-08553BA2949B}">
      <dsp:nvSpPr>
        <dsp:cNvPr id="0" name=""/>
        <dsp:cNvSpPr/>
      </dsp:nvSpPr>
      <dsp:spPr>
        <a:xfrm>
          <a:off x="0" y="2427669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Остали расходи</a:t>
          </a:r>
          <a:endParaRPr lang="en-US" sz="1500" b="1" kern="1200" dirty="0"/>
        </a:p>
      </dsp:txBody>
      <dsp:txXfrm>
        <a:off x="0" y="2427669"/>
        <a:ext cx="2055390" cy="297000"/>
      </dsp:txXfrm>
    </dsp:sp>
    <dsp:sp modelId="{435AB433-2559-485A-A03D-C32F36288071}">
      <dsp:nvSpPr>
        <dsp:cNvPr id="0" name=""/>
        <dsp:cNvSpPr/>
      </dsp:nvSpPr>
      <dsp:spPr>
        <a:xfrm>
          <a:off x="2055390" y="2325575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630900" y="2325575"/>
          <a:ext cx="5590663" cy="50118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Остали расходи </a:t>
          </a:r>
          <a:r>
            <a:rPr lang="sr-Cyrl-RS" sz="1400" kern="1200" dirty="0"/>
            <a:t>обухватају дотације невладиним организацијама, порезе, таксе, новчане казне.</a:t>
          </a:r>
          <a:endParaRPr lang="en-US" sz="1400" kern="1200" dirty="0"/>
        </a:p>
      </dsp:txBody>
      <dsp:txXfrm>
        <a:off x="2630900" y="2325575"/>
        <a:ext cx="5590663" cy="501187"/>
      </dsp:txXfrm>
    </dsp:sp>
    <dsp:sp modelId="{EFAACCF6-3A6A-4536-89B0-F0A7C44F6BE1}">
      <dsp:nvSpPr>
        <dsp:cNvPr id="0" name=""/>
        <dsp:cNvSpPr/>
      </dsp:nvSpPr>
      <dsp:spPr>
        <a:xfrm>
          <a:off x="0" y="2982856"/>
          <a:ext cx="205740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Субвенције</a:t>
          </a:r>
          <a:endParaRPr lang="en-US" sz="1500" b="1" kern="1200" dirty="0"/>
        </a:p>
      </dsp:txBody>
      <dsp:txXfrm>
        <a:off x="0" y="2982856"/>
        <a:ext cx="2057400" cy="297000"/>
      </dsp:txXfrm>
    </dsp:sp>
    <dsp:sp modelId="{6497CA82-45EE-4BD1-AEB4-CC3961FBFB74}">
      <dsp:nvSpPr>
        <dsp:cNvPr id="0" name=""/>
        <dsp:cNvSpPr/>
      </dsp:nvSpPr>
      <dsp:spPr>
        <a:xfrm>
          <a:off x="2057399" y="2880762"/>
          <a:ext cx="411480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633471" y="2880762"/>
          <a:ext cx="5596128" cy="50118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1" kern="1200" dirty="0"/>
            <a:t>Субвенције</a:t>
          </a:r>
          <a:r>
            <a:rPr lang="ru-RU" sz="1400" kern="1200" dirty="0"/>
            <a:t> сe одобравају за функционисање међумесног превоза и  пољопривредним произвођачима. </a:t>
          </a:r>
          <a:endParaRPr lang="en-US" sz="1400" kern="1200" dirty="0"/>
        </a:p>
      </dsp:txBody>
      <dsp:txXfrm>
        <a:off x="2633471" y="2880762"/>
        <a:ext cx="5596128" cy="501187"/>
      </dsp:txXfrm>
    </dsp:sp>
    <dsp:sp modelId="{939B76D1-BB33-4E50-9ECD-839FB5787B95}">
      <dsp:nvSpPr>
        <dsp:cNvPr id="0" name=""/>
        <dsp:cNvSpPr/>
      </dsp:nvSpPr>
      <dsp:spPr>
        <a:xfrm>
          <a:off x="0" y="3538044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Социјална заштита</a:t>
          </a:r>
          <a:endParaRPr lang="en-US" sz="1500" b="1" kern="1200" dirty="0"/>
        </a:p>
      </dsp:txBody>
      <dsp:txXfrm>
        <a:off x="0" y="3538044"/>
        <a:ext cx="2055390" cy="297000"/>
      </dsp:txXfrm>
    </dsp:sp>
    <dsp:sp modelId="{7845F59F-6101-48DE-ABCC-EC5351843F5B}">
      <dsp:nvSpPr>
        <dsp:cNvPr id="0" name=""/>
        <dsp:cNvSpPr/>
      </dsp:nvSpPr>
      <dsp:spPr>
        <a:xfrm>
          <a:off x="2055390" y="3435950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630900" y="3435950"/>
          <a:ext cx="5590663" cy="50118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Социјална заштита </a:t>
          </a:r>
          <a:r>
            <a:rPr lang="sr-Cyrl-RS" sz="1400" kern="1200" dirty="0"/>
            <a:t>обухвата све трошкове исплате социјалне помоћи за различите категорије грађана.</a:t>
          </a:r>
          <a:endParaRPr lang="en-US" sz="1400" kern="1200" dirty="0"/>
        </a:p>
      </dsp:txBody>
      <dsp:txXfrm>
        <a:off x="2630900" y="3435950"/>
        <a:ext cx="5590663" cy="501187"/>
      </dsp:txXfrm>
    </dsp:sp>
    <dsp:sp modelId="{B471A916-B6F4-4017-A447-E2C98CEE19B9}">
      <dsp:nvSpPr>
        <dsp:cNvPr id="0" name=""/>
        <dsp:cNvSpPr/>
      </dsp:nvSpPr>
      <dsp:spPr>
        <a:xfrm>
          <a:off x="0" y="42138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Буџетска резерва</a:t>
          </a:r>
          <a:endParaRPr lang="en-US" sz="1500" b="1" kern="1200" dirty="0"/>
        </a:p>
      </dsp:txBody>
      <dsp:txXfrm>
        <a:off x="0" y="4213887"/>
        <a:ext cx="2055390" cy="297000"/>
      </dsp:txXfrm>
    </dsp:sp>
    <dsp:sp modelId="{7F976215-9D17-4223-A92A-D3302071B429}">
      <dsp:nvSpPr>
        <dsp:cNvPr id="0" name=""/>
        <dsp:cNvSpPr/>
      </dsp:nvSpPr>
      <dsp:spPr>
        <a:xfrm>
          <a:off x="2055390" y="39911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E7D26-6540-4407-AA35-D081FC05F135}">
      <dsp:nvSpPr>
        <dsp:cNvPr id="0" name=""/>
        <dsp:cNvSpPr/>
      </dsp:nvSpPr>
      <dsp:spPr>
        <a:xfrm>
          <a:off x="2630900" y="3991137"/>
          <a:ext cx="5590663" cy="74250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500" b="1" kern="1200" dirty="0"/>
            <a:t>Буџетска резерва </a:t>
          </a:r>
          <a:r>
            <a:rPr lang="sr-Cyrl-RS" sz="1500" kern="1200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sz="1500" kern="1200" dirty="0"/>
        </a:p>
      </dsp:txBody>
      <dsp:txXfrm>
        <a:off x="2630900" y="3991137"/>
        <a:ext cx="5590663" cy="742500"/>
      </dsp:txXfrm>
    </dsp:sp>
    <dsp:sp modelId="{320B77C6-F8A0-4CEB-8B55-79E4A1BAF9E9}">
      <dsp:nvSpPr>
        <dsp:cNvPr id="0" name=""/>
        <dsp:cNvSpPr/>
      </dsp:nvSpPr>
      <dsp:spPr>
        <a:xfrm>
          <a:off x="0" y="50103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Капитални издаци</a:t>
          </a:r>
          <a:endParaRPr lang="en-US" sz="1500" b="1" kern="1200" dirty="0"/>
        </a:p>
      </dsp:txBody>
      <dsp:txXfrm>
        <a:off x="0" y="5010387"/>
        <a:ext cx="2055390" cy="297000"/>
      </dsp:txXfrm>
    </dsp:sp>
    <dsp:sp modelId="{803A06C6-F698-48F4-A91D-0B2B17EECBA4}">
      <dsp:nvSpPr>
        <dsp:cNvPr id="0" name=""/>
        <dsp:cNvSpPr/>
      </dsp:nvSpPr>
      <dsp:spPr>
        <a:xfrm>
          <a:off x="2055390" y="47876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0050D-5592-4FFB-BC24-07DF887B3DF2}">
      <dsp:nvSpPr>
        <dsp:cNvPr id="0" name=""/>
        <dsp:cNvSpPr/>
      </dsp:nvSpPr>
      <dsp:spPr>
        <a:xfrm>
          <a:off x="2630900" y="4787637"/>
          <a:ext cx="5590663" cy="74250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500" b="1" kern="1200" dirty="0"/>
            <a:t>Капитални издаци </a:t>
          </a:r>
          <a:r>
            <a:rPr lang="sr-Cyrl-RS" sz="1500" kern="1200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sz="1500" kern="1200" dirty="0"/>
        </a:p>
      </dsp:txBody>
      <dsp:txXfrm>
        <a:off x="2630900" y="4787637"/>
        <a:ext cx="5590663" cy="7425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575E5C-DEAA-49FF-9C6A-0DF4C03D040D}">
      <dsp:nvSpPr>
        <dsp:cNvPr id="0" name=""/>
        <dsp:cNvSpPr/>
      </dsp:nvSpPr>
      <dsp:spPr>
        <a:xfrm>
          <a:off x="2216560" y="530405"/>
          <a:ext cx="3759587" cy="3759587"/>
        </a:xfrm>
        <a:prstGeom prst="blockArc">
          <a:avLst>
            <a:gd name="adj1" fmla="val 13114286"/>
            <a:gd name="adj2" fmla="val 16200000"/>
            <a:gd name="adj3" fmla="val 3906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FD8D8-F116-4363-8F07-0BDD118D8287}">
      <dsp:nvSpPr>
        <dsp:cNvPr id="0" name=""/>
        <dsp:cNvSpPr/>
      </dsp:nvSpPr>
      <dsp:spPr>
        <a:xfrm>
          <a:off x="2216560" y="530405"/>
          <a:ext cx="3759587" cy="3759587"/>
        </a:xfrm>
        <a:prstGeom prst="blockArc">
          <a:avLst>
            <a:gd name="adj1" fmla="val 10028571"/>
            <a:gd name="adj2" fmla="val 13114286"/>
            <a:gd name="adj3" fmla="val 3906"/>
          </a:avLst>
        </a:prstGeom>
        <a:solidFill>
          <a:schemeClr val="accent3">
            <a:hueOff val="9375220"/>
            <a:satOff val="-14067"/>
            <a:lumOff val="-22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B55A0-D6BC-47A3-92D9-CF0D462CBA3E}">
      <dsp:nvSpPr>
        <dsp:cNvPr id="0" name=""/>
        <dsp:cNvSpPr/>
      </dsp:nvSpPr>
      <dsp:spPr>
        <a:xfrm>
          <a:off x="2210539" y="504865"/>
          <a:ext cx="3759587" cy="3759587"/>
        </a:xfrm>
        <a:prstGeom prst="blockArc">
          <a:avLst>
            <a:gd name="adj1" fmla="val 6852874"/>
            <a:gd name="adj2" fmla="val 9979628"/>
            <a:gd name="adj3" fmla="val 3906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BC4AA2-7966-4002-8CE2-7479E65C1C79}">
      <dsp:nvSpPr>
        <dsp:cNvPr id="0" name=""/>
        <dsp:cNvSpPr/>
      </dsp:nvSpPr>
      <dsp:spPr>
        <a:xfrm>
          <a:off x="2240954" y="518877"/>
          <a:ext cx="3759587" cy="3759587"/>
        </a:xfrm>
        <a:prstGeom prst="blockArc">
          <a:avLst>
            <a:gd name="adj1" fmla="val 3907467"/>
            <a:gd name="adj2" fmla="val 6915335"/>
            <a:gd name="adj3" fmla="val 3906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05264-FBF1-4254-AA6E-8DA1048C9EC5}">
      <dsp:nvSpPr>
        <dsp:cNvPr id="0" name=""/>
        <dsp:cNvSpPr/>
      </dsp:nvSpPr>
      <dsp:spPr>
        <a:xfrm>
          <a:off x="2216560" y="530405"/>
          <a:ext cx="3759587" cy="3759587"/>
        </a:xfrm>
        <a:prstGeom prst="blockArc">
          <a:avLst>
            <a:gd name="adj1" fmla="val 771429"/>
            <a:gd name="adj2" fmla="val 3857143"/>
            <a:gd name="adj3" fmla="val 3906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42F3FF-3AAD-4819-B004-ADDCB69227EB}">
      <dsp:nvSpPr>
        <dsp:cNvPr id="0" name=""/>
        <dsp:cNvSpPr/>
      </dsp:nvSpPr>
      <dsp:spPr>
        <a:xfrm>
          <a:off x="2216560" y="530405"/>
          <a:ext cx="3759587" cy="3759587"/>
        </a:xfrm>
        <a:prstGeom prst="blockArc">
          <a:avLst>
            <a:gd name="adj1" fmla="val 19285714"/>
            <a:gd name="adj2" fmla="val 771429"/>
            <a:gd name="adj3" fmla="val 3906"/>
          </a:avLst>
        </a:prstGeom>
        <a:solidFill>
          <a:schemeClr val="accent3">
            <a:hueOff val="1875044"/>
            <a:satOff val="-2813"/>
            <a:lumOff val="-4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C62812-7B8C-4DB2-9C0D-14651D9AFC46}">
      <dsp:nvSpPr>
        <dsp:cNvPr id="0" name=""/>
        <dsp:cNvSpPr/>
      </dsp:nvSpPr>
      <dsp:spPr>
        <a:xfrm>
          <a:off x="2216560" y="530405"/>
          <a:ext cx="3759587" cy="3759587"/>
        </a:xfrm>
        <a:prstGeom prst="blockArc">
          <a:avLst>
            <a:gd name="adj1" fmla="val 16200000"/>
            <a:gd name="adj2" fmla="val 19285714"/>
            <a:gd name="adj3" fmla="val 3906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436B1-B652-4794-B4F4-4850647DACEB}">
      <dsp:nvSpPr>
        <dsp:cNvPr id="0" name=""/>
        <dsp:cNvSpPr/>
      </dsp:nvSpPr>
      <dsp:spPr>
        <a:xfrm>
          <a:off x="3136979" y="1427058"/>
          <a:ext cx="1918750" cy="196628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solidFill>
                <a:schemeClr val="bg1"/>
              </a:solidFill>
            </a:rPr>
            <a:t>Укупни расходи и издаци </a:t>
          </a:r>
          <a:r>
            <a:rPr lang="en-US" sz="1400" b="1" kern="1200" dirty="0"/>
            <a:t>3.454.110.657,00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3417973" y="1715013"/>
        <a:ext cx="1356762" cy="1390370"/>
      </dsp:txXfrm>
    </dsp:sp>
    <dsp:sp modelId="{73F305AC-CFDC-45B1-8AB8-6FABD1C99179}">
      <dsp:nvSpPr>
        <dsp:cNvPr id="0" name=""/>
        <dsp:cNvSpPr/>
      </dsp:nvSpPr>
      <dsp:spPr>
        <a:xfrm>
          <a:off x="3376827" y="-151322"/>
          <a:ext cx="1439054" cy="143687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>
              <a:solidFill>
                <a:schemeClr val="bg1"/>
              </a:solidFill>
            </a:rPr>
            <a:t>Коришћење роба и услуга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>
              <a:solidFill>
                <a:schemeClr val="bg1"/>
              </a:solidFill>
            </a:rPr>
            <a:t> </a:t>
          </a:r>
          <a:r>
            <a:rPr lang="en-US" sz="900" kern="1200" dirty="0"/>
            <a:t>1.253.112.160,00</a:t>
          </a:r>
          <a:r>
            <a:rPr lang="ru-RU" sz="900" kern="1200" dirty="0">
              <a:solidFill>
                <a:schemeClr val="bg1"/>
              </a:solidFill>
            </a:rPr>
            <a:t> 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3587572" y="59103"/>
        <a:ext cx="1017564" cy="1016022"/>
      </dsp:txXfrm>
    </dsp:sp>
    <dsp:sp modelId="{A14630AA-C1BD-4A7E-B665-0A7C9B6C19C9}">
      <dsp:nvSpPr>
        <dsp:cNvPr id="0" name=""/>
        <dsp:cNvSpPr/>
      </dsp:nvSpPr>
      <dsp:spPr>
        <a:xfrm>
          <a:off x="4864601" y="598444"/>
          <a:ext cx="1345470" cy="1325219"/>
        </a:xfrm>
        <a:prstGeom prst="ellipse">
          <a:avLst/>
        </a:prstGeom>
        <a:solidFill>
          <a:schemeClr val="accent3">
            <a:hueOff val="1875044"/>
            <a:satOff val="-2813"/>
            <a:lumOff val="-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900" kern="1200" dirty="0">
              <a:solidFill>
                <a:schemeClr val="bg1"/>
              </a:solidFill>
            </a:rPr>
            <a:t>Дотације и трансфери </a:t>
          </a:r>
          <a:r>
            <a:rPr lang="en-US" sz="900" kern="1200" dirty="0"/>
            <a:t>339.178.000,00</a:t>
          </a:r>
          <a:r>
            <a:rPr lang="sr-Cyrl-RS" sz="900" kern="1200" dirty="0">
              <a:solidFill>
                <a:schemeClr val="bg1"/>
              </a:solidFill>
            </a:rPr>
            <a:t> 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5061641" y="792518"/>
        <a:ext cx="951390" cy="937071"/>
      </dsp:txXfrm>
    </dsp:sp>
    <dsp:sp modelId="{E43F7264-94BE-4E7E-8A98-A0D70BB3AF06}">
      <dsp:nvSpPr>
        <dsp:cNvPr id="0" name=""/>
        <dsp:cNvSpPr/>
      </dsp:nvSpPr>
      <dsp:spPr>
        <a:xfrm>
          <a:off x="5276321" y="2212567"/>
          <a:ext cx="1233817" cy="1215514"/>
        </a:xfrm>
        <a:prstGeom prst="ellipse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900" kern="1200" dirty="0">
              <a:solidFill>
                <a:schemeClr val="bg1"/>
              </a:solidFill>
            </a:rPr>
            <a:t>Расходи за запослене </a:t>
          </a:r>
          <a:r>
            <a:rPr lang="en-US" sz="900" kern="1200" dirty="0"/>
            <a:t>654.646.717,00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5457009" y="2390575"/>
        <a:ext cx="872441" cy="859498"/>
      </dsp:txXfrm>
    </dsp:sp>
    <dsp:sp modelId="{115526CD-270E-4C52-A164-15F2B6F9FE39}">
      <dsp:nvSpPr>
        <dsp:cNvPr id="0" name=""/>
        <dsp:cNvSpPr/>
      </dsp:nvSpPr>
      <dsp:spPr>
        <a:xfrm>
          <a:off x="4281215" y="3477749"/>
          <a:ext cx="1229647" cy="1186026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900" kern="1200" dirty="0">
              <a:solidFill>
                <a:schemeClr val="bg1"/>
              </a:solidFill>
            </a:rPr>
            <a:t>Социјална помоћ </a:t>
          </a:r>
          <a:r>
            <a:rPr lang="en-US" sz="900" kern="1200" dirty="0"/>
            <a:t>216.600.000,00</a:t>
          </a:r>
          <a:r>
            <a:rPr lang="sr-Cyrl-RS" sz="900" kern="1200" dirty="0">
              <a:solidFill>
                <a:schemeClr val="bg1"/>
              </a:solidFill>
            </a:rPr>
            <a:t> 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4461293" y="3651438"/>
        <a:ext cx="869491" cy="838648"/>
      </dsp:txXfrm>
    </dsp:sp>
    <dsp:sp modelId="{5101AD7C-EA94-402A-A388-0FD916639D60}">
      <dsp:nvSpPr>
        <dsp:cNvPr id="0" name=""/>
        <dsp:cNvSpPr/>
      </dsp:nvSpPr>
      <dsp:spPr>
        <a:xfrm>
          <a:off x="2735924" y="3459059"/>
          <a:ext cx="1196916" cy="1213047"/>
        </a:xfrm>
        <a:prstGeom prst="ellipse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900" kern="1200" dirty="0">
              <a:solidFill>
                <a:schemeClr val="bg1"/>
              </a:solidFill>
            </a:rPr>
            <a:t>Субвенције </a:t>
          </a:r>
          <a:r>
            <a:rPr lang="en-US" sz="900" kern="1200" dirty="0"/>
            <a:t>39.700.000,00</a:t>
          </a:r>
          <a:endParaRPr lang="sr-Cyrl-RS" sz="900" kern="1200" dirty="0"/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900" kern="1200" dirty="0">
              <a:solidFill>
                <a:schemeClr val="bg1"/>
              </a:solidFill>
            </a:rPr>
            <a:t>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2911208" y="3636706"/>
        <a:ext cx="846348" cy="857753"/>
      </dsp:txXfrm>
    </dsp:sp>
    <dsp:sp modelId="{D19ADD6D-9F0A-4766-B637-BB2D5495A9BB}">
      <dsp:nvSpPr>
        <dsp:cNvPr id="0" name=""/>
        <dsp:cNvSpPr/>
      </dsp:nvSpPr>
      <dsp:spPr>
        <a:xfrm>
          <a:off x="1719460" y="2227311"/>
          <a:ext cx="1160035" cy="1186026"/>
        </a:xfrm>
        <a:prstGeom prst="ellipse">
          <a:avLst/>
        </a:prstGeom>
        <a:solidFill>
          <a:schemeClr val="accent3">
            <a:hueOff val="9375220"/>
            <a:satOff val="-14067"/>
            <a:lumOff val="-22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900" kern="1200" dirty="0">
              <a:solidFill>
                <a:schemeClr val="bg1"/>
              </a:solidFill>
            </a:rPr>
            <a:t>Остали расходи </a:t>
          </a:r>
          <a:r>
            <a:rPr lang="en-US" sz="900" kern="1200" dirty="0"/>
            <a:t>334.822.300,00</a:t>
          </a:r>
          <a:endParaRPr lang="sr-Cyrl-RS" sz="900" kern="1200" dirty="0"/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900" kern="1200" dirty="0">
              <a:solidFill>
                <a:schemeClr val="bg1"/>
              </a:solidFill>
            </a:rPr>
            <a:t>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1889343" y="2401000"/>
        <a:ext cx="820269" cy="838648"/>
      </dsp:txXfrm>
    </dsp:sp>
    <dsp:sp modelId="{4F05B281-B6DB-45BB-A427-1BF92AADC139}">
      <dsp:nvSpPr>
        <dsp:cNvPr id="0" name=""/>
        <dsp:cNvSpPr/>
      </dsp:nvSpPr>
      <dsp:spPr>
        <a:xfrm>
          <a:off x="2082532" y="621248"/>
          <a:ext cx="1145678" cy="1279610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900" kern="1200" dirty="0">
              <a:solidFill>
                <a:schemeClr val="bg1"/>
              </a:solidFill>
            </a:rPr>
            <a:t>Издаци за набавку нефинансијске имовине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616.000.480,00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2250313" y="808643"/>
        <a:ext cx="810116" cy="9048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3/2/21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3/2/21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6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t>3/2/21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t>3/2/21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t>3/2/21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t>3/2/21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t>3/2/21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t>3/2/21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t>3/2/21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t>3/2/21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t>3/2/21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t>3/2/21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t>3/2/21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t>3/2/21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t>3/2/21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lipart.org/detail/171507/money-pot-by-gnokii-171507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81260"/>
            <a:ext cx="7772400" cy="1470025"/>
          </a:xfrm>
        </p:spPr>
        <p:txBody>
          <a:bodyPr>
            <a:normAutofit/>
          </a:bodyPr>
          <a:lstStyle/>
          <a:p>
            <a:br>
              <a:rPr lang="sr-Cyrl-RS" dirty="0"/>
            </a:br>
            <a:r>
              <a:rPr lang="sr-Cyrl-RS" dirty="0"/>
              <a:t>ГРАД СОМБОР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/>
          <a:lstStyle/>
          <a:p>
            <a:r>
              <a:rPr lang="sr-Cyrl-RS" dirty="0"/>
              <a:t>ВОДИЧ КРОЗ НАЦРТ ОДЛУКЕ О БУЏЕТУ за 2021. годину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ombor.png">
            <a:extLst>
              <a:ext uri="{FF2B5EF4-FFF2-40B4-BE49-F238E27FC236}">
                <a16:creationId xmlns:a16="http://schemas.microsoft.com/office/drawing/2014/main" id="{7C3EF16B-3E6D-A844-ACEA-1F18819CA5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99021"/>
            <a:ext cx="1871464" cy="1871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155704"/>
      </p:ext>
    </p:extLst>
  </p:cSld>
  <p:clrMapOvr>
    <a:masterClrMapping/>
  </p:clrMapOvr>
  <p:extLst>
    <p:ext uri="{E180D4A7-C9FB-4DFB-919C-405C955672EB}">
      <p14:showEvtLst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900" b="1" dirty="0"/>
              <a:t>Структура планираних прихода и примања за 2021. годину</a:t>
            </a:r>
            <a:endParaRPr lang="en-US" sz="2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D690970-CB48-4F14-9964-6D469EC66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2744537"/>
              </p:ext>
            </p:extLst>
          </p:nvPr>
        </p:nvGraphicFramePr>
        <p:xfrm>
          <a:off x="1163637" y="1404937"/>
          <a:ext cx="7152779" cy="4544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6164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065762"/>
          </a:xfrm>
        </p:spPr>
        <p:txBody>
          <a:bodyPr>
            <a:normAutofit/>
          </a:bodyPr>
          <a:lstStyle/>
          <a:p>
            <a:pPr marL="137160" indent="0" algn="just">
              <a:buNone/>
            </a:pPr>
            <a:r>
              <a:rPr lang="sr-Cyrl-RS" sz="1600" dirty="0"/>
              <a:t>	Буџет мора бити у равнотежи, што значи да расходи морају одговарати приходима. Укупни планирани расходи и издаци за 2021. годину у Нацрту одлуке о буџету 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РАСХОДИ </a:t>
            </a:r>
            <a:r>
              <a:rPr lang="sr-Cyrl-RS" sz="1600" dirty="0"/>
              <a:t>Расходи представљају све трошкове града за плате буџетских корисника, набавку роба и услуга, субвенције, дотације и трансфере, социјалну помоћ и остале трошкове које град обезбеђује без директне и непосредне накнаде. </a:t>
            </a:r>
            <a:endParaRPr lang="vi-VN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ИЗДАЦИ</a:t>
            </a:r>
            <a:r>
              <a:rPr lang="sr-Cyrl-RS" sz="16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600" dirty="0"/>
              <a:t>e</a:t>
            </a:r>
            <a:r>
              <a:rPr lang="sr-Cyrl-RS" sz="16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РАСХОДИ И ИЗДАЦИ </a:t>
            </a:r>
            <a:r>
              <a:rPr lang="sr-Cyrl-RS" sz="1600" dirty="0"/>
              <a:t>морају се исказивати на законом прописан начин, односно морају се исказивати: по </a:t>
            </a:r>
            <a:r>
              <a:rPr lang="sr-Cyrl-RS" sz="1600" i="1" dirty="0"/>
              <a:t>програмима</a:t>
            </a:r>
            <a:r>
              <a:rPr lang="sr-Cyrl-RS" sz="1600" dirty="0"/>
              <a:t> који показују колико се троши за извршавање основних надлежности и стратешких циљева града; по </a:t>
            </a:r>
            <a:r>
              <a:rPr lang="sr-Cyrl-RS" sz="1600" i="1" dirty="0"/>
              <a:t>основној намени </a:t>
            </a:r>
            <a:r>
              <a:rPr lang="sr-Cyrl-RS" sz="1600" dirty="0"/>
              <a:t>која показује за коју врсту трошка се средства издвајају; по </a:t>
            </a:r>
            <a:r>
              <a:rPr lang="sr-Cyrl-RS" sz="1600" i="1" dirty="0"/>
              <a:t>функцији</a:t>
            </a:r>
            <a:r>
              <a:rPr lang="sr-Cyrl-RS" sz="1600" dirty="0"/>
              <a:t> која показује функционалну намену за одређену област и по </a:t>
            </a:r>
            <a:r>
              <a:rPr lang="sr-Cyrl-RS" sz="1600" i="1" dirty="0"/>
              <a:t>корисницима буџета </a:t>
            </a:r>
            <a:r>
              <a:rPr lang="sr-Cyrl-RS" sz="1600" dirty="0"/>
              <a:t>што показује организацију рада града.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204864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/>
              <a:t>3,45</a:t>
            </a:r>
            <a:r>
              <a:rPr lang="sr-Latn-RS" b="1" dirty="0"/>
              <a:t> </a:t>
            </a:r>
            <a:r>
              <a:rPr lang="sr-Cyrl-RS" b="1" dirty="0"/>
              <a:t>милијарди динара</a:t>
            </a:r>
            <a:endParaRPr lang="sr-Latn-RS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8562868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0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пројектованих расхода и издатака буџета за 2021. годину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66041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549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sr-Cyrl-RS" sz="3700" b="1"/>
              <a:t>Структура пројектованих расхода и издатака буџета за 2021. годину</a:t>
            </a:r>
            <a:endParaRPr lang="en-US" sz="3700" b="1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75FB0A07-249F-4345-993B-6AB4700608B8}" type="slidenum">
              <a:rPr lang="en-US" smtClean="0"/>
              <a:pPr>
                <a:spcAft>
                  <a:spcPts val="600"/>
                </a:spcAft>
              </a:pPr>
              <a:t>14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58B7940-79B6-454A-BE8A-26FB06AC5A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857756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8675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Планирани 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143664"/>
              </p:ext>
            </p:extLst>
          </p:nvPr>
        </p:nvGraphicFramePr>
        <p:xfrm>
          <a:off x="91846" y="980729"/>
          <a:ext cx="8960308" cy="576369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96178">
                  <a:extLst>
                    <a:ext uri="{9D8B030D-6E8A-4147-A177-3AD203B41FA5}">
                      <a16:colId xmlns:a16="http://schemas.microsoft.com/office/drawing/2014/main" val="175490075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826029379"/>
                    </a:ext>
                  </a:extLst>
                </a:gridCol>
                <a:gridCol w="1743850">
                  <a:extLst>
                    <a:ext uri="{9D8B030D-6E8A-4147-A177-3AD203B41FA5}">
                      <a16:colId xmlns:a16="http://schemas.microsoft.com/office/drawing/2014/main" val="2943394881"/>
                    </a:ext>
                  </a:extLst>
                </a:gridCol>
              </a:tblGrid>
              <a:tr h="447100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Назив 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Нацрта Одлуке о буџету за 20хх. годину  (износ у динарима)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програму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39698"/>
                  </a:ext>
                </a:extLst>
              </a:tr>
              <a:tr h="262879">
                <a:tc>
                  <a:txBody>
                    <a:bodyPr/>
                    <a:lstStyle/>
                    <a:p>
                      <a:r>
                        <a:rPr lang="sr-Cyrl-RS" sz="1200" kern="1200" dirty="0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458.476.000,00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0270337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2. Комуналне делатности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423.200.000,00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886382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3. Локални економски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297.000.000,00</a:t>
                      </a:r>
                      <a:endParaRPr lang="en-R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8287674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4. Развој туризма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29.732.000,00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739703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5. Пољопривреда и рурални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174.200.000,00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524436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6. Заштита животне средине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4.500.000,00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616700"/>
                  </a:ext>
                </a:extLst>
              </a:tr>
              <a:tr h="324868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7. Организација саобраћаја и саобраћајна инфраструктура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155.668.000,00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014335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8. Предшколско васпитање и образовање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262.900.000,00</a:t>
                      </a:r>
                      <a:endParaRPr lang="en-R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6219187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9. Основно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220.050.000,00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655610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200" dirty="0"/>
                        <a:t>Програм 10. Средње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126.252.000,00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1538964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11. Социјална и дечија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205.578.000,00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473036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12. Здравствена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75.094.100,00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377779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13. Развој културе и информисања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302.216.477,00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41417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14. Развој спорта и омладине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198.026.480,00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263995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15. Опште услуге локалне самоуправе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447.875.600,00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49910891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16. Политички систем локалне самоуправе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73.342.000,00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66446889"/>
                  </a:ext>
                </a:extLst>
              </a:tr>
              <a:tr h="287707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17. Енергетска ефикасност  и обновљиви извори енергије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R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9978124"/>
                  </a:ext>
                </a:extLst>
              </a:tr>
              <a:tr h="357680">
                <a:tc>
                  <a:txBody>
                    <a:bodyPr/>
                    <a:lstStyle/>
                    <a:p>
                      <a:r>
                        <a:rPr lang="sr-Cyrl-RS" sz="1400" dirty="0"/>
                        <a:t>Укупни расходи по програмима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3.454.110.657,00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11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740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sr-Cyrl-RS" sz="3700" b="1"/>
              <a:t>Структура планираних расхода по буџетским програмима</a:t>
            </a:r>
            <a:endParaRPr lang="en-US" sz="3700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6F15528-21DE-4FAA-801E-634DDDAF4B2B}" type="slidenum">
              <a:rPr lang="en-US" smtClean="0"/>
              <a:pPr>
                <a:spcAft>
                  <a:spcPts val="600"/>
                </a:spcAft>
              </a:pPr>
              <a:t>16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67EA4FA-4D59-480A-942F-8112EB0273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31059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53394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000" b="1" dirty="0"/>
              <a:t>Планирани 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9CF1EDC-330A-E440-9D1D-0C266DDCC0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8895941"/>
              </p:ext>
            </p:extLst>
          </p:nvPr>
        </p:nvGraphicFramePr>
        <p:xfrm>
          <a:off x="827584" y="1556792"/>
          <a:ext cx="7128793" cy="4569374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021194">
                  <a:extLst>
                    <a:ext uri="{9D8B030D-6E8A-4147-A177-3AD203B41FA5}">
                      <a16:colId xmlns:a16="http://schemas.microsoft.com/office/drawing/2014/main" val="2244365151"/>
                    </a:ext>
                  </a:extLst>
                </a:gridCol>
                <a:gridCol w="2206717">
                  <a:extLst>
                    <a:ext uri="{9D8B030D-6E8A-4147-A177-3AD203B41FA5}">
                      <a16:colId xmlns:a16="http://schemas.microsoft.com/office/drawing/2014/main" val="902872800"/>
                    </a:ext>
                  </a:extLst>
                </a:gridCol>
                <a:gridCol w="2335833">
                  <a:extLst>
                    <a:ext uri="{9D8B030D-6E8A-4147-A177-3AD203B41FA5}">
                      <a16:colId xmlns:a16="http://schemas.microsoft.com/office/drawing/2014/main" val="106755943"/>
                    </a:ext>
                  </a:extLst>
                </a:gridCol>
                <a:gridCol w="1565049">
                  <a:extLst>
                    <a:ext uri="{9D8B030D-6E8A-4147-A177-3AD203B41FA5}">
                      <a16:colId xmlns:a16="http://schemas.microsoft.com/office/drawing/2014/main" val="837415201"/>
                    </a:ext>
                  </a:extLst>
                </a:gridCol>
              </a:tblGrid>
              <a:tr h="747125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 dirty="0" err="1">
                          <a:effectLst/>
                          <a:latin typeface="+mn-lt"/>
                        </a:rPr>
                        <a:t>Р</a:t>
                      </a:r>
                      <a:r>
                        <a:rPr lang="sr-RS" sz="1200" u="none" strike="noStrike" dirty="0">
                          <a:effectLst/>
                          <a:latin typeface="+mn-lt"/>
                        </a:rPr>
                        <a:t>. бр.</a:t>
                      </a:r>
                      <a:endParaRPr lang="sr-R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 dirty="0">
                          <a:effectLst/>
                          <a:latin typeface="+mn-lt"/>
                        </a:rPr>
                        <a:t>Назив буџетског корисника</a:t>
                      </a:r>
                      <a:endParaRPr lang="sr-R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RS" sz="1200" u="none" strike="noStrike" dirty="0">
                          <a:effectLst/>
                          <a:latin typeface="+mn-lt"/>
                        </a:rPr>
                        <a:t> Средства из Нацрта Одлуке о буџету за 2021. годину  (износ у динарима) </a:t>
                      </a:r>
                      <a:endParaRPr lang="sr-R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RS" sz="1200" u="none" strike="noStrike">
                          <a:effectLst/>
                          <a:latin typeface="+mn-lt"/>
                        </a:rPr>
                        <a:t>%  буџета по кориснику</a:t>
                      </a:r>
                      <a:endParaRPr lang="sr-R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extLst>
                  <a:ext uri="{0D108BD9-81ED-4DB2-BD59-A6C34878D82A}">
                    <a16:rowId xmlns:a16="http://schemas.microsoft.com/office/drawing/2014/main" val="1046679273"/>
                  </a:ext>
                </a:extLst>
              </a:tr>
              <a:tr h="2490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1200" u="none" strike="noStrike">
                          <a:effectLst/>
                          <a:latin typeface="+mn-lt"/>
                        </a:rPr>
                        <a:t>1.</a:t>
                      </a:r>
                      <a:endParaRPr lang="en-R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>
                          <a:effectLst/>
                          <a:latin typeface="+mn-lt"/>
                        </a:rPr>
                        <a:t>Скупштина града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                        35.252.000 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1200" u="none" strike="noStrike">
                          <a:effectLst/>
                          <a:latin typeface="+mn-lt"/>
                        </a:rPr>
                        <a:t>1%</a:t>
                      </a:r>
                      <a:endParaRPr lang="en-R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b"/>
                </a:tc>
                <a:extLst>
                  <a:ext uri="{0D108BD9-81ED-4DB2-BD59-A6C34878D82A}">
                    <a16:rowId xmlns:a16="http://schemas.microsoft.com/office/drawing/2014/main" val="225955333"/>
                  </a:ext>
                </a:extLst>
              </a:tr>
              <a:tr h="2382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1200" u="none" strike="noStrike">
                          <a:effectLst/>
                          <a:latin typeface="+mn-lt"/>
                        </a:rPr>
                        <a:t>2.</a:t>
                      </a:r>
                      <a:endParaRPr lang="en-R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>
                          <a:effectLst/>
                          <a:latin typeface="+mn-lt"/>
                        </a:rPr>
                        <a:t>Градоначелник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23.720.000,00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1200" u="none" strike="noStrike">
                          <a:effectLst/>
                          <a:latin typeface="+mn-lt"/>
                        </a:rPr>
                        <a:t>1%</a:t>
                      </a:r>
                      <a:endParaRPr lang="en-R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b"/>
                </a:tc>
                <a:extLst>
                  <a:ext uri="{0D108BD9-81ED-4DB2-BD59-A6C34878D82A}">
                    <a16:rowId xmlns:a16="http://schemas.microsoft.com/office/drawing/2014/main" val="2320783947"/>
                  </a:ext>
                </a:extLst>
              </a:tr>
              <a:tr h="2382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1200" u="none" strike="noStrike">
                          <a:effectLst/>
                          <a:latin typeface="+mn-lt"/>
                        </a:rPr>
                        <a:t>3.</a:t>
                      </a:r>
                      <a:endParaRPr lang="en-R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>
                          <a:effectLst/>
                          <a:latin typeface="+mn-lt"/>
                        </a:rPr>
                        <a:t>Градско веће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RS" sz="1200" u="none" strike="noStrike">
                          <a:effectLst/>
                          <a:latin typeface="+mn-lt"/>
                        </a:rPr>
                        <a:t>                            14.370.000  </a:t>
                      </a:r>
                      <a:endParaRPr lang="en-R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1200" u="none" strike="noStrike">
                          <a:effectLst/>
                          <a:latin typeface="+mn-lt"/>
                        </a:rPr>
                        <a:t>0%</a:t>
                      </a:r>
                      <a:endParaRPr lang="en-R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b"/>
                </a:tc>
                <a:extLst>
                  <a:ext uri="{0D108BD9-81ED-4DB2-BD59-A6C34878D82A}">
                    <a16:rowId xmlns:a16="http://schemas.microsoft.com/office/drawing/2014/main" val="3981343769"/>
                  </a:ext>
                </a:extLst>
              </a:tr>
              <a:tr h="2382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1200" u="none" strike="noStrike">
                          <a:effectLst/>
                          <a:latin typeface="+mn-lt"/>
                        </a:rPr>
                        <a:t>4.</a:t>
                      </a:r>
                      <a:endParaRPr lang="en-R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>
                          <a:effectLst/>
                          <a:latin typeface="+mn-lt"/>
                        </a:rPr>
                        <a:t>Градска управа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RS" sz="1200" u="none" strike="noStrike" dirty="0">
                          <a:effectLst/>
                          <a:latin typeface="+mn-lt"/>
                        </a:rPr>
                        <a:t>                       3.049.864.057  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1200" u="none" strike="noStrike">
                          <a:effectLst/>
                          <a:latin typeface="+mn-lt"/>
                        </a:rPr>
                        <a:t>79%</a:t>
                      </a:r>
                      <a:endParaRPr lang="en-R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b"/>
                </a:tc>
                <a:extLst>
                  <a:ext uri="{0D108BD9-81ED-4DB2-BD59-A6C34878D82A}">
                    <a16:rowId xmlns:a16="http://schemas.microsoft.com/office/drawing/2014/main" val="224784566"/>
                  </a:ext>
                </a:extLst>
              </a:tr>
              <a:tr h="4655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1200" u="none" strike="noStrike">
                          <a:effectLst/>
                          <a:latin typeface="+mn-lt"/>
                        </a:rPr>
                        <a:t>5.</a:t>
                      </a:r>
                      <a:endParaRPr lang="en-R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>
                          <a:effectLst/>
                          <a:latin typeface="+mn-lt"/>
                        </a:rPr>
                        <a:t>Градско јавно правобранилаштво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RS" sz="1200" u="none" strike="noStrike" dirty="0">
                          <a:effectLst/>
                          <a:latin typeface="+mn-lt"/>
                        </a:rPr>
                        <a:t>                              7.430.000  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1200" u="none" strike="noStrike">
                          <a:effectLst/>
                          <a:latin typeface="+mn-lt"/>
                        </a:rPr>
                        <a:t>0%</a:t>
                      </a:r>
                      <a:endParaRPr lang="en-R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b"/>
                </a:tc>
                <a:extLst>
                  <a:ext uri="{0D108BD9-81ED-4DB2-BD59-A6C34878D82A}">
                    <a16:rowId xmlns:a16="http://schemas.microsoft.com/office/drawing/2014/main" val="478510961"/>
                  </a:ext>
                </a:extLst>
              </a:tr>
              <a:tr h="2382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1200" u="none" strike="noStrike">
                          <a:effectLst/>
                          <a:latin typeface="+mn-lt"/>
                        </a:rPr>
                        <a:t>6.</a:t>
                      </a:r>
                      <a:endParaRPr lang="en-R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>
                          <a:effectLst/>
                          <a:latin typeface="+mn-lt"/>
                        </a:rPr>
                        <a:t>Месне заједнице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RS" sz="1200" u="none" strike="noStrike">
                          <a:effectLst/>
                          <a:latin typeface="+mn-lt"/>
                        </a:rPr>
                        <a:t>                            60.574.600  </a:t>
                      </a:r>
                      <a:endParaRPr lang="en-R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1200" u="none" strike="noStrike">
                          <a:effectLst/>
                          <a:latin typeface="+mn-lt"/>
                        </a:rPr>
                        <a:t>2%</a:t>
                      </a:r>
                      <a:endParaRPr lang="en-R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b"/>
                </a:tc>
                <a:extLst>
                  <a:ext uri="{0D108BD9-81ED-4DB2-BD59-A6C34878D82A}">
                    <a16:rowId xmlns:a16="http://schemas.microsoft.com/office/drawing/2014/main" val="2375157791"/>
                  </a:ext>
                </a:extLst>
              </a:tr>
              <a:tr h="2382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1200" u="none" strike="noStrike">
                          <a:effectLst/>
                          <a:latin typeface="+mn-lt"/>
                        </a:rPr>
                        <a:t>7.</a:t>
                      </a:r>
                      <a:endParaRPr lang="en-R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>
                          <a:effectLst/>
                          <a:latin typeface="+mn-lt"/>
                        </a:rPr>
                        <a:t>Установе културе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RS" sz="1200" u="none" strike="noStrike" dirty="0">
                          <a:effectLst/>
                          <a:latin typeface="+mn-lt"/>
                        </a:rPr>
                        <a:t>                          276.216.477  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1200" u="none" strike="noStrike">
                          <a:effectLst/>
                          <a:latin typeface="+mn-lt"/>
                        </a:rPr>
                        <a:t>7%</a:t>
                      </a:r>
                      <a:endParaRPr lang="en-R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b"/>
                </a:tc>
                <a:extLst>
                  <a:ext uri="{0D108BD9-81ED-4DB2-BD59-A6C34878D82A}">
                    <a16:rowId xmlns:a16="http://schemas.microsoft.com/office/drawing/2014/main" val="3252526567"/>
                  </a:ext>
                </a:extLst>
              </a:tr>
              <a:tr h="2382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1200" u="none" strike="noStrike">
                          <a:effectLst/>
                          <a:latin typeface="+mn-lt"/>
                        </a:rPr>
                        <a:t>8.</a:t>
                      </a:r>
                      <a:endParaRPr lang="en-R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>
                          <a:effectLst/>
                          <a:latin typeface="+mn-lt"/>
                        </a:rPr>
                        <a:t>Сц Соко Сомбор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RS" sz="1200" u="none" strike="noStrike">
                          <a:effectLst/>
                          <a:latin typeface="+mn-lt"/>
                        </a:rPr>
                        <a:t>                          130.126.480  </a:t>
                      </a:r>
                      <a:endParaRPr lang="en-R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1200" u="none" strike="noStrike">
                          <a:effectLst/>
                          <a:latin typeface="+mn-lt"/>
                        </a:rPr>
                        <a:t>3%</a:t>
                      </a:r>
                      <a:endParaRPr lang="en-R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b"/>
                </a:tc>
                <a:extLst>
                  <a:ext uri="{0D108BD9-81ED-4DB2-BD59-A6C34878D82A}">
                    <a16:rowId xmlns:a16="http://schemas.microsoft.com/office/drawing/2014/main" val="2957740743"/>
                  </a:ext>
                </a:extLst>
              </a:tr>
              <a:tr h="4655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1200" u="none" strike="noStrike">
                          <a:effectLst/>
                          <a:latin typeface="+mn-lt"/>
                        </a:rPr>
                        <a:t>10.</a:t>
                      </a:r>
                      <a:endParaRPr lang="en-R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>
                          <a:effectLst/>
                          <a:latin typeface="+mn-lt"/>
                        </a:rPr>
                        <a:t>ПУ Вера Гуцуња Сомбор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RS" sz="1200" u="none" strike="noStrike" dirty="0">
                          <a:effectLst/>
                          <a:latin typeface="+mn-lt"/>
                        </a:rPr>
                        <a:t>                          262.900.000  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1200" u="none" strike="noStrike">
                          <a:effectLst/>
                          <a:latin typeface="+mn-lt"/>
                        </a:rPr>
                        <a:t>7%</a:t>
                      </a:r>
                      <a:endParaRPr lang="en-R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b"/>
                </a:tc>
                <a:extLst>
                  <a:ext uri="{0D108BD9-81ED-4DB2-BD59-A6C34878D82A}">
                    <a16:rowId xmlns:a16="http://schemas.microsoft.com/office/drawing/2014/main" val="386986368"/>
                  </a:ext>
                </a:extLst>
              </a:tr>
              <a:tr h="6929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1200" u="none" strike="noStrike">
                          <a:effectLst/>
                          <a:latin typeface="+mn-lt"/>
                        </a:rPr>
                        <a:t>11.</a:t>
                      </a:r>
                      <a:endParaRPr lang="en-R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>
                          <a:effectLst/>
                          <a:latin typeface="+mn-lt"/>
                        </a:rPr>
                        <a:t>Центар за стручно усавршавање запослених 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RS" sz="1200" u="none" strike="noStrike" dirty="0">
                          <a:effectLst/>
                          <a:latin typeface="+mn-lt"/>
                        </a:rPr>
                        <a:t>                              8.452.000  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1200" u="none" strike="noStrike">
                          <a:effectLst/>
                          <a:latin typeface="+mn-lt"/>
                        </a:rPr>
                        <a:t>0%</a:t>
                      </a:r>
                      <a:endParaRPr lang="en-R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b"/>
                </a:tc>
                <a:extLst>
                  <a:ext uri="{0D108BD9-81ED-4DB2-BD59-A6C34878D82A}">
                    <a16:rowId xmlns:a16="http://schemas.microsoft.com/office/drawing/2014/main" val="2467750817"/>
                  </a:ext>
                </a:extLst>
              </a:tr>
              <a:tr h="2382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1200" u="none" strike="noStrike">
                          <a:effectLst/>
                          <a:latin typeface="+mn-lt"/>
                        </a:rPr>
                        <a:t>12.</a:t>
                      </a:r>
                      <a:endParaRPr lang="en-R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>
                          <a:effectLst/>
                          <a:latin typeface="+mn-lt"/>
                        </a:rPr>
                        <a:t>ТО Града Сомбора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RS" sz="1200" u="none" strike="noStrike" dirty="0">
                          <a:effectLst/>
                          <a:latin typeface="+mn-lt"/>
                        </a:rPr>
                        <a:t>                            29.732.000  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1200" u="none" strike="noStrike">
                          <a:effectLst/>
                          <a:latin typeface="+mn-lt"/>
                        </a:rPr>
                        <a:t>0%</a:t>
                      </a:r>
                      <a:endParaRPr lang="en-R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b"/>
                </a:tc>
                <a:extLst>
                  <a:ext uri="{0D108BD9-81ED-4DB2-BD59-A6C34878D82A}">
                    <a16:rowId xmlns:a16="http://schemas.microsoft.com/office/drawing/2014/main" val="3267147986"/>
                  </a:ext>
                </a:extLst>
              </a:tr>
              <a:tr h="2815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R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RS" sz="1200" u="none" strike="noStrike">
                          <a:effectLst/>
                          <a:latin typeface="+mn-lt"/>
                        </a:rPr>
                        <a:t>Укупно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1200" u="none" strike="noStrike" dirty="0">
                          <a:effectLst/>
                          <a:latin typeface="+mn-lt"/>
                        </a:rPr>
                        <a:t>                  3.860.453.614  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1200" u="none" strike="noStrike" dirty="0">
                          <a:effectLst/>
                          <a:latin typeface="+mn-lt"/>
                        </a:rPr>
                        <a:t>100,0%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044" marR="8044" marT="8044" marB="0" anchor="b"/>
                </a:tc>
                <a:extLst>
                  <a:ext uri="{0D108BD9-81ED-4DB2-BD59-A6C34878D82A}">
                    <a16:rowId xmlns:a16="http://schemas.microsoft.com/office/drawing/2014/main" val="3524065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6137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1302335"/>
              </p:ext>
            </p:extLst>
          </p:nvPr>
        </p:nvGraphicFramePr>
        <p:xfrm>
          <a:off x="899592" y="1340769"/>
          <a:ext cx="7560841" cy="5143688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189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1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9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9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03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sr-Cyrl-RS" sz="1600" dirty="0">
                          <a:effectLst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sr-Cyrl-R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9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20</a:t>
                      </a:r>
                      <a:r>
                        <a:rPr lang="sr-Cyrl-RS" sz="1500" dirty="0">
                          <a:effectLst/>
                        </a:rPr>
                        <a:t>21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20</a:t>
                      </a:r>
                      <a:r>
                        <a:rPr lang="sr-Cyrl-RS" sz="1500" dirty="0">
                          <a:effectLst/>
                        </a:rPr>
                        <a:t>22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20</a:t>
                      </a:r>
                      <a:r>
                        <a:rPr lang="sr-Cyrl-RS" sz="1500" dirty="0">
                          <a:effectLst/>
                        </a:rPr>
                        <a:t>23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Партерно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уређење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атријума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објекта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Жупаније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000" b="0" u="none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11.000.000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Измештање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надземног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високонапонског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вода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индустријској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зони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000" b="0" u="none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13,953,048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Реконструкција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моста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"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Чешка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ћуприја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 </a:t>
                      </a:r>
                      <a:endParaRPr lang="en-US" sz="1000" b="0" u="none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r>
                        <a:rPr lang="sr-Cyrl-R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900,000</a:t>
                      </a:r>
                      <a:r>
                        <a:rPr lang="en-RS" sz="900" dirty="0">
                          <a:effectLst/>
                        </a:rPr>
                        <a:t> 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9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7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Реконструкција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доградња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атарског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пута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Алекса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Шантићу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000" b="0" u="none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28,900,</a:t>
                      </a:r>
                      <a:r>
                        <a:rPr lang="sr-Cyrl-R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</a:t>
                      </a:r>
                      <a:r>
                        <a:rPr lang="en-RS" sz="1100" dirty="0">
                          <a:effectLst/>
                        </a:rPr>
                        <a:t> 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Инкулзивни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центар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дневним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боравком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000" b="0" u="none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60.000.000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Изградња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резервоара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црпне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станице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Стапару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b="0" u="none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54.100.000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Доградња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адаптације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реконструкције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фискултурне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сале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средњој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техничкој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школи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000" b="0" u="none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25.000.000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25.000.000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Реконструкција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улице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Лазе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Костића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недостајућом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инфраструктуром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000" b="0" u="none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60.000.000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Санација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рестаурација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конзервација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адаптација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инвестиционо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одржавање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фасада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објекта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градске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управе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града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Сомбора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(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зграде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„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Жупаније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“)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уличне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дворишне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фасаде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000" b="0" u="none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27.500.000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25.000.000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Кружни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ток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Венац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војводе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Петра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Бојовића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Степе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Степановића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улица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Арсенија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Чарнојевића</a:t>
                      </a:r>
                      <a:r>
                        <a:rPr lang="en-US" sz="14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b="0" u="none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47.000.000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082"/>
          </a:xfrm>
        </p:spPr>
        <p:txBody>
          <a:bodyPr>
            <a:noAutofit/>
          </a:bodyPr>
          <a:lstStyle/>
          <a:p>
            <a:r>
              <a:rPr lang="sr-Cyrl-RS" sz="3000" dirty="0"/>
              <a:t>Најважнији планирани капитални пројекти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7427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0039E-BC42-4751-BF68-78258FF7B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sr-Cyrl-RS" sz="3200" dirty="0"/>
              <a:t>Ка равноправнијем граду - Родно одговорно буџетирање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BA4C4-5591-43AC-9E39-1CBE73297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86610"/>
          </a:xfrm>
        </p:spPr>
        <p:txBody>
          <a:bodyPr>
            <a:normAutofit fontScale="70000" lnSpcReduction="20000"/>
          </a:bodyPr>
          <a:lstStyle/>
          <a:p>
            <a:pPr algn="just"/>
            <a:endParaRPr lang="sr-Cyrl-RS" dirty="0"/>
          </a:p>
          <a:p>
            <a:pPr algn="just"/>
            <a:r>
              <a:rPr lang="sr-Cyrl-RS" sz="3300" dirty="0"/>
              <a:t>У</a:t>
            </a:r>
            <a:r>
              <a:rPr lang="en-US" sz="3300" dirty="0" err="1"/>
              <a:t>вођење</a:t>
            </a:r>
            <a:r>
              <a:rPr lang="en-US" sz="3300" dirty="0"/>
              <a:t> </a:t>
            </a:r>
            <a:r>
              <a:rPr lang="en-US" sz="3300" dirty="0" err="1"/>
              <a:t>принципа</a:t>
            </a:r>
            <a:r>
              <a:rPr lang="en-US" sz="3300" dirty="0"/>
              <a:t> </a:t>
            </a:r>
            <a:r>
              <a:rPr lang="en-US" sz="3300" dirty="0" err="1"/>
              <a:t>родне</a:t>
            </a:r>
            <a:r>
              <a:rPr lang="en-US" sz="3300" dirty="0"/>
              <a:t> </a:t>
            </a:r>
            <a:r>
              <a:rPr lang="en-US" sz="3300" dirty="0" err="1"/>
              <a:t>равноправности</a:t>
            </a:r>
            <a:r>
              <a:rPr lang="en-US" sz="3300" dirty="0"/>
              <a:t> у </a:t>
            </a:r>
            <a:r>
              <a:rPr lang="en-US" sz="3300" dirty="0" err="1"/>
              <a:t>буџетски</a:t>
            </a:r>
            <a:r>
              <a:rPr lang="en-US" sz="3300" dirty="0"/>
              <a:t> </a:t>
            </a:r>
            <a:r>
              <a:rPr lang="en-US" sz="3300" dirty="0" err="1"/>
              <a:t>процес</a:t>
            </a:r>
            <a:r>
              <a:rPr lang="sr-Cyrl-RS" sz="3300" dirty="0"/>
              <a:t> </a:t>
            </a:r>
            <a:r>
              <a:rPr lang="en-US" sz="3300" dirty="0" err="1"/>
              <a:t>доприноси</a:t>
            </a:r>
            <a:r>
              <a:rPr lang="en-US" sz="3300" dirty="0"/>
              <a:t> </a:t>
            </a:r>
            <a:r>
              <a:rPr lang="en-US" sz="3300" dirty="0" err="1"/>
              <a:t>побољшању</a:t>
            </a:r>
            <a:r>
              <a:rPr lang="en-US" sz="3300" dirty="0"/>
              <a:t> </a:t>
            </a:r>
            <a:r>
              <a:rPr lang="en-US" sz="3300" dirty="0" err="1"/>
              <a:t>ефективности</a:t>
            </a:r>
            <a:r>
              <a:rPr lang="en-US" sz="3300" dirty="0"/>
              <a:t> </a:t>
            </a:r>
            <a:r>
              <a:rPr lang="en-US" sz="3300" dirty="0" err="1"/>
              <a:t>буџета</a:t>
            </a:r>
            <a:r>
              <a:rPr lang="en-US" sz="3300" dirty="0"/>
              <a:t> и </a:t>
            </a:r>
            <a:r>
              <a:rPr lang="en-US" sz="3300" dirty="0" err="1"/>
              <a:t>омогућава</a:t>
            </a:r>
            <a:r>
              <a:rPr lang="en-US" sz="3300" dirty="0"/>
              <a:t> </a:t>
            </a:r>
            <a:r>
              <a:rPr lang="en-US" sz="3300" dirty="0" err="1"/>
              <a:t>бољи</a:t>
            </a:r>
            <a:r>
              <a:rPr lang="en-US" sz="3300" dirty="0"/>
              <a:t> </a:t>
            </a:r>
            <a:r>
              <a:rPr lang="en-US" sz="3300" dirty="0" err="1"/>
              <a:t>увид</a:t>
            </a:r>
            <a:r>
              <a:rPr lang="en-US" sz="3300" dirty="0"/>
              <a:t> у </a:t>
            </a:r>
            <a:r>
              <a:rPr lang="en-US" sz="3300" dirty="0" err="1"/>
              <a:t>користи</a:t>
            </a:r>
            <a:r>
              <a:rPr lang="en-US" sz="3300" dirty="0"/>
              <a:t> </a:t>
            </a:r>
            <a:r>
              <a:rPr lang="en-US" sz="3300" dirty="0" err="1"/>
              <a:t>које</a:t>
            </a:r>
            <a:r>
              <a:rPr lang="en-US" sz="3300" dirty="0"/>
              <a:t> </a:t>
            </a:r>
            <a:r>
              <a:rPr lang="en-US" sz="3300" dirty="0" err="1"/>
              <a:t>жене</a:t>
            </a:r>
            <a:r>
              <a:rPr lang="en-US" sz="3300" dirty="0"/>
              <a:t> и </a:t>
            </a:r>
            <a:r>
              <a:rPr lang="en-US" sz="3300" dirty="0" err="1"/>
              <a:t>мушкарци</a:t>
            </a:r>
            <a:r>
              <a:rPr lang="en-US" sz="3300" dirty="0"/>
              <a:t> </a:t>
            </a:r>
            <a:r>
              <a:rPr lang="en-US" sz="3300" dirty="0" err="1"/>
              <a:t>имају</a:t>
            </a:r>
            <a:r>
              <a:rPr lang="en-US" sz="3300" dirty="0"/>
              <a:t> </a:t>
            </a:r>
            <a:r>
              <a:rPr lang="en-US" sz="3300" dirty="0" err="1"/>
              <a:t>од</a:t>
            </a:r>
            <a:r>
              <a:rPr lang="en-US" sz="3300" dirty="0"/>
              <a:t> </a:t>
            </a:r>
            <a:r>
              <a:rPr lang="en-US" sz="3300" dirty="0" err="1"/>
              <a:t>буџетских</a:t>
            </a:r>
            <a:r>
              <a:rPr lang="en-US" sz="3300" dirty="0"/>
              <a:t> </a:t>
            </a:r>
            <a:r>
              <a:rPr lang="en-US" sz="3300" dirty="0" err="1"/>
              <a:t>средстава</a:t>
            </a:r>
            <a:r>
              <a:rPr lang="en-US" sz="3300" dirty="0"/>
              <a:t>.  </a:t>
            </a:r>
            <a:endParaRPr lang="sr-Cyrl-RS" sz="3300" dirty="0"/>
          </a:p>
          <a:p>
            <a:pPr algn="just"/>
            <a:endParaRPr lang="en-US" dirty="0"/>
          </a:p>
          <a:p>
            <a:pPr algn="just"/>
            <a:r>
              <a:rPr lang="sr-Cyrl-RS" dirty="0"/>
              <a:t>Наставили смо тренд из претходних година и проширујемо обухват </a:t>
            </a:r>
            <a:r>
              <a:rPr lang="sr-Cyrl-RS" dirty="0" err="1"/>
              <a:t>уродњених</a:t>
            </a:r>
            <a:r>
              <a:rPr lang="sr-Cyrl-RS" dirty="0"/>
              <a:t> информација у буџету - у складу са Законом смо у првом кварталу ове године усвојили План поступног увођења родно одговорног буџетирања за наредну 2021. годину.</a:t>
            </a:r>
          </a:p>
          <a:p>
            <a:pPr marL="0" indent="0" algn="just">
              <a:buNone/>
            </a:pPr>
            <a:endParaRPr lang="sr-Cyrl-RS" dirty="0"/>
          </a:p>
          <a:p>
            <a:pPr algn="just"/>
            <a:r>
              <a:rPr lang="sr-Cyrl-RS" dirty="0"/>
              <a:t>У складу са овим Планом - у Нацрту одлуке о буџету за 2021. годину применили смо родно осетљиве  циљеве </a:t>
            </a:r>
            <a:r>
              <a:rPr lang="sr-Cyrl-RS" dirty="0" err="1"/>
              <a:t>ииндикаторе</a:t>
            </a:r>
            <a:r>
              <a:rPr lang="sr-Cyrl-RS" dirty="0"/>
              <a:t> у оквиру програма и њихово остваривање ћемо пратити</a:t>
            </a:r>
          </a:p>
          <a:p>
            <a:pPr marL="0" indent="0" algn="just">
              <a:buNone/>
            </a:pPr>
            <a:endParaRPr lang="sr-Cyrl-R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F321FE-8229-4243-A32C-46CB27CF0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FB0A07-249F-4345-993B-6AB4700608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0231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079432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000" b="1" dirty="0">
                <a:latin typeface="+mj-lt"/>
                <a:ea typeface="+mj-ea"/>
                <a:cs typeface="+mj-cs"/>
              </a:rPr>
              <a:t>Увод у јавну расправу о нацрту одлуке о буџету града Сомбора за 2021. годину</a:t>
            </a:r>
          </a:p>
          <a:p>
            <a:pPr algn="just"/>
            <a:endParaRPr lang="sr-Cyrl-RS" dirty="0"/>
          </a:p>
          <a:p>
            <a:pPr algn="just"/>
            <a:endParaRPr lang="sr-Cyrl-R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dirty="0"/>
              <a:t>Сврха ове презентације је да на што једноставнији и разумљивији начин објасни на који начин локална самоуправа планира у наредној години да користи јавне ресурсе како би се извршиле обавезе и задовољиле потребе грађана. </a:t>
            </a:r>
          </a:p>
          <a:p>
            <a:pPr algn="just"/>
            <a:endParaRPr lang="sr-Cyrl-R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dirty="0"/>
              <a:t>Намера нам је да Вам дамо сажет и јасан приказ Нацрта одлуке о буџету града Сомбора за 2021. 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pPr algn="just"/>
            <a:endParaRPr lang="sr-Cyrl-R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dirty="0"/>
              <a:t>Желимо да чујемо ваше мишљење о Нацрту одлуке о буџету града Сомбора за 2021. годину и сугестије за унапређење. </a:t>
            </a:r>
          </a:p>
          <a:p>
            <a:pPr algn="just"/>
            <a:endParaRPr lang="sr-Cyrl-R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dirty="0"/>
              <a:t>Настојимо да кроз овај </a:t>
            </a:r>
            <a:r>
              <a:rPr lang="ru-RU" dirty="0"/>
              <a:t>транспарентан приступ унапредимо Ваше разумевање и интересовање за локалне финансије, а у перспективи очекујемо и унапређење заједничке сарадње у постављању циљева, дефинисању приоритета и планирању развоја </a:t>
            </a:r>
            <a:r>
              <a:rPr lang="ru-RU" dirty="0" err="1"/>
              <a:t>нашег</a:t>
            </a:r>
            <a:r>
              <a:rPr lang="ru-RU" dirty="0"/>
              <a:t> града. 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496834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0039E-BC42-4751-BF68-78258FF7B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/>
              <a:t>Учешће грађана у буџетском процесу</a:t>
            </a:r>
            <a:br>
              <a:rPr lang="sr-Cyrl-RS" dirty="0"/>
            </a:br>
            <a:r>
              <a:rPr lang="sr-Cyrl-RS" sz="2200" dirty="0"/>
              <a:t>Списак изабраних пројеката по МЗ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F321FE-8229-4243-A32C-46CB27CF0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FB0A07-249F-4345-993B-6AB4700608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B9CF23A-A5C8-D54C-AFCA-F2AD824C76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2520778"/>
              </p:ext>
            </p:extLst>
          </p:nvPr>
        </p:nvGraphicFramePr>
        <p:xfrm>
          <a:off x="755576" y="1700808"/>
          <a:ext cx="7560840" cy="43213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60840">
                  <a:extLst>
                    <a:ext uri="{9D8B030D-6E8A-4147-A177-3AD203B41FA5}">
                      <a16:colId xmlns:a16="http://schemas.microsoft.com/office/drawing/2014/main" val="1003140282"/>
                    </a:ext>
                  </a:extLst>
                </a:gridCol>
              </a:tblGrid>
              <a:tr h="432137">
                <a:tc>
                  <a:txBody>
                    <a:bodyPr/>
                    <a:lstStyle/>
                    <a:p>
                      <a:pPr algn="just" fontAlgn="ctr"/>
                      <a:r>
                        <a:rPr lang="sr-RS" sz="1200" u="none" strike="noStrike">
                          <a:effectLst/>
                        </a:rPr>
                        <a:t>МЗ „Нова Селенча“ изабран је предлог изградње терена за шах на отвореном и „пет“ парка на простору код Амана, за шта је пристигло 324 гласа.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20991347"/>
                  </a:ext>
                </a:extLst>
              </a:tr>
              <a:tr h="432137">
                <a:tc>
                  <a:txBody>
                    <a:bodyPr/>
                    <a:lstStyle/>
                    <a:p>
                      <a:pPr algn="just" fontAlgn="ctr"/>
                      <a:r>
                        <a:rPr lang="sr-RS" sz="1200" u="none" strike="noStrike">
                          <a:effectLst/>
                        </a:rPr>
                        <a:t>У МЗ „Селенча“ изабран је предлог за изгрању дечијег игралишта на Сонћанском путу, за шта је пристигло 55 гласова.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20120122"/>
                  </a:ext>
                </a:extLst>
              </a:tr>
              <a:tr h="432137">
                <a:tc>
                  <a:txBody>
                    <a:bodyPr/>
                    <a:lstStyle/>
                    <a:p>
                      <a:pPr algn="just" fontAlgn="ctr"/>
                      <a:r>
                        <a:rPr lang="sr-RS" sz="1200" u="none" strike="noStrike">
                          <a:effectLst/>
                        </a:rPr>
                        <a:t>У МЗ „Стара Селенча“ изабран је предлог поправке крова на Дому културе на Буковцу, за шта је пристигло 201 глас.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21609750"/>
                  </a:ext>
                </a:extLst>
              </a:tr>
              <a:tr h="432137">
                <a:tc>
                  <a:txBody>
                    <a:bodyPr/>
                    <a:lstStyle/>
                    <a:p>
                      <a:pPr algn="just" fontAlgn="ctr"/>
                      <a:r>
                        <a:rPr lang="sr-RS" sz="1200" u="none" strike="noStrike">
                          <a:effectLst/>
                        </a:rPr>
                        <a:t>У МЗ „Црвенка“ изабран је предлог уређења парка код Железничке станице, за шта је пристигло 224 гласова.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079563"/>
                  </a:ext>
                </a:extLst>
              </a:tr>
              <a:tr h="432137">
                <a:tc>
                  <a:txBody>
                    <a:bodyPr/>
                    <a:lstStyle/>
                    <a:p>
                      <a:pPr algn="just" fontAlgn="ctr"/>
                      <a:r>
                        <a:rPr lang="sr-RS" sz="1200" u="none" strike="noStrike">
                          <a:effectLst/>
                        </a:rPr>
                        <a:t>У МЗ „Млаке“ изабран је предлог реконструкције крова на згради Месне заједнице, за шта је пристигло 61 глас.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44620231"/>
                  </a:ext>
                </a:extLst>
              </a:tr>
              <a:tr h="432137">
                <a:tc>
                  <a:txBody>
                    <a:bodyPr/>
                    <a:lstStyle/>
                    <a:p>
                      <a:pPr algn="just" fontAlgn="ctr"/>
                      <a:r>
                        <a:rPr lang="sr-RS" sz="1200" u="none" strike="noStrike">
                          <a:effectLst/>
                        </a:rPr>
                        <a:t>У МЗ „Горња Варош“ изабран је    предлог за рушење објекта на углу Шикарског пута и Улице Николаја Шимића, за шта је пристигло 67 гласова.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49318381"/>
                  </a:ext>
                </a:extLst>
              </a:tr>
              <a:tr h="432137">
                <a:tc>
                  <a:txBody>
                    <a:bodyPr/>
                    <a:lstStyle/>
                    <a:p>
                      <a:pPr algn="just" fontAlgn="ctr"/>
                      <a:r>
                        <a:rPr lang="sr-RS" sz="1200" u="none" strike="noStrike">
                          <a:effectLst/>
                        </a:rPr>
                        <a:t>У МЗ „Стапар“ изабран је предлог уређења фасаде и осветљења на згради Дома културе и сређивање дворишта, за шта је пристигло 181 глас.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1239853"/>
                  </a:ext>
                </a:extLst>
              </a:tr>
              <a:tr h="432137">
                <a:tc>
                  <a:txBody>
                    <a:bodyPr/>
                    <a:lstStyle/>
                    <a:p>
                      <a:pPr algn="just" fontAlgn="ctr"/>
                      <a:r>
                        <a:rPr lang="sr-RS" sz="1200" u="none" strike="noStrike">
                          <a:effectLst/>
                        </a:rPr>
                        <a:t>У МЗ „Чонопља“ изабран је предлог изградње дечијег игралишта у центру села, за шта је пристигло 113 гласова.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333723"/>
                  </a:ext>
                </a:extLst>
              </a:tr>
              <a:tr h="432137">
                <a:tc>
                  <a:txBody>
                    <a:bodyPr/>
                    <a:lstStyle/>
                    <a:p>
                      <a:pPr algn="just" fontAlgn="ctr"/>
                      <a:r>
                        <a:rPr lang="sr-RS" sz="1200" u="none" strike="noStrike">
                          <a:effectLst/>
                        </a:rPr>
                        <a:t>У МЗ „Бездан“ изабран је предлог изградње терена за кошарку – мини баскет,  за шта је пристигло 729 гласова.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2828691"/>
                  </a:ext>
                </a:extLst>
              </a:tr>
              <a:tr h="432137">
                <a:tc>
                  <a:txBody>
                    <a:bodyPr/>
                    <a:lstStyle/>
                    <a:p>
                      <a:pPr algn="just" fontAlgn="ctr"/>
                      <a:r>
                        <a:rPr lang="sr-RS" sz="1200" u="none" strike="noStrike" dirty="0">
                          <a:effectLst/>
                        </a:rPr>
                        <a:t>У МЗ „</a:t>
                      </a:r>
                      <a:r>
                        <a:rPr lang="sr-RS" sz="1200" u="none" strike="noStrike" dirty="0" err="1">
                          <a:effectLst/>
                        </a:rPr>
                        <a:t>Телечка</a:t>
                      </a:r>
                      <a:r>
                        <a:rPr lang="sr-RS" sz="1200" u="none" strike="noStrike" dirty="0">
                          <a:effectLst/>
                        </a:rPr>
                        <a:t>“ изабран је  предлог реконструкције санитарног чвора у мртвачници и изградња стаза на гробљу, за шта је пристигло 75 гласова.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2138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36063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0039E-BC42-4751-BF68-78258FF7B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/>
              <a:t>Учешће грађана у буџетском процесу</a:t>
            </a:r>
            <a:br>
              <a:rPr lang="sr-Cyrl-RS" dirty="0"/>
            </a:br>
            <a:r>
              <a:rPr lang="sr-Cyrl-RS" sz="2200" dirty="0"/>
              <a:t>Списак изабраних пројеката по МЗ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F321FE-8229-4243-A32C-46CB27CF0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FB0A07-249F-4345-993B-6AB4700608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8F546A2-A528-984F-ADC3-06504680F3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155408"/>
              </p:ext>
            </p:extLst>
          </p:nvPr>
        </p:nvGraphicFramePr>
        <p:xfrm>
          <a:off x="457201" y="1600201"/>
          <a:ext cx="8003232" cy="45259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03232">
                  <a:extLst>
                    <a:ext uri="{9D8B030D-6E8A-4147-A177-3AD203B41FA5}">
                      <a16:colId xmlns:a16="http://schemas.microsoft.com/office/drawing/2014/main" val="1540981442"/>
                    </a:ext>
                  </a:extLst>
                </a:gridCol>
              </a:tblGrid>
              <a:tr h="411451">
                <a:tc>
                  <a:txBody>
                    <a:bodyPr/>
                    <a:lstStyle/>
                    <a:p>
                      <a:pPr algn="just" fontAlgn="ctr"/>
                      <a:r>
                        <a:rPr lang="sr-RS" sz="1100" u="none" strike="noStrike">
                          <a:effectLst/>
                        </a:rPr>
                        <a:t>У МЗ „Бачки Моноштор“ изабран је предлог уређења Дома културе – кречење фасаде и унутрашњости, за шта је пристигло 113 гласова.</a:t>
                      </a:r>
                      <a:endParaRPr lang="sr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extLst>
                  <a:ext uri="{0D108BD9-81ED-4DB2-BD59-A6C34878D82A}">
                    <a16:rowId xmlns:a16="http://schemas.microsoft.com/office/drawing/2014/main" val="1248533689"/>
                  </a:ext>
                </a:extLst>
              </a:tr>
              <a:tr h="411451">
                <a:tc>
                  <a:txBody>
                    <a:bodyPr/>
                    <a:lstStyle/>
                    <a:p>
                      <a:pPr algn="just" fontAlgn="ctr"/>
                      <a:r>
                        <a:rPr lang="sr-RS" sz="1100" u="none" strike="noStrike">
                          <a:effectLst/>
                        </a:rPr>
                        <a:t>У МЗ „Колут“ изабран је предлог уређења дечијег игралишта у Цигланској улици са постављањем осветљења, за шта је пристигло 59 гласова.</a:t>
                      </a:r>
                      <a:endParaRPr lang="sr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extLst>
                  <a:ext uri="{0D108BD9-81ED-4DB2-BD59-A6C34878D82A}">
                    <a16:rowId xmlns:a16="http://schemas.microsoft.com/office/drawing/2014/main" val="4198144756"/>
                  </a:ext>
                </a:extLst>
              </a:tr>
              <a:tr h="411451">
                <a:tc>
                  <a:txBody>
                    <a:bodyPr/>
                    <a:lstStyle/>
                    <a:p>
                      <a:pPr algn="just" fontAlgn="ctr"/>
                      <a:r>
                        <a:rPr lang="sr-RS" sz="1100" u="none" strike="noStrike">
                          <a:effectLst/>
                        </a:rPr>
                        <a:t>У МЗ „Растина“ изабран је  предлог реконструкције фасаде на „Каштелу“, за шта је пристигло 16 гласова.</a:t>
                      </a:r>
                      <a:endParaRPr lang="sr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extLst>
                  <a:ext uri="{0D108BD9-81ED-4DB2-BD59-A6C34878D82A}">
                    <a16:rowId xmlns:a16="http://schemas.microsoft.com/office/drawing/2014/main" val="1380474593"/>
                  </a:ext>
                </a:extLst>
              </a:tr>
              <a:tr h="411451">
                <a:tc>
                  <a:txBody>
                    <a:bodyPr/>
                    <a:lstStyle/>
                    <a:p>
                      <a:pPr algn="just" fontAlgn="ctr"/>
                      <a:r>
                        <a:rPr lang="sr-RS" sz="1100" u="none" strike="noStrike">
                          <a:effectLst/>
                        </a:rPr>
                        <a:t>У МЗ „Алекса Шантић“ изабран је предлог изградње трим стаза код спортског центра за шта је пристигло 80 гласова.</a:t>
                      </a:r>
                      <a:endParaRPr lang="sr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extLst>
                  <a:ext uri="{0D108BD9-81ED-4DB2-BD59-A6C34878D82A}">
                    <a16:rowId xmlns:a16="http://schemas.microsoft.com/office/drawing/2014/main" val="2685885109"/>
                  </a:ext>
                </a:extLst>
              </a:tr>
              <a:tr h="411451">
                <a:tc>
                  <a:txBody>
                    <a:bodyPr/>
                    <a:lstStyle/>
                    <a:p>
                      <a:pPr algn="just" fontAlgn="ctr"/>
                      <a:r>
                        <a:rPr lang="sr-RS" sz="1100" u="none" strike="noStrike">
                          <a:effectLst/>
                        </a:rPr>
                        <a:t>У МЗ „Гаково“ изабран је    предлог изградње пешачке стазе у Улици Блок 3, за шта је пристигло 33 гласова.</a:t>
                      </a:r>
                      <a:endParaRPr lang="sr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extLst>
                  <a:ext uri="{0D108BD9-81ED-4DB2-BD59-A6C34878D82A}">
                    <a16:rowId xmlns:a16="http://schemas.microsoft.com/office/drawing/2014/main" val="2679263686"/>
                  </a:ext>
                </a:extLst>
              </a:tr>
              <a:tr h="411451">
                <a:tc>
                  <a:txBody>
                    <a:bodyPr/>
                    <a:lstStyle/>
                    <a:p>
                      <a:pPr algn="just" fontAlgn="ctr"/>
                      <a:r>
                        <a:rPr lang="sr-RS" sz="1100" u="none" strike="noStrike">
                          <a:effectLst/>
                        </a:rPr>
                        <a:t>У МЗ „Кљајићево“    изабран је предлог  изградње дечијег игралишта, за шта је пристигло 237 гласова.</a:t>
                      </a:r>
                      <a:endParaRPr lang="sr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extLst>
                  <a:ext uri="{0D108BD9-81ED-4DB2-BD59-A6C34878D82A}">
                    <a16:rowId xmlns:a16="http://schemas.microsoft.com/office/drawing/2014/main" val="3298843470"/>
                  </a:ext>
                </a:extLst>
              </a:tr>
              <a:tr h="411451">
                <a:tc>
                  <a:txBody>
                    <a:bodyPr/>
                    <a:lstStyle/>
                    <a:p>
                      <a:pPr algn="just" fontAlgn="ctr"/>
                      <a:r>
                        <a:rPr lang="sr-RS" sz="1100" u="none" strike="noStrike" dirty="0">
                          <a:effectLst/>
                        </a:rPr>
                        <a:t>У МЗ „Станишић“    изабран је предлог санације крова Дома културе, за шта је пристигло 423 гласа.</a:t>
                      </a:r>
                      <a:endParaRPr lang="sr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extLst>
                  <a:ext uri="{0D108BD9-81ED-4DB2-BD59-A6C34878D82A}">
                    <a16:rowId xmlns:a16="http://schemas.microsoft.com/office/drawing/2014/main" val="476541745"/>
                  </a:ext>
                </a:extLst>
              </a:tr>
              <a:tr h="411451">
                <a:tc>
                  <a:txBody>
                    <a:bodyPr/>
                    <a:lstStyle/>
                    <a:p>
                      <a:pPr algn="just" fontAlgn="ctr"/>
                      <a:r>
                        <a:rPr lang="sr-RS" sz="1100" u="none" strike="noStrike">
                          <a:effectLst/>
                        </a:rPr>
                        <a:t>У МЗ „Риђица“ изабран је    предлог уређења дворишта Дома културе и изградња дечијег игралишта у дворишту Дома, за шта је пристигло 86 гласова.</a:t>
                      </a:r>
                      <a:endParaRPr lang="sr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extLst>
                  <a:ext uri="{0D108BD9-81ED-4DB2-BD59-A6C34878D82A}">
                    <a16:rowId xmlns:a16="http://schemas.microsoft.com/office/drawing/2014/main" val="2231931382"/>
                  </a:ext>
                </a:extLst>
              </a:tr>
              <a:tr h="411451">
                <a:tc>
                  <a:txBody>
                    <a:bodyPr/>
                    <a:lstStyle/>
                    <a:p>
                      <a:pPr algn="just" fontAlgn="ctr"/>
                      <a:r>
                        <a:rPr lang="sr-RS" sz="1100" u="none" strike="noStrike">
                          <a:effectLst/>
                        </a:rPr>
                        <a:t>У МЗ „Бачки Брег“ изабран је предлог уређења јавне површине испред продавнице „Сунце“, за шта је пристигло 34 гласа.</a:t>
                      </a:r>
                      <a:endParaRPr lang="sr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extLst>
                  <a:ext uri="{0D108BD9-81ED-4DB2-BD59-A6C34878D82A}">
                    <a16:rowId xmlns:a16="http://schemas.microsoft.com/office/drawing/2014/main" val="1587897484"/>
                  </a:ext>
                </a:extLst>
              </a:tr>
              <a:tr h="411451">
                <a:tc>
                  <a:txBody>
                    <a:bodyPr/>
                    <a:lstStyle/>
                    <a:p>
                      <a:pPr algn="just" fontAlgn="ctr"/>
                      <a:r>
                        <a:rPr lang="sr-RS" sz="1100" u="none" strike="noStrike">
                          <a:effectLst/>
                        </a:rPr>
                        <a:t>У МЗ „Дорослово“    изабран је предлог санације моста на каналу ДТД у Дорослову, за шта је пристигло 48 гласова.</a:t>
                      </a:r>
                      <a:endParaRPr lang="sr-R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extLst>
                  <a:ext uri="{0D108BD9-81ED-4DB2-BD59-A6C34878D82A}">
                    <a16:rowId xmlns:a16="http://schemas.microsoft.com/office/drawing/2014/main" val="820833348"/>
                  </a:ext>
                </a:extLst>
              </a:tr>
              <a:tr h="411451">
                <a:tc>
                  <a:txBody>
                    <a:bodyPr/>
                    <a:lstStyle/>
                    <a:p>
                      <a:pPr algn="just" fontAlgn="ctr"/>
                      <a:r>
                        <a:rPr lang="sr-RS" sz="1100" u="none" strike="noStrike" dirty="0">
                          <a:effectLst/>
                        </a:rPr>
                        <a:t>У МЗ „Светозар Милетић“  изабран је предлог изградње трибина на фудбалском терену, за шта је пристигло 84 гласа.</a:t>
                      </a:r>
                      <a:endParaRPr lang="sr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76" marR="9076" marT="9076" marB="0" anchor="ctr"/>
                </a:tc>
                <a:extLst>
                  <a:ext uri="{0D108BD9-81ED-4DB2-BD59-A6C34878D82A}">
                    <a16:rowId xmlns:a16="http://schemas.microsoft.com/office/drawing/2014/main" val="652892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57141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00EA0-F487-4F15-B0C7-5D5B1A493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7666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sr-Cyrl-RS" dirty="0"/>
          </a:p>
          <a:p>
            <a:pPr algn="just"/>
            <a:r>
              <a:rPr lang="sr-Cyrl-RS" dirty="0"/>
              <a:t>Желимо да Вам се захвалимо што сте издвојили време за сагледавање ове презентације. Надамо се да је она олакшала ваше разумевање планиране садржине буџета; </a:t>
            </a:r>
          </a:p>
          <a:p>
            <a:pPr algn="just"/>
            <a:r>
              <a:rPr lang="sr-Cyrl-RS" dirty="0"/>
              <a:t>Нацрт одлуке о буџету града Сомбора</a:t>
            </a:r>
            <a:r>
              <a:rPr lang="sr-Cyrl-RS" dirty="0">
                <a:solidFill>
                  <a:srgbClr val="FF0000"/>
                </a:solidFill>
              </a:rPr>
              <a:t> </a:t>
            </a:r>
            <a:r>
              <a:rPr lang="sr-Cyrl-RS" dirty="0"/>
              <a:t>за 2021. годину можете преузети на следећем линку интернет странице градске</a:t>
            </a:r>
            <a:r>
              <a:rPr lang="en-US" dirty="0"/>
              <a:t> </a:t>
            </a:r>
            <a:r>
              <a:rPr lang="sr-Cyrl-RS" dirty="0"/>
              <a:t>управе: </a:t>
            </a:r>
            <a:r>
              <a:rPr lang="sr-Cyrl-RS" dirty="0">
                <a:solidFill>
                  <a:srgbClr val="FF0000"/>
                </a:solidFill>
              </a:rPr>
              <a:t> </a:t>
            </a:r>
            <a:r>
              <a:rPr lang="sr-Cyrl-RS" dirty="0" err="1">
                <a:solidFill>
                  <a:schemeClr val="tx2"/>
                </a:solidFill>
              </a:rPr>
              <a:t>ww</a:t>
            </a:r>
            <a:r>
              <a:rPr lang="en-US" dirty="0" err="1">
                <a:solidFill>
                  <a:schemeClr val="tx2"/>
                </a:solidFill>
              </a:rPr>
              <a:t>w.sombor.rs</a:t>
            </a:r>
            <a:r>
              <a:rPr lang="sr-Cyrl-RS" dirty="0">
                <a:solidFill>
                  <a:schemeClr val="tx2"/>
                </a:solidFill>
              </a:rPr>
              <a:t> </a:t>
            </a:r>
          </a:p>
          <a:p>
            <a:pPr marL="0" indent="0" algn="just">
              <a:buNone/>
            </a:pPr>
            <a:endParaRPr lang="sr-Cyrl-RS" dirty="0">
              <a:solidFill>
                <a:srgbClr val="FF0000"/>
              </a:solidFill>
            </a:endParaRPr>
          </a:p>
          <a:p>
            <a:pPr algn="just"/>
            <a:r>
              <a:rPr lang="sr-Cyrl-RS" dirty="0"/>
              <a:t>Позивамо вас и да своје сугестије за унапређење Нацрта одлуке о буџету:</a:t>
            </a:r>
          </a:p>
          <a:p>
            <a:pPr algn="just"/>
            <a:endParaRPr lang="sr-Cyrl-RS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dirty="0"/>
              <a:t>Формулишете попуњавањем упитника који можете преузети на линку: </a:t>
            </a:r>
            <a:r>
              <a:rPr lang="en-US" dirty="0">
                <a:solidFill>
                  <a:schemeClr val="tx2"/>
                </a:solidFill>
              </a:rPr>
              <a:t>https://</a:t>
            </a:r>
            <a:r>
              <a:rPr lang="en-US" dirty="0" err="1">
                <a:solidFill>
                  <a:schemeClr val="tx2"/>
                </a:solidFill>
              </a:rPr>
              <a:t>www.sombor.rs</a:t>
            </a:r>
            <a:r>
              <a:rPr lang="en-US" dirty="0">
                <a:solidFill>
                  <a:schemeClr val="tx2"/>
                </a:solidFill>
              </a:rPr>
              <a:t>/</a:t>
            </a:r>
            <a:r>
              <a:rPr lang="en-US" dirty="0" err="1">
                <a:solidFill>
                  <a:schemeClr val="tx2"/>
                </a:solidFill>
              </a:rPr>
              <a:t>aktuelnosti</a:t>
            </a:r>
            <a:r>
              <a:rPr lang="en-US" dirty="0">
                <a:solidFill>
                  <a:schemeClr val="tx2"/>
                </a:solidFill>
              </a:rPr>
              <a:t>/</a:t>
            </a:r>
            <a:r>
              <a:rPr lang="en-US" dirty="0" err="1">
                <a:solidFill>
                  <a:schemeClr val="tx2"/>
                </a:solidFill>
              </a:rPr>
              <a:t>javni-uvid</a:t>
            </a:r>
            <a:r>
              <a:rPr lang="en-US" dirty="0">
                <a:solidFill>
                  <a:schemeClr val="tx2"/>
                </a:solidFill>
              </a:rPr>
              <a:t>/ </a:t>
            </a:r>
            <a:r>
              <a:rPr lang="sr-Cyrl-RS" dirty="0"/>
              <a:t>или на</a:t>
            </a:r>
            <a:endParaRPr lang="en-US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 err="1"/>
              <a:t>В</a:t>
            </a:r>
            <a:r>
              <a:rPr lang="sr-Cyrl-RS" dirty="0" err="1"/>
              <a:t>аше</a:t>
            </a:r>
            <a:r>
              <a:rPr lang="sr-Cyrl-RS" dirty="0"/>
              <a:t> предлоге доставите на </a:t>
            </a:r>
            <a:r>
              <a:rPr lang="sr-Cyrl-RS" dirty="0" err="1"/>
              <a:t>маил</a:t>
            </a:r>
            <a:r>
              <a:rPr lang="sr-Cyrl-RS" dirty="0"/>
              <a:t> адресу</a:t>
            </a:r>
            <a:r>
              <a:rPr lang="ru-RU" dirty="0"/>
              <a:t>: </a:t>
            </a:r>
            <a:r>
              <a:rPr lang="en-US" dirty="0" err="1"/>
              <a:t>sdojic@sombor.rs</a:t>
            </a:r>
            <a:r>
              <a:rPr lang="en-US" dirty="0"/>
              <a:t> </a:t>
            </a:r>
            <a:r>
              <a:rPr lang="en-US" dirty="0" err="1"/>
              <a:t>и</a:t>
            </a:r>
            <a:r>
              <a:rPr lang="sr-Cyrl-RS" dirty="0"/>
              <a:t> </a:t>
            </a:r>
            <a:r>
              <a:rPr lang="en-US" dirty="0" err="1"/>
              <a:t>rmarinov@sombor.rs</a:t>
            </a:r>
            <a:endParaRPr lang="sr-Cyrl-RS" dirty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sr-Cyrl-RS" dirty="0"/>
          </a:p>
          <a:p>
            <a:pPr marL="0" indent="0" algn="just">
              <a:buNone/>
            </a:pPr>
            <a:endParaRPr lang="sr-Cyrl-RS" dirty="0"/>
          </a:p>
          <a:p>
            <a:pPr marL="0" indent="0" algn="just">
              <a:buNone/>
            </a:pPr>
            <a:endParaRPr lang="sr-Cyrl-RS" dirty="0"/>
          </a:p>
          <a:p>
            <a:pPr algn="just"/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AE72C1-4469-43B7-B387-2085293C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8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038600" cy="25562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града/општине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Градоначелник/председник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Градско/општинско веће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Градска/општинска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Правобранилаштво града/општине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sr-Cyrl-R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Омбудсман</a:t>
            </a:r>
            <a:endParaRPr lang="sr-Latn-RS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5"/>
            <a:ext cx="4038600" cy="463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6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Народно позориште 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</a:t>
            </a:r>
            <a:r>
              <a:rPr lang="ru-RU" altLang="en-US" sz="1600" dirty="0" err="1">
                <a:cs typeface="Calibri" panose="020F0502020204030204" pitchFamily="34" charset="0"/>
              </a:rPr>
              <a:t>Градска</a:t>
            </a:r>
            <a:r>
              <a:rPr lang="ru-RU" altLang="en-US" sz="1600" dirty="0">
                <a:cs typeface="Calibri" panose="020F0502020204030204" pitchFamily="34" charset="0"/>
              </a:rPr>
              <a:t> библиотека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</a:t>
            </a:r>
            <a:r>
              <a:rPr lang="ru-RU" altLang="en-US" sz="1600" dirty="0" err="1">
                <a:cs typeface="Calibri" panose="020F0502020204030204" pitchFamily="34" charset="0"/>
              </a:rPr>
              <a:t>Градски</a:t>
            </a:r>
            <a:r>
              <a:rPr lang="ru-RU" altLang="en-US" sz="1600" dirty="0">
                <a:cs typeface="Calibri" panose="020F0502020204030204" pitchFamily="34" charset="0"/>
              </a:rPr>
              <a:t> музеј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</a:t>
            </a:r>
            <a:r>
              <a:rPr lang="ru-RU" altLang="en-US" sz="1600" dirty="0" err="1">
                <a:cs typeface="Calibri" panose="020F0502020204030204" pitchFamily="34" charset="0"/>
              </a:rPr>
              <a:t>Галерија</a:t>
            </a:r>
            <a:r>
              <a:rPr lang="ru-RU" altLang="en-US" sz="1600" dirty="0">
                <a:cs typeface="Calibri" panose="020F0502020204030204" pitchFamily="34" charset="0"/>
              </a:rPr>
              <a:t> Милан </a:t>
            </a:r>
            <a:r>
              <a:rPr lang="ru-RU" altLang="en-US" sz="1600" dirty="0" err="1">
                <a:cs typeface="Calibri" panose="020F0502020204030204" pitchFamily="34" charset="0"/>
              </a:rPr>
              <a:t>Коњовић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</a:t>
            </a:r>
            <a:r>
              <a:rPr lang="ru-RU" altLang="en-US" sz="1600" dirty="0" err="1">
                <a:cs typeface="Calibri" panose="020F0502020204030204" pitchFamily="34" charset="0"/>
              </a:rPr>
              <a:t>Центар</a:t>
            </a:r>
            <a:r>
              <a:rPr lang="ru-RU" altLang="en-US" sz="1600" dirty="0">
                <a:cs typeface="Calibri" panose="020F0502020204030204" pitchFamily="34" charset="0"/>
              </a:rPr>
              <a:t> за </a:t>
            </a:r>
            <a:r>
              <a:rPr lang="ru-RU" altLang="en-US" sz="1600" dirty="0" err="1">
                <a:cs typeface="Calibri" panose="020F0502020204030204" pitchFamily="34" charset="0"/>
              </a:rPr>
              <a:t>културу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Историјски архив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Завод за заштиту споменика културе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Предшколска установа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Туристички </a:t>
            </a:r>
            <a:r>
              <a:rPr lang="ru-RU" altLang="en-US" sz="1600" dirty="0" err="1">
                <a:cs typeface="Calibri" panose="020F0502020204030204" pitchFamily="34" charset="0"/>
              </a:rPr>
              <a:t>организација</a:t>
            </a:r>
            <a:r>
              <a:rPr lang="ru-RU" altLang="en-US" sz="1600" dirty="0">
                <a:cs typeface="Calibri" panose="020F0502020204030204" pitchFamily="34" charset="0"/>
              </a:rPr>
              <a:t> </a:t>
            </a:r>
            <a:endParaRPr lang="ru-RU" altLang="en-US" sz="1600" dirty="0">
              <a:solidFill>
                <a:srgbClr val="FF0000"/>
              </a:solidFill>
              <a:cs typeface="Calibri" panose="020F0502020204030204" pitchFamily="34" charset="0"/>
            </a:endParaRPr>
          </a:p>
          <a:p>
            <a:pPr lvl="0"/>
            <a:r>
              <a:rPr lang="ru-RU" altLang="en-US" sz="1600" dirty="0">
                <a:cs typeface="Calibri" panose="020F0502020204030204" pitchFamily="34" charset="0"/>
              </a:rPr>
              <a:t>	- </a:t>
            </a:r>
            <a:r>
              <a:rPr lang="sr-RS" sz="1600" dirty="0"/>
              <a:t>Центар за стручно усавршавање</a:t>
            </a:r>
            <a:r>
              <a:rPr lang="sr-Cyrl-RS" sz="1600" dirty="0"/>
              <a:t>    </a:t>
            </a:r>
            <a:r>
              <a:rPr lang="sr-RS" sz="1600" dirty="0"/>
              <a:t>запослених  у образовању</a:t>
            </a:r>
            <a:endParaRPr lang="en-GB" sz="1600" dirty="0"/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Месне заједнице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Спортски центар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 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200" y="4329112"/>
            <a:ext cx="4038600" cy="239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6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Образовне институције (школе)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Здравствене институције (домови здравља)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Социјалне институције (Центар за социјални рад)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Непрофитне организације (удружења грађана, невладине организације, 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11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/>
              <a:t>града?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325657" y="1715070"/>
            <a:ext cx="849268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/>
              <a:t>града Сомбора је правни документ који утврђује план прихода и примања и расхода и издатака града за буџетску, односно календарску годину.</a:t>
            </a:r>
          </a:p>
          <a:p>
            <a:pPr algn="just"/>
            <a:endParaRPr lang="en-US" sz="11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Из градског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Градоначелник/председник општине и локална управа спроводе градску/општинску политику, а главна полуга те политике и развоја је управо буџет града/општине.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Приликом дефинисања овог, за град Сомбор најважнијег 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641440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7071259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156176" y="3429000"/>
            <a:ext cx="1224136" cy="11521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/>
              <a:t>Грађани и њихова удружења</a:t>
            </a:r>
            <a:endParaRPr lang="en-US" sz="1000" dirty="0"/>
          </a:p>
        </p:txBody>
      </p:sp>
      <p:sp>
        <p:nvSpPr>
          <p:cNvPr id="6" name="Oval 5"/>
          <p:cNvSpPr/>
          <p:nvPr/>
        </p:nvSpPr>
        <p:spPr>
          <a:xfrm>
            <a:off x="5868144" y="4869160"/>
            <a:ext cx="1080120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/>
              <a:t>Јавна предузећа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468475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97354644"/>
              </p:ext>
            </p:extLst>
          </p:nvPr>
        </p:nvGraphicFramePr>
        <p:xfrm>
          <a:off x="539552" y="1700808"/>
          <a:ext cx="7749480" cy="4526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950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градска каса?</a:t>
            </a:r>
            <a:endParaRPr lang="sr-Latn-RS" sz="2800" b="1" dirty="0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745413"/>
            <a:ext cx="8286808" cy="3867342"/>
          </a:xfrm>
        </p:spPr>
        <p:txBody>
          <a:bodyPr>
            <a:normAutofit/>
          </a:bodyPr>
          <a:lstStyle/>
          <a:p>
            <a:pPr algn="just"/>
            <a:r>
              <a:rPr lang="sr-Cyrl-RS" sz="1600" dirty="0"/>
              <a:t>Укупни планирани </a:t>
            </a:r>
            <a:r>
              <a:rPr lang="sr-Cyrl-RS" sz="1600" b="1" dirty="0"/>
              <a:t>јавни приходи и примања </a:t>
            </a:r>
            <a:r>
              <a:rPr lang="sr-Cyrl-RS" sz="1600" dirty="0"/>
              <a:t>града Сомбора за 2021. годину износе</a:t>
            </a:r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sr-Cyrl-RS" sz="1800" dirty="0"/>
              <a:t>Нацртом одлуке о буџету града </a:t>
            </a:r>
            <a:r>
              <a:rPr lang="sr-Cyrl-RS" sz="1800" dirty="0">
                <a:solidFill>
                  <a:srgbClr val="FF0000"/>
                </a:solidFill>
              </a:rPr>
              <a:t> </a:t>
            </a:r>
            <a:r>
              <a:rPr lang="sr-Cyrl-RS" sz="1800" dirty="0"/>
              <a:t>Сомбора  за 2021. годину планирана су средства из буџета града у износу од</a:t>
            </a:r>
            <a:r>
              <a:rPr lang="en-GB" sz="1800" dirty="0">
                <a:solidFill>
                  <a:srgbClr val="FF0000"/>
                </a:solidFill>
              </a:rPr>
              <a:t> </a:t>
            </a:r>
            <a:r>
              <a:rPr lang="en-GB" sz="1800" dirty="0"/>
              <a:t>3.448.110.657,00</a:t>
            </a:r>
            <a:r>
              <a:rPr lang="sr-Cyrl-RS" sz="1800" dirty="0"/>
              <a:t> динара.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Equals 6">
            <a:extLst>
              <a:ext uri="{FF2B5EF4-FFF2-40B4-BE49-F238E27FC236}">
                <a16:creationId xmlns:a16="http://schemas.microsoft.com/office/drawing/2014/main" id="{CDB27E42-2A8D-4DD4-9160-578F8DDA6D84}"/>
              </a:ext>
            </a:extLst>
          </p:cNvPr>
          <p:cNvSpPr/>
          <p:nvPr/>
        </p:nvSpPr>
        <p:spPr>
          <a:xfrm>
            <a:off x="2649721" y="2478842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67672" y="2220375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918932" y="2583425"/>
            <a:ext cx="4979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400" b="1" dirty="0"/>
              <a:t>3,4</a:t>
            </a:r>
            <a:r>
              <a:rPr lang="en-GB" sz="4400" b="1" dirty="0"/>
              <a:t> </a:t>
            </a:r>
            <a:r>
              <a:rPr lang="sr-Cyrl-RS" sz="3600" b="1" dirty="0"/>
              <a:t>милијарде динара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04473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3890768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73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20хх. 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106231332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1DB5488F8A3A4FBFF3F075976528E0" ma:contentTypeVersion="7" ma:contentTypeDescription="Create a new document." ma:contentTypeScope="" ma:versionID="2c04ddfa2f56fad5ccd768ef06c59c72">
  <xsd:schema xmlns:xsd="http://www.w3.org/2001/XMLSchema" xmlns:xs="http://www.w3.org/2001/XMLSchema" xmlns:p="http://schemas.microsoft.com/office/2006/metadata/properties" xmlns:ns2="934e4f6f-c740-4e49-838d-10594e3f873c" targetNamespace="http://schemas.microsoft.com/office/2006/metadata/properties" ma:root="true" ma:fieldsID="8130c621a27252918d73286d6f28d563" ns2:_="">
    <xsd:import namespace="934e4f6f-c740-4e49-838d-10594e3f87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p5b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e4f6f-c740-4e49-838d-10594e3f87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p5b7" ma:index="14" nillable="true" ma:displayName="Number" ma:internalName="p5b7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5b7 xmlns="934e4f6f-c740-4e49-838d-10594e3f873c" xsi:nil="true"/>
  </documentManagement>
</p:properties>
</file>

<file path=customXml/itemProps1.xml><?xml version="1.0" encoding="utf-8"?>
<ds:datastoreItem xmlns:ds="http://schemas.openxmlformats.org/officeDocument/2006/customXml" ds:itemID="{19139D4E-A633-45DF-BE44-F5A0ED2D976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D0BA65-3F88-4AB5-87A4-35CC7F6B16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e4f6f-c740-4e49-838d-10594e3f87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5CF0692-5A2C-4794-9CAF-6478EEE9EEC6}">
  <ds:schemaRefs>
    <ds:schemaRef ds:uri="934e4f6f-c740-4e49-838d-10594e3f873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2545</Words>
  <Application>Microsoft Macintosh PowerPoint</Application>
  <PresentationFormat>On-screen Show (4:3)</PresentationFormat>
  <Paragraphs>383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Arial Narrow</vt:lpstr>
      <vt:lpstr>Calibri</vt:lpstr>
      <vt:lpstr>Times New Roman</vt:lpstr>
      <vt:lpstr>Wingdings</vt:lpstr>
      <vt:lpstr>Custom Design</vt:lpstr>
      <vt:lpstr> ГРАД СОМБОР</vt:lpstr>
      <vt:lpstr>PowerPoint Presentation</vt:lpstr>
      <vt:lpstr>Ко се финансира из буџета?</vt:lpstr>
      <vt:lpstr>Како настаје буџет града?</vt:lpstr>
      <vt:lpstr>Ко учествује у буџетском процесу?</vt:lpstr>
      <vt:lpstr>На основу чега се доноси буџет?</vt:lpstr>
      <vt:lpstr>Како се пуни градска каса?</vt:lpstr>
      <vt:lpstr>Шта су приходи и примања буџета?</vt:lpstr>
      <vt:lpstr>Структура планираних прихода и примања за 20хх. годину</vt:lpstr>
      <vt:lpstr>Структура планираних прихода и примања за 2021. годину</vt:lpstr>
      <vt:lpstr>На шта се троше јавна средства?</vt:lpstr>
      <vt:lpstr>PowerPoint Presentation</vt:lpstr>
      <vt:lpstr>Структура пројектованих расхода и издатака буџета за 2021. годину</vt:lpstr>
      <vt:lpstr>Структура пројектованих расхода и издатака буџета за 2021. годину</vt:lpstr>
      <vt:lpstr>Планирани расходи буџета по програмима</vt:lpstr>
      <vt:lpstr>Структура планираних расхода по буџетским програмима</vt:lpstr>
      <vt:lpstr>Планирани расходи буџета расподељени по директним и индиректним буџетским корисницима</vt:lpstr>
      <vt:lpstr>Најважнији планирани капитални пројекти</vt:lpstr>
      <vt:lpstr>Ка равноправнијем граду - Родно одговорно буџетирање</vt:lpstr>
      <vt:lpstr>Учешће грађана у буџетском процесу Списак изабраних пројеката по МЗ</vt:lpstr>
      <vt:lpstr>Учешће грађана у буџетском процесу Списак изабраних пројеката по МЗ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ГРАД СОМБОР</dc:title>
  <dc:creator>jelenacubrilo@gmail.com</dc:creator>
  <cp:lastModifiedBy>Jelena Cubrilo</cp:lastModifiedBy>
  <cp:revision>6</cp:revision>
  <dcterms:created xsi:type="dcterms:W3CDTF">2020-11-27T12:13:18Z</dcterms:created>
  <dcterms:modified xsi:type="dcterms:W3CDTF">2021-03-02T13:26:18Z</dcterms:modified>
</cp:coreProperties>
</file>