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9" r:id="rId6"/>
    <p:sldId id="275" r:id="rId7"/>
    <p:sldId id="262" r:id="rId8"/>
    <p:sldId id="287" r:id="rId9"/>
    <p:sldId id="261" r:id="rId10"/>
    <p:sldId id="263" r:id="rId11"/>
    <p:sldId id="284" r:id="rId12"/>
    <p:sldId id="264" r:id="rId13"/>
    <p:sldId id="277" r:id="rId14"/>
    <p:sldId id="266" r:id="rId15"/>
    <p:sldId id="285" r:id="rId16"/>
    <p:sldId id="268" r:id="rId17"/>
    <p:sldId id="276" r:id="rId18"/>
    <p:sldId id="271" r:id="rId19"/>
    <p:sldId id="272" r:id="rId20"/>
    <p:sldId id="273" r:id="rId21"/>
    <p:sldId id="274" r:id="rId22"/>
    <p:sldId id="289" r:id="rId23"/>
    <p:sldId id="290" r:id="rId24"/>
    <p:sldId id="291" r:id="rId25"/>
    <p:sldId id="278" r:id="rId2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  <p:cmAuthor id="4" name="jelenacubrilo@gmail.com" initials="j" lastIdx="1" clrIdx="4">
    <p:extLst>
      <p:ext uri="{19B8F6BF-5375-455C-9EA6-DF929625EA0E}">
        <p15:presenceInfo xmlns:p15="http://schemas.microsoft.com/office/powerpoint/2012/main" userId="06e40ec0e594abc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9" autoAdjust="0"/>
    <p:restoredTop sz="89247" autoAdjust="0"/>
  </p:normalViewPr>
  <p:slideViewPr>
    <p:cSldViewPr>
      <p:cViewPr varScale="1">
        <p:scale>
          <a:sx n="100" d="100"/>
          <a:sy n="100" d="100"/>
        </p:scale>
        <p:origin x="182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ickalica/Documents/SKGO%20SWIS%20PRO%20UNOPS/Doumenti%20SKGO/SwissPRO%20za%20eksperte/Prilozi%202020/Prilog%2010%20-%20Model%20prezentacije%20nacrta%20odluke%20o%20budzetu%20JLS/Prilog%202%20-%20Pomocni%20doku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ickalica\Documents\SKGO%20SWIS%20PRO%20UNOPS\Doumenti%20SKGO\SwissPRO%20za%20eksperte\Prilozi%202020\Prilog%2010%20-%20Model%20prezentacije%20nacrta%20odluke%20o%20budzetu%20JLS\Prilog%202%20-%20Pomocni%20dokum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ickalica\Documents\SKGO%20SWIS%20PRO%20UNOPS\Doumenti%20SKGO\SwissPRO%20za%20eksperte\Prilozi%202020\Prilog%2010%20-%20Model%20prezentacije%20nacrta%20odluke%20o%20budzetu%20JLS\Prilog%202%20-%20Pomocni%20dokume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431-5747-809D-0FEA2F58F8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431-5747-809D-0FEA2F58F8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431-5747-809D-0FEA2F58F8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431-5747-809D-0FEA2F58F8F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431-5747-809D-0FEA2F58F8F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431-5747-809D-0FEA2F58F8FE}"/>
              </c:ext>
            </c:extLst>
          </c:dPt>
          <c:dLbls>
            <c:dLbl>
              <c:idx val="0"/>
              <c:layout>
                <c:manualLayout>
                  <c:x val="4.2935426600180368E-3"/>
                  <c:y val="-2.74613555658483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31-5747-809D-0FEA2F58F8FE}"/>
                </c:ext>
              </c:extLst>
            </c:dLbl>
            <c:dLbl>
              <c:idx val="3"/>
              <c:layout>
                <c:manualLayout>
                  <c:x val="4.2949015040300242E-2"/>
                  <c:y val="-1.460651536205033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31-5747-809D-0FEA2F58F8FE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донације</c:v>
                </c:pt>
                <c:pt idx="3">
                  <c:v>други приходи</c:v>
                </c:pt>
                <c:pt idx="4">
                  <c:v>примања од продаје нефинансијске имовине</c:v>
                </c:pt>
                <c:pt idx="5">
                  <c:v>меморандумске ставке </c:v>
                </c:pt>
              </c:strCache>
            </c:strRef>
          </c:cat>
          <c:val>
            <c:numRef>
              <c:f>'Prihodi i primanja'!$D$6:$D$11</c:f>
              <c:numCache>
                <c:formatCode>#,##0</c:formatCode>
                <c:ptCount val="6"/>
                <c:pt idx="0">
                  <c:v>2104906000</c:v>
                </c:pt>
                <c:pt idx="1">
                  <c:v>471096480</c:v>
                </c:pt>
                <c:pt idx="2">
                  <c:v>50000000</c:v>
                </c:pt>
                <c:pt idx="3">
                  <c:v>745208177</c:v>
                </c:pt>
                <c:pt idx="4">
                  <c:v>73900000</c:v>
                </c:pt>
                <c:pt idx="5">
                  <c:v>3000000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431-5747-809D-0FEA2F58F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80-9A41-A9D4-D0D13DA2EF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80-9A41-A9D4-D0D13DA2EF75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80-9A41-A9D4-D0D13DA2EF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80-9A41-A9D4-D0D13DA2EF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B80-9A41-A9D4-D0D13DA2EF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B80-9A41-A9D4-D0D13DA2EF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B80-9A41-A9D4-D0D13DA2EF75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80-9A41-A9D4-D0D13DA2EF75}"/>
                </c:ext>
              </c:extLst>
            </c:dLbl>
            <c:dLbl>
              <c:idx val="1"/>
              <c:layout>
                <c:manualLayout>
                  <c:x val="3.6979969183359017E-2"/>
                  <c:y val="0.13803921568627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80-9A41-A9D4-D0D13DA2EF75}"/>
                </c:ext>
              </c:extLst>
            </c:dLbl>
            <c:dLbl>
              <c:idx val="2"/>
              <c:layout>
                <c:manualLayout>
                  <c:x val="-8.4232152028762192E-2"/>
                  <c:y val="2.50980392156862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80-9A41-A9D4-D0D13DA2EF75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80-9A41-A9D4-D0D13DA2EF75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80-9A41-A9D4-D0D13DA2EF75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B80-9A41-A9D4-D0D13DA2EF75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izdaci'!$C$6:$C$12</c:f>
              <c:strCache>
                <c:ptCount val="7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издаци за набавку нефинансијске имовине</c:v>
                </c:pt>
              </c:strCache>
            </c:strRef>
          </c:cat>
          <c:val>
            <c:numRef>
              <c:f>'Rashodi i izdaci'!$D$6:$D$12</c:f>
              <c:numCache>
                <c:formatCode>#,##0.00</c:formatCode>
                <c:ptCount val="7"/>
                <c:pt idx="0">
                  <c:v>654646717</c:v>
                </c:pt>
                <c:pt idx="1">
                  <c:v>1253112160</c:v>
                </c:pt>
                <c:pt idx="2">
                  <c:v>39700000</c:v>
                </c:pt>
                <c:pt idx="3">
                  <c:v>339178000</c:v>
                </c:pt>
                <c:pt idx="4">
                  <c:v>216600000</c:v>
                </c:pt>
                <c:pt idx="5">
                  <c:v>334822300</c:v>
                </c:pt>
                <c:pt idx="6">
                  <c:v>616000480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B80-9A41-A9D4-D0D13DA2E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8A1-454B-AFE7-A110958E3E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8A1-454B-AFE7-A110958E3E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8A1-454B-AFE7-A110958E3E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8A1-454B-AFE7-A110958E3E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8A1-454B-AFE7-A110958E3ED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8A1-454B-AFE7-A110958E3ED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8A1-454B-AFE7-A110958E3ED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D8A1-454B-AFE7-A110958E3ED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D8A1-454B-AFE7-A110958E3ED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D8A1-454B-AFE7-A110958E3ED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D8A1-454B-AFE7-A110958E3ED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D8A1-454B-AFE7-A110958E3ED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D8A1-454B-AFE7-A110958E3ED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D8A1-454B-AFE7-A110958E3ED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D8A1-454B-AFE7-A110958E3ED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D8A1-454B-AFE7-A110958E3EDC}"/>
              </c:ext>
            </c:extLst>
          </c:dPt>
          <c:dLbls>
            <c:dLbl>
              <c:idx val="0"/>
              <c:layout>
                <c:manualLayout>
                  <c:x val="-7.2661217075386678E-3"/>
                  <c:y val="-0.187830687830687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1-454B-AFE7-A110958E3EDC}"/>
                </c:ext>
              </c:extLst>
            </c:dLbl>
            <c:dLbl>
              <c:idx val="1"/>
              <c:layout>
                <c:manualLayout>
                  <c:x val="0.12170753860127158"/>
                  <c:y val="-0.288359788359788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1-454B-AFE7-A110958E3EDC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A1-454B-AFE7-A110958E3ED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A1-454B-AFE7-A110958E3EDC}"/>
                </c:ext>
              </c:extLst>
            </c:dLbl>
            <c:dLbl>
              <c:idx val="4"/>
              <c:layout>
                <c:manualLayout>
                  <c:x val="0.10535876475930972"/>
                  <c:y val="1.05820105820105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A1-454B-AFE7-A110958E3EDC}"/>
                </c:ext>
              </c:extLst>
            </c:dLbl>
            <c:dLbl>
              <c:idx val="5"/>
              <c:layout>
                <c:manualLayout>
                  <c:x val="5.8128973660308808E-2"/>
                  <c:y val="3.17460317460317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A1-454B-AFE7-A110958E3EDC}"/>
                </c:ext>
              </c:extLst>
            </c:dLbl>
            <c:dLbl>
              <c:idx val="6"/>
              <c:layout>
                <c:manualLayout>
                  <c:x val="0.10899182561307902"/>
                  <c:y val="0.14021164021164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A1-454B-AFE7-A110958E3EDC}"/>
                </c:ext>
              </c:extLst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A1-454B-AFE7-A110958E3EDC}"/>
                </c:ext>
              </c:extLst>
            </c:dLbl>
            <c:dLbl>
              <c:idx val="8"/>
              <c:layout>
                <c:manualLayout>
                  <c:x val="-0.192552225249773"/>
                  <c:y val="0.126984126984126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8A1-454B-AFE7-A110958E3EDC}"/>
                </c:ext>
              </c:extLst>
            </c:dLbl>
            <c:dLbl>
              <c:idx val="9"/>
              <c:layout>
                <c:manualLayout>
                  <c:x val="-0.23069936421435058"/>
                  <c:y val="0.121693121693121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8A1-454B-AFE7-A110958E3ED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5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8A1-454B-AFE7-A110958E3EDC}"/>
                </c:ext>
              </c:extLst>
            </c:dLbl>
            <c:dLbl>
              <c:idx val="11"/>
              <c:layout>
                <c:manualLayout>
                  <c:x val="-0.17801998183469572"/>
                  <c:y val="7.936507936507936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8A1-454B-AFE7-A110958E3EDC}"/>
                </c:ext>
              </c:extLst>
            </c:dLbl>
            <c:dLbl>
              <c:idx val="12"/>
              <c:layout>
                <c:manualLayout>
                  <c:x val="-0.16530426884650318"/>
                  <c:y val="-3.9682539682539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8A1-454B-AFE7-A110958E3EDC}"/>
                </c:ext>
              </c:extLst>
            </c:dLbl>
            <c:dLbl>
              <c:idx val="13"/>
              <c:layout>
                <c:manualLayout>
                  <c:x val="-0.20708446866485014"/>
                  <c:y val="-1.85185185185185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8A1-454B-AFE7-A110958E3EDC}"/>
                </c:ext>
              </c:extLst>
            </c:dLbl>
            <c:dLbl>
              <c:idx val="14"/>
              <c:layout>
                <c:manualLayout>
                  <c:x val="-0.24704813805631246"/>
                  <c:y val="-0.103174603174603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8A1-454B-AFE7-A110958E3EDC}"/>
                </c:ext>
              </c:extLst>
            </c:dLbl>
            <c:dLbl>
              <c:idx val="15"/>
              <c:layout>
                <c:manualLayout>
                  <c:x val="-0.11444141689373298"/>
                  <c:y val="-0.216931216931216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8A1-454B-AFE7-A110958E3ED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Programi!$D$5:$D$20</c:f>
              <c:strCache>
                <c:ptCount val="16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</c:strCache>
            </c:strRef>
          </c:cat>
          <c:val>
            <c:numRef>
              <c:f>Programi!$E$5:$E$20</c:f>
              <c:numCache>
                <c:formatCode>#,##0.00</c:formatCode>
                <c:ptCount val="16"/>
                <c:pt idx="0">
                  <c:v>458476000</c:v>
                </c:pt>
                <c:pt idx="1">
                  <c:v>423200000</c:v>
                </c:pt>
                <c:pt idx="2">
                  <c:v>297000000</c:v>
                </c:pt>
                <c:pt idx="3">
                  <c:v>29732000</c:v>
                </c:pt>
                <c:pt idx="4">
                  <c:v>174200000</c:v>
                </c:pt>
                <c:pt idx="5">
                  <c:v>4500000</c:v>
                </c:pt>
                <c:pt idx="6">
                  <c:v>155668000</c:v>
                </c:pt>
                <c:pt idx="7">
                  <c:v>262900000</c:v>
                </c:pt>
                <c:pt idx="8">
                  <c:v>220050000</c:v>
                </c:pt>
                <c:pt idx="9">
                  <c:v>126252000</c:v>
                </c:pt>
                <c:pt idx="10">
                  <c:v>205578000</c:v>
                </c:pt>
                <c:pt idx="11">
                  <c:v>75094100</c:v>
                </c:pt>
                <c:pt idx="12">
                  <c:v>302216477</c:v>
                </c:pt>
                <c:pt idx="13">
                  <c:v>198026480</c:v>
                </c:pt>
                <c:pt idx="14">
                  <c:v>447875600</c:v>
                </c:pt>
                <c:pt idx="15">
                  <c:v>73342000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D8A1-454B-AFE7-A110958E3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Градска</a:t>
          </a:r>
        </a:p>
        <a:p>
          <a:r>
            <a:rPr lang="sr-Cyrl-RS" sz="1600" dirty="0"/>
            <a:t>Градоначелник</a:t>
          </a:r>
        </a:p>
        <a:p>
          <a:r>
            <a:rPr lang="sr-Cyrl-RS" sz="1600" dirty="0"/>
            <a:t>Градско веће</a:t>
          </a:r>
        </a:p>
        <a:p>
          <a:r>
            <a:rPr lang="sr-Cyrl-RS" sz="1600" dirty="0"/>
            <a:t>Скупштина града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2021. 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Стратегија/План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области; средњорочни план ЈЛС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</dgm:pt>
    <dgm:pt modelId="{61AA8207-A6A4-4905-9FD1-93C90724B340}" type="pres">
      <dgm:prSet presAssocID="{F2167233-387A-4C2A-92FA-201B800AF2E5}" presName="connTx" presStyleLbl="parChTrans1D2" presStyleIdx="0" presStyleCnt="5"/>
      <dgm:spPr/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</dgm:pt>
    <dgm:pt modelId="{D23E054D-0742-441B-9D09-9EB576968A6E}" type="pres">
      <dgm:prSet presAssocID="{346E9DC4-0947-473F-AED9-9AECED92978F}" presName="connTx" presStyleLbl="parChTrans1D2" presStyleIdx="1" presStyleCnt="5"/>
      <dgm:spPr/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</dgm:pt>
    <dgm:pt modelId="{92BF821D-14E3-40BB-B3C5-212A94A9CA22}" type="pres">
      <dgm:prSet presAssocID="{9324F21A-CF22-404B-991C-F0FAD04F1E1A}" presName="connTx" presStyleLbl="parChTrans1D2" presStyleIdx="2" presStyleCnt="5"/>
      <dgm:spPr/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</dgm:pt>
    <dgm:pt modelId="{7E8E6685-0078-4B86-BC52-3A0FBAF76686}" type="pres">
      <dgm:prSet presAssocID="{F68F9F1A-A0AC-4627-BB76-A21CB9C16ACA}" presName="connTx" presStyleLbl="parChTrans1D2" presStyleIdx="3" presStyleCnt="5"/>
      <dgm:spPr/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</dgm:pt>
    <dgm:pt modelId="{EE9BE54A-48D2-43A6-AD4C-394C0EDDA292}" type="pres">
      <dgm:prSet presAssocID="{B764CED6-B38C-4590-855F-1F4460EB1A27}" presName="connTx" presStyleLbl="parChTrans1D2" presStyleIdx="4" presStyleCnt="5"/>
      <dgm:spPr/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</dgm:pt>
  </dgm:ptLst>
  <dgm:cxnLst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F0833111-710A-438D-8DAD-39E1E37FCCA2}" type="presOf" srcId="{E1AD8724-28DC-48C5-B75E-B0D1F33E6279}" destId="{939B76D1-BB33-4E50-9ECD-839FB5787B95}" srcOrd="0" destOrd="0" presId="urn:diagrams.loki3.com/BracketList"/>
    <dgm:cxn modelId="{1D90891A-5CA6-46E0-9B94-066929D862D5}" type="presOf" srcId="{28888755-727E-436B-B2F2-DA7896544A65}" destId="{9312B733-3AEB-49F6-8245-08553BA2949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021894C-289A-4B28-BA0D-6767C27230B8}" type="presOf" srcId="{D45E583C-4AAD-40D2-9D24-9A0A68141567}" destId="{7BB6658A-32E0-42C7-B82A-240BF45CF27D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B07D637A-714A-406B-993E-0E5A5B39956B}" type="presOf" srcId="{E1B79EE1-1157-4302-AB0B-8FEDC81165FD}" destId="{F40D94EA-52E0-4740-A924-EAF350BDF213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39B6D187-F738-494F-864B-824768F311FC}" type="presOf" srcId="{6B14159D-5902-471E-9F91-CEA86CA18597}" destId="{FFFD7BD8-195B-4FA4-9414-4F4C582F5570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87FAF999-9E08-4A6A-A6D7-11D7E30AC118}" type="presOf" srcId="{EEA47F19-311D-44B3-AAA4-35C98BD4844B}" destId="{EFEB1020-9C17-48DC-BBE0-54FA743F9F75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53E397A2-7CAD-4A4C-ABDE-885D92961EB2}" type="presOf" srcId="{FE2BA0E8-81AC-463B-B498-EF464F5BCE06}" destId="{9893D59A-7FEC-486D-89C4-D28135F6121C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E9154DB6-8B71-4C47-A778-19BA49538396}" type="presOf" srcId="{92FD0664-EE76-4121-BE7B-68FC1EE5F4D7}" destId="{C6BA9D27-2D60-4BA7-98A9-E18E57FDB6C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en-RS" b="0" i="0" u="none" dirty="0"/>
            <a:t>3.448.110.657</a:t>
          </a:r>
          <a:r>
            <a:rPr lang="sr-Cyrl-RS" dirty="0"/>
            <a:t> 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</a:t>
          </a:r>
          <a:r>
            <a:rPr lang="en-RS" b="0" i="0" u="none" dirty="0"/>
            <a:t>2.104.906.000</a:t>
          </a:r>
          <a:r>
            <a:rPr lang="sr-Cyrl-RS" b="0" i="0" u="none" dirty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RS" b="0" i="0" u="none" dirty="0"/>
            <a:t>471.096.480</a:t>
          </a:r>
          <a:r>
            <a:rPr lang="sr-Latn-R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 </a:t>
          </a:r>
          <a:r>
            <a:rPr lang="en-RS" b="0" i="0" u="none" dirty="0"/>
            <a:t>745.208.177</a:t>
          </a:r>
          <a:endParaRPr lang="sr-Cyrl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</a:t>
          </a:r>
          <a:r>
            <a:rPr lang="en-RS" b="0" i="0" u="none" dirty="0"/>
            <a:t>73.900.000</a:t>
          </a:r>
          <a:r>
            <a:rPr lang="sr-Cyrl-RS" dirty="0"/>
            <a:t>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Меморандумске ставке </a:t>
          </a:r>
        </a:p>
        <a:p>
          <a:pPr algn="ctr"/>
          <a:r>
            <a:rPr lang="en-RS" b="0" i="0" u="none" dirty="0"/>
            <a:t>3.000.000</a:t>
          </a:r>
          <a:r>
            <a:rPr lang="sr-Cyrl-RS" b="0" i="0" u="none" dirty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>
              <a:solidFill>
                <a:schemeClr val="tx1"/>
              </a:solidFill>
            </a:rPr>
            <a:t>Донација</a:t>
          </a:r>
          <a:r>
            <a:rPr lang="sr-Cyrl-RS" sz="1000" dirty="0">
              <a:solidFill>
                <a:srgbClr val="FF0000"/>
              </a:solidFill>
            </a:rPr>
            <a:t> </a:t>
          </a:r>
          <a:r>
            <a:rPr lang="en-RS" sz="1000" b="0" i="0" u="none" dirty="0"/>
            <a:t>50.000.000</a:t>
          </a:r>
          <a:r>
            <a:rPr lang="sr-Cyrl-RS" sz="1000" dirty="0"/>
            <a:t> </a:t>
          </a:r>
          <a:r>
            <a:rPr lang="sr-Latn-RS" sz="1000" dirty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</dgm:pt>
  </dgm:ptLst>
  <dgm:cxnLst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A66DD3E-AD41-4FBE-A90F-6733EF188F32}" type="presOf" srcId="{26EF48C7-6381-4355-B03F-DD441AE957C7}" destId="{EFAACCF6-3A6A-4536-89B0-F0A7C44F6BE1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3A62F178-8066-4771-B4B9-5EF0D5B95712}" type="presOf" srcId="{1BF4645B-0E25-4982-8755-C468FC62C39C}" destId="{320B77C6-F8A0-4CEB-8B55-79E4A1BAF9E9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592F709B-0D71-4665-94FE-FCFCC1F99F37}" type="presOf" srcId="{48096665-F98A-4372-9642-AA104F5D458A}" destId="{B471A916-B6F4-4017-A447-E2C98CEE19B9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09EA19A1-AD92-457C-AA02-410DD0335895}" type="presOf" srcId="{E055884F-7426-4921-A0E5-9CA56A76B49A}" destId="{CCB8139E-CA19-491D-9FCD-6BF28923C72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6CADC6AF-E4D1-4118-B6AD-2936E20B24E4}" type="presOf" srcId="{E1AD8724-28DC-48C5-B75E-B0D1F33E6279}" destId="{939B76D1-BB33-4E50-9ECD-839FB5787B95}" srcOrd="0" destOrd="0" presId="urn:diagrams.loki3.com/BracketList"/>
    <dgm:cxn modelId="{125639C7-B690-4F53-A1C9-BB18BE26EFFF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EC0075EB-3DC2-4074-AA80-170858192B86}" type="presOf" srcId="{28888755-727E-436B-B2F2-DA7896544A65}" destId="{9312B733-3AEB-49F6-8245-08553BA2949B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en-US" b="1" dirty="0"/>
            <a:t>3.454.110.657,00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</a:t>
          </a:r>
        </a:p>
        <a:p>
          <a:r>
            <a:rPr lang="ru-RU" dirty="0">
              <a:solidFill>
                <a:schemeClr val="bg1"/>
              </a:solidFill>
            </a:rPr>
            <a:t> </a:t>
          </a:r>
          <a:r>
            <a:rPr lang="en-US" dirty="0"/>
            <a:t>1.253.112.160,00</a:t>
          </a:r>
          <a:r>
            <a:rPr lang="ru-RU" dirty="0">
              <a:solidFill>
                <a:schemeClr val="bg1"/>
              </a:solidFill>
            </a:rPr>
            <a:t> 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en-US" dirty="0"/>
            <a:t>39.700.000,00</a:t>
          </a:r>
          <a:endParaRPr lang="sr-Cyrl-RS" dirty="0"/>
        </a:p>
        <a:p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dirty="0"/>
            <a:t>654.646.717,00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en-US" dirty="0"/>
            <a:t>216.600.000,00</a:t>
          </a:r>
          <a:r>
            <a:rPr lang="sr-Cyrl-RS" dirty="0">
              <a:solidFill>
                <a:schemeClr val="bg1"/>
              </a:solidFill>
            </a:rPr>
            <a:t> 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en-US" dirty="0"/>
            <a:t>339.178.000,00</a:t>
          </a:r>
          <a:r>
            <a:rPr lang="sr-Cyrl-RS" dirty="0">
              <a:solidFill>
                <a:schemeClr val="bg1"/>
              </a:solidFill>
            </a:rPr>
            <a:t> 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en-US" dirty="0"/>
            <a:t>334.822.300,00</a:t>
          </a:r>
          <a:endParaRPr lang="sr-Cyrl-RS" dirty="0"/>
        </a:p>
        <a:p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Издаци за набавку нефинансијске имовине</a:t>
          </a:r>
        </a:p>
        <a:p>
          <a:r>
            <a:rPr lang="en-US" dirty="0"/>
            <a:t>616.000.480,00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</dgm:pt>
    <dgm:pt modelId="{73F305AC-CFDC-45B1-8AB8-6FABD1C99179}" type="pres">
      <dgm:prSet presAssocID="{A7091EAC-498C-4E8C-B46B-331B042A0C75}" presName="node" presStyleLbl="node1" presStyleIdx="0" presStyleCnt="7" custScaleX="141131" custScaleY="140917">
        <dgm:presLayoutVars>
          <dgm:bulletEnabled val="1"/>
        </dgm:presLayoutVars>
      </dgm:prSet>
      <dgm:spPr/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7"/>
      <dgm:spPr/>
    </dgm:pt>
    <dgm:pt modelId="{A14630AA-C1BD-4A7E-B665-0A7C9B6C19C9}" type="pres">
      <dgm:prSet presAssocID="{3FA5C700-C8EE-4CAC-8DA0-0BA7CA952C72}" presName="node" presStyleLbl="node1" presStyleIdx="1" presStyleCnt="7" custScaleX="131953" custScaleY="129967">
        <dgm:presLayoutVars>
          <dgm:bulletEnabled val="1"/>
        </dgm:presLayoutVars>
      </dgm:prSet>
      <dgm:spPr/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7"/>
      <dgm:spPr/>
    </dgm:pt>
    <dgm:pt modelId="{E43F7264-94BE-4E7E-8A98-A0D70BB3AF06}" type="pres">
      <dgm:prSet presAssocID="{4746DA87-483C-4B84-9A22-BC58F96CB23A}" presName="node" presStyleLbl="node1" presStyleIdx="2" presStyleCnt="7" custScaleX="121003" custScaleY="119208">
        <dgm:presLayoutVars>
          <dgm:bulletEnabled val="1"/>
        </dgm:presLayoutVars>
      </dgm:prSet>
      <dgm:spPr/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7"/>
      <dgm:spPr/>
    </dgm:pt>
    <dgm:pt modelId="{115526CD-270E-4C52-A164-15F2B6F9FE39}" type="pres">
      <dgm:prSet presAssocID="{8329AE49-ECD5-4C13-B90F-CA83B6E6F994}" presName="node" presStyleLbl="node1" presStyleIdx="3" presStyleCnt="7" custScaleX="120594" custScaleY="116316">
        <dgm:presLayoutVars>
          <dgm:bulletEnabled val="1"/>
        </dgm:presLayoutVars>
      </dgm:prSet>
      <dgm:spPr/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7"/>
      <dgm:spPr/>
    </dgm:pt>
    <dgm:pt modelId="{5101AD7C-EA94-402A-A388-0FD916639D60}" type="pres">
      <dgm:prSet presAssocID="{9C6F0069-43DC-402D-BD84-1006528FCE04}" presName="node" presStyleLbl="node1" presStyleIdx="4" presStyleCnt="7" custScaleX="117384" custScaleY="118966" custRadScaleRad="98874" custRadScaleInc="-5820">
        <dgm:presLayoutVars>
          <dgm:bulletEnabled val="1"/>
        </dgm:presLayoutVars>
      </dgm:prSet>
      <dgm:spPr/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7"/>
      <dgm:spPr/>
    </dgm:pt>
    <dgm:pt modelId="{D19ADD6D-9F0A-4766-B637-BB2D5495A9BB}" type="pres">
      <dgm:prSet presAssocID="{ED01A515-5448-4A3E-A2EC-575448D0F5AA}" presName="node" presStyleLbl="node1" presStyleIdx="5" presStyleCnt="7" custScaleX="113767" custScaleY="116316">
        <dgm:presLayoutVars>
          <dgm:bulletEnabled val="1"/>
        </dgm:presLayoutVars>
      </dgm:prSet>
      <dgm:spPr/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7"/>
      <dgm:spPr/>
    </dgm:pt>
    <dgm:pt modelId="{4F05B281-B6DB-45BB-A427-1BF92AADC139}" type="pres">
      <dgm:prSet presAssocID="{AE26BF5A-34A6-4192-8BEA-D9ECFB941642}" presName="node" presStyleLbl="node1" presStyleIdx="6" presStyleCnt="7" custScaleX="112359" custScaleY="125494">
        <dgm:presLayoutVars>
          <dgm:bulletEnabled val="1"/>
        </dgm:presLayoutVars>
      </dgm:prSet>
      <dgm:spPr/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7"/>
      <dgm:spPr/>
    </dgm:pt>
  </dgm:ptLst>
  <dgm:cxnLst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Градска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Градоначелник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Градско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града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2021.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Стратегија/План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области; средњорочни план ЈЛС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100" kern="1200" dirty="0"/>
            <a:t>Укупни буџетски приходи и примања  </a:t>
          </a:r>
          <a:r>
            <a:rPr lang="en-RS" sz="2100" b="0" i="0" u="none" kern="1200" dirty="0"/>
            <a:t>3.448.110.657</a:t>
          </a:r>
          <a:r>
            <a:rPr lang="sr-Cyrl-RS" sz="2100" kern="1200" dirty="0"/>
            <a:t> 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Приходи од  пореза </a:t>
          </a:r>
          <a:r>
            <a:rPr lang="en-RS" sz="1000" b="0" i="0" u="none" kern="1200" dirty="0"/>
            <a:t>2.104.906.000</a:t>
          </a:r>
          <a:r>
            <a:rPr lang="sr-Cyrl-RS" sz="1000" b="0" i="0" u="none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Трансфери </a:t>
          </a:r>
          <a:r>
            <a:rPr lang="en-RS" sz="1000" b="0" i="0" u="none" kern="1200" dirty="0"/>
            <a:t>471.096.480</a:t>
          </a:r>
          <a:r>
            <a:rPr lang="sr-Latn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Други приходи   </a:t>
          </a:r>
          <a:r>
            <a:rPr lang="en-RS" sz="1000" b="0" i="0" u="none" kern="1200" dirty="0"/>
            <a:t>745.208.177</a:t>
          </a:r>
          <a:endParaRPr lang="sr-Cyrl-RS" sz="1000" b="0" i="0" u="none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Примања од продаје нефинансијске имовине </a:t>
          </a:r>
          <a:r>
            <a:rPr lang="en-RS" sz="1000" b="0" i="0" u="none" kern="1200" dirty="0"/>
            <a:t>73.900.000</a:t>
          </a:r>
          <a:r>
            <a:rPr lang="sr-Cyrl-RS" sz="1000" kern="1200" dirty="0"/>
            <a:t> 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Меморандумске ставке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RS" sz="1000" b="0" i="0" u="none" kern="1200" dirty="0"/>
            <a:t>3.000.000</a:t>
          </a:r>
          <a:r>
            <a:rPr lang="sr-Cyrl-RS" sz="1000" b="0" i="0" u="none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tx1"/>
              </a:solidFill>
            </a:rPr>
            <a:t>Донација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en-RS" sz="1000" b="0" i="0" u="none" kern="1200" dirty="0"/>
            <a:t>50.000.000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75E5C-DEAA-49FF-9C6A-0DF4C03D040D}">
      <dsp:nvSpPr>
        <dsp:cNvPr id="0" name=""/>
        <dsp:cNvSpPr/>
      </dsp:nvSpPr>
      <dsp:spPr>
        <a:xfrm>
          <a:off x="2216560" y="530405"/>
          <a:ext cx="3759587" cy="3759587"/>
        </a:xfrm>
        <a:prstGeom prst="blockArc">
          <a:avLst>
            <a:gd name="adj1" fmla="val 13114286"/>
            <a:gd name="adj2" fmla="val 16200000"/>
            <a:gd name="adj3" fmla="val 3906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16560" y="530405"/>
          <a:ext cx="3759587" cy="3759587"/>
        </a:xfrm>
        <a:prstGeom prst="blockArc">
          <a:avLst>
            <a:gd name="adj1" fmla="val 10028571"/>
            <a:gd name="adj2" fmla="val 13114286"/>
            <a:gd name="adj3" fmla="val 3906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10539" y="504865"/>
          <a:ext cx="3759587" cy="3759587"/>
        </a:xfrm>
        <a:prstGeom prst="blockArc">
          <a:avLst>
            <a:gd name="adj1" fmla="val 6852874"/>
            <a:gd name="adj2" fmla="val 9979628"/>
            <a:gd name="adj3" fmla="val 3906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40954" y="518877"/>
          <a:ext cx="3759587" cy="3759587"/>
        </a:xfrm>
        <a:prstGeom prst="blockArc">
          <a:avLst>
            <a:gd name="adj1" fmla="val 3907467"/>
            <a:gd name="adj2" fmla="val 6915335"/>
            <a:gd name="adj3" fmla="val 3906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16560" y="530405"/>
          <a:ext cx="3759587" cy="3759587"/>
        </a:xfrm>
        <a:prstGeom prst="blockArc">
          <a:avLst>
            <a:gd name="adj1" fmla="val 771429"/>
            <a:gd name="adj2" fmla="val 3857143"/>
            <a:gd name="adj3" fmla="val 3906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16560" y="530405"/>
          <a:ext cx="3759587" cy="3759587"/>
        </a:xfrm>
        <a:prstGeom prst="blockArc">
          <a:avLst>
            <a:gd name="adj1" fmla="val 19285714"/>
            <a:gd name="adj2" fmla="val 771429"/>
            <a:gd name="adj3" fmla="val 3906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16560" y="530405"/>
          <a:ext cx="3759587" cy="3759587"/>
        </a:xfrm>
        <a:prstGeom prst="blockArc">
          <a:avLst>
            <a:gd name="adj1" fmla="val 16200000"/>
            <a:gd name="adj2" fmla="val 19285714"/>
            <a:gd name="adj3" fmla="val 390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136979" y="1427058"/>
          <a:ext cx="1918750" cy="19662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bg1"/>
              </a:solidFill>
            </a:rPr>
            <a:t>Укупни расходи и издаци </a:t>
          </a:r>
          <a:r>
            <a:rPr lang="en-US" sz="1400" b="1" kern="1200" dirty="0"/>
            <a:t>3.454.110.657,00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417973" y="1715013"/>
        <a:ext cx="1356762" cy="1390370"/>
      </dsp:txXfrm>
    </dsp:sp>
    <dsp:sp modelId="{73F305AC-CFDC-45B1-8AB8-6FABD1C99179}">
      <dsp:nvSpPr>
        <dsp:cNvPr id="0" name=""/>
        <dsp:cNvSpPr/>
      </dsp:nvSpPr>
      <dsp:spPr>
        <a:xfrm>
          <a:off x="3376827" y="-151322"/>
          <a:ext cx="1439054" cy="14368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bg1"/>
              </a:solidFill>
            </a:rPr>
            <a:t>Коришћење роба и услуга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bg1"/>
              </a:solidFill>
            </a:rPr>
            <a:t> </a:t>
          </a:r>
          <a:r>
            <a:rPr lang="en-US" sz="900" kern="1200" dirty="0"/>
            <a:t>1.253.112.160,00</a:t>
          </a:r>
          <a:r>
            <a:rPr lang="ru-RU" sz="900" kern="1200" dirty="0">
              <a:solidFill>
                <a:schemeClr val="bg1"/>
              </a:solidFill>
            </a:rPr>
            <a:t>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587572" y="59103"/>
        <a:ext cx="1017564" cy="1016022"/>
      </dsp:txXfrm>
    </dsp:sp>
    <dsp:sp modelId="{A14630AA-C1BD-4A7E-B665-0A7C9B6C19C9}">
      <dsp:nvSpPr>
        <dsp:cNvPr id="0" name=""/>
        <dsp:cNvSpPr/>
      </dsp:nvSpPr>
      <dsp:spPr>
        <a:xfrm>
          <a:off x="4864601" y="598444"/>
          <a:ext cx="1345470" cy="1325219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Дотације и трансфери </a:t>
          </a:r>
          <a:r>
            <a:rPr lang="en-US" sz="900" kern="1200" dirty="0"/>
            <a:t>339.178.000,00</a:t>
          </a:r>
          <a:r>
            <a:rPr lang="sr-Cyrl-RS" sz="900" kern="1200" dirty="0">
              <a:solidFill>
                <a:schemeClr val="bg1"/>
              </a:solidFill>
            </a:rPr>
            <a:t>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061641" y="792518"/>
        <a:ext cx="951390" cy="937071"/>
      </dsp:txXfrm>
    </dsp:sp>
    <dsp:sp modelId="{E43F7264-94BE-4E7E-8A98-A0D70BB3AF06}">
      <dsp:nvSpPr>
        <dsp:cNvPr id="0" name=""/>
        <dsp:cNvSpPr/>
      </dsp:nvSpPr>
      <dsp:spPr>
        <a:xfrm>
          <a:off x="5276321" y="2212567"/>
          <a:ext cx="1233817" cy="121551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Расходи за запослене </a:t>
          </a:r>
          <a:r>
            <a:rPr lang="en-US" sz="900" kern="1200" dirty="0"/>
            <a:t>654.646.717,00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457009" y="2390575"/>
        <a:ext cx="872441" cy="859498"/>
      </dsp:txXfrm>
    </dsp:sp>
    <dsp:sp modelId="{115526CD-270E-4C52-A164-15F2B6F9FE39}">
      <dsp:nvSpPr>
        <dsp:cNvPr id="0" name=""/>
        <dsp:cNvSpPr/>
      </dsp:nvSpPr>
      <dsp:spPr>
        <a:xfrm>
          <a:off x="4281215" y="3477749"/>
          <a:ext cx="1229647" cy="1186026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Социјална помоћ </a:t>
          </a:r>
          <a:r>
            <a:rPr lang="en-US" sz="900" kern="1200" dirty="0"/>
            <a:t>216.600.000,00</a:t>
          </a:r>
          <a:r>
            <a:rPr lang="sr-Cyrl-RS" sz="900" kern="1200" dirty="0">
              <a:solidFill>
                <a:schemeClr val="bg1"/>
              </a:solidFill>
            </a:rPr>
            <a:t>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461293" y="3651438"/>
        <a:ext cx="869491" cy="838648"/>
      </dsp:txXfrm>
    </dsp:sp>
    <dsp:sp modelId="{5101AD7C-EA94-402A-A388-0FD916639D60}">
      <dsp:nvSpPr>
        <dsp:cNvPr id="0" name=""/>
        <dsp:cNvSpPr/>
      </dsp:nvSpPr>
      <dsp:spPr>
        <a:xfrm>
          <a:off x="2735924" y="3459059"/>
          <a:ext cx="1196916" cy="1213047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Субвенције </a:t>
          </a:r>
          <a:r>
            <a:rPr lang="en-US" sz="900" kern="1200" dirty="0"/>
            <a:t>39.700.000,00</a:t>
          </a:r>
          <a:endParaRPr lang="sr-Cyrl-R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911208" y="3636706"/>
        <a:ext cx="846348" cy="857753"/>
      </dsp:txXfrm>
    </dsp:sp>
    <dsp:sp modelId="{D19ADD6D-9F0A-4766-B637-BB2D5495A9BB}">
      <dsp:nvSpPr>
        <dsp:cNvPr id="0" name=""/>
        <dsp:cNvSpPr/>
      </dsp:nvSpPr>
      <dsp:spPr>
        <a:xfrm>
          <a:off x="1719460" y="2227311"/>
          <a:ext cx="1160035" cy="1186026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Остали расходи </a:t>
          </a:r>
          <a:r>
            <a:rPr lang="en-US" sz="900" kern="1200" dirty="0"/>
            <a:t>334.822.300,00</a:t>
          </a:r>
          <a:endParaRPr lang="sr-Cyrl-R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889343" y="2401000"/>
        <a:ext cx="820269" cy="838648"/>
      </dsp:txXfrm>
    </dsp:sp>
    <dsp:sp modelId="{4F05B281-B6DB-45BB-A427-1BF92AADC139}">
      <dsp:nvSpPr>
        <dsp:cNvPr id="0" name=""/>
        <dsp:cNvSpPr/>
      </dsp:nvSpPr>
      <dsp:spPr>
        <a:xfrm>
          <a:off x="2082532" y="621248"/>
          <a:ext cx="1145678" cy="127961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Издаци за набавку нефинансијске имовине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616.000.480,00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250313" y="808643"/>
        <a:ext cx="810116" cy="904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3/2/21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3/2/21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3/2/21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3/2/21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3/2/21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3/2/21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171507/money-pot-by-gnokii-17150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260"/>
            <a:ext cx="7772400" cy="1470025"/>
          </a:xfrm>
        </p:spPr>
        <p:txBody>
          <a:bodyPr>
            <a:normAutofit/>
          </a:bodyPr>
          <a:lstStyle/>
          <a:p>
            <a:br>
              <a:rPr lang="sr-Cyrl-RS" dirty="0"/>
            </a:br>
            <a:r>
              <a:rPr lang="sr-Cyrl-RS" dirty="0"/>
              <a:t>ГРАД СОМБОР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НАЦРТ ОДЛУКЕ О БУЏЕТУ за 2021. 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ombor.png">
            <a:extLst>
              <a:ext uri="{FF2B5EF4-FFF2-40B4-BE49-F238E27FC236}">
                <a16:creationId xmlns:a16="http://schemas.microsoft.com/office/drawing/2014/main" id="{7C3EF16B-3E6D-A844-ACEA-1F18819CA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9021"/>
            <a:ext cx="1871464" cy="187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2021. 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744537"/>
              </p:ext>
            </p:extLst>
          </p:nvPr>
        </p:nvGraphicFramePr>
        <p:xfrm>
          <a:off x="1163637" y="1404937"/>
          <a:ext cx="7152779" cy="4544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2021. годину у Нацрту одлуке 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града за плате буџетских корисника, набавку роба и услуга, субвенције, дотације и трансфере, социјалну помоћ и остале трошкове које град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3,45</a:t>
            </a:r>
            <a:r>
              <a:rPr lang="sr-Latn-RS" b="1" dirty="0"/>
              <a:t> </a:t>
            </a:r>
            <a:r>
              <a:rPr lang="sr-Cyrl-RS" b="1" dirty="0"/>
              <a:t>милијарди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пројектованих расхода и издатака буџета за 2021. 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6041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00" b="1"/>
              <a:t>Структура пројектованих расхода и издатака буџета за 2021. годину</a:t>
            </a:r>
            <a:endParaRPr lang="en-US" sz="3700" b="1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5FB0A07-249F-4345-993B-6AB4700608B8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5775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Планирани 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43664"/>
              </p:ext>
            </p:extLst>
          </p:nvPr>
        </p:nvGraphicFramePr>
        <p:xfrm>
          <a:off x="91846" y="980729"/>
          <a:ext cx="8960308" cy="576369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20хх.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458.476.000,00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423.200.000,00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297.000.000,00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29.732.000,00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174.200.000,00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4.500.000,00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155.668.000,00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262.900.000,00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220.050.000,00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126.252.000,00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205.578.000,00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75.094.100,00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302.216.477,00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198.026.480,00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447.875.600,00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73.342.000,00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3.454.110.657,00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00" b="1"/>
              <a:t>Структура планираних расхода по буџетским програмима</a:t>
            </a:r>
            <a:endParaRPr lang="en-US" sz="37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1059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9CF1EDC-330A-E440-9D1D-0C266DDCC0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895941"/>
              </p:ext>
            </p:extLst>
          </p:nvPr>
        </p:nvGraphicFramePr>
        <p:xfrm>
          <a:off x="827584" y="1556792"/>
          <a:ext cx="7128793" cy="456937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21194">
                  <a:extLst>
                    <a:ext uri="{9D8B030D-6E8A-4147-A177-3AD203B41FA5}">
                      <a16:colId xmlns:a16="http://schemas.microsoft.com/office/drawing/2014/main" val="2244365151"/>
                    </a:ext>
                  </a:extLst>
                </a:gridCol>
                <a:gridCol w="2206717">
                  <a:extLst>
                    <a:ext uri="{9D8B030D-6E8A-4147-A177-3AD203B41FA5}">
                      <a16:colId xmlns:a16="http://schemas.microsoft.com/office/drawing/2014/main" val="902872800"/>
                    </a:ext>
                  </a:extLst>
                </a:gridCol>
                <a:gridCol w="2335833">
                  <a:extLst>
                    <a:ext uri="{9D8B030D-6E8A-4147-A177-3AD203B41FA5}">
                      <a16:colId xmlns:a16="http://schemas.microsoft.com/office/drawing/2014/main" val="106755943"/>
                    </a:ext>
                  </a:extLst>
                </a:gridCol>
                <a:gridCol w="1565049">
                  <a:extLst>
                    <a:ext uri="{9D8B030D-6E8A-4147-A177-3AD203B41FA5}">
                      <a16:colId xmlns:a16="http://schemas.microsoft.com/office/drawing/2014/main" val="837415201"/>
                    </a:ext>
                  </a:extLst>
                </a:gridCol>
              </a:tblGrid>
              <a:tr h="747125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 err="1">
                          <a:effectLst/>
                          <a:latin typeface="+mn-lt"/>
                        </a:rPr>
                        <a:t>Р</a:t>
                      </a:r>
                      <a:r>
                        <a:rPr lang="sr-RS" sz="1200" u="none" strike="noStrike" dirty="0">
                          <a:effectLst/>
                          <a:latin typeface="+mn-lt"/>
                        </a:rPr>
                        <a:t>. бр.</a:t>
                      </a:r>
                      <a:endParaRPr lang="sr-R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>
                          <a:effectLst/>
                          <a:latin typeface="+mn-lt"/>
                        </a:rPr>
                        <a:t>Назив буџетског корисника</a:t>
                      </a:r>
                      <a:endParaRPr lang="sr-R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200" u="none" strike="noStrike" dirty="0">
                          <a:effectLst/>
                          <a:latin typeface="+mn-lt"/>
                        </a:rPr>
                        <a:t> Средства из Нацрта Одлуке о буџету за 2021. годину  (износ у динарима) </a:t>
                      </a:r>
                      <a:endParaRPr lang="sr-R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%  буџета по кориснику</a:t>
                      </a:r>
                      <a:endParaRPr lang="sr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extLst>
                  <a:ext uri="{0D108BD9-81ED-4DB2-BD59-A6C34878D82A}">
                    <a16:rowId xmlns:a16="http://schemas.microsoft.com/office/drawing/2014/main" val="1046679273"/>
                  </a:ext>
                </a:extLst>
              </a:tr>
              <a:tr h="2490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1.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Скупштина града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                       35.252.000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1%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225955333"/>
                  </a:ext>
                </a:extLst>
              </a:tr>
              <a:tr h="238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2.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Градоначелник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23.720.000,00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1%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2320783947"/>
                  </a:ext>
                </a:extLst>
              </a:tr>
              <a:tr h="238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3.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Градско веће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                            14.370.000  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0%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3981343769"/>
                  </a:ext>
                </a:extLst>
              </a:tr>
              <a:tr h="238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4.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Градска управа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RS" sz="1200" u="none" strike="noStrike" dirty="0">
                          <a:effectLst/>
                          <a:latin typeface="+mn-lt"/>
                        </a:rPr>
                        <a:t>                       3.049.864.057  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79%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224784566"/>
                  </a:ext>
                </a:extLst>
              </a:tr>
              <a:tr h="465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5.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Градско јавно правобранилаштво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RS" sz="1200" u="none" strike="noStrike" dirty="0">
                          <a:effectLst/>
                          <a:latin typeface="+mn-lt"/>
                        </a:rPr>
                        <a:t>                              7.430.000  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0%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478510961"/>
                  </a:ext>
                </a:extLst>
              </a:tr>
              <a:tr h="238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6.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Месне заједнице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                            60.574.600  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2%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2375157791"/>
                  </a:ext>
                </a:extLst>
              </a:tr>
              <a:tr h="238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7.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Установе културе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RS" sz="1200" u="none" strike="noStrike" dirty="0">
                          <a:effectLst/>
                          <a:latin typeface="+mn-lt"/>
                        </a:rPr>
                        <a:t>                          276.216.477  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7%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3252526567"/>
                  </a:ext>
                </a:extLst>
              </a:tr>
              <a:tr h="238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8.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Сц Соко Сомбор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                          130.126.480  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3%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2957740743"/>
                  </a:ext>
                </a:extLst>
              </a:tr>
              <a:tr h="465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10.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ПУ Вера Гуцуња Сомбор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RS" sz="1200" u="none" strike="noStrike" dirty="0">
                          <a:effectLst/>
                          <a:latin typeface="+mn-lt"/>
                        </a:rPr>
                        <a:t>                          262.900.000  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7%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386986368"/>
                  </a:ext>
                </a:extLst>
              </a:tr>
              <a:tr h="6929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11.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Центар за стручно усавршавање запослених 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RS" sz="1200" u="none" strike="noStrike" dirty="0">
                          <a:effectLst/>
                          <a:latin typeface="+mn-lt"/>
                        </a:rPr>
                        <a:t>                              8.452.000  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0%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2467750817"/>
                  </a:ext>
                </a:extLst>
              </a:tr>
              <a:tr h="238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12.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  <a:latin typeface="+mn-lt"/>
                        </a:rPr>
                        <a:t>ТО Града Сомбора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RS" sz="1200" u="none" strike="noStrike" dirty="0">
                          <a:effectLst/>
                          <a:latin typeface="+mn-lt"/>
                        </a:rPr>
                        <a:t>                            29.732.000  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>
                          <a:effectLst/>
                          <a:latin typeface="+mn-lt"/>
                        </a:rPr>
                        <a:t>0%</a:t>
                      </a:r>
                      <a:endParaRPr lang="en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3267147986"/>
                  </a:ext>
                </a:extLst>
              </a:tr>
              <a:tr h="281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R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RS" sz="1200" u="none" strike="noStrike">
                          <a:effectLst/>
                          <a:latin typeface="+mn-lt"/>
                        </a:rPr>
                        <a:t>Укупно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 dirty="0">
                          <a:effectLst/>
                          <a:latin typeface="+mn-lt"/>
                        </a:rPr>
                        <a:t>                  3.860.453.614  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1200" u="none" strike="noStrike" dirty="0">
                          <a:effectLst/>
                          <a:latin typeface="+mn-lt"/>
                        </a:rPr>
                        <a:t>100,0%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4" marR="8044" marT="8044" marB="0" anchor="b"/>
                </a:tc>
                <a:extLst>
                  <a:ext uri="{0D108BD9-81ED-4DB2-BD59-A6C34878D82A}">
                    <a16:rowId xmlns:a16="http://schemas.microsoft.com/office/drawing/2014/main" val="352406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302335"/>
              </p:ext>
            </p:extLst>
          </p:nvPr>
        </p:nvGraphicFramePr>
        <p:xfrm>
          <a:off x="899592" y="1340769"/>
          <a:ext cx="7560841" cy="51436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Партерно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уређење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атријума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објекта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Жупаније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11.000.000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Измештање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надземног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високонапонског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индустријској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13,953,048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Реконструкција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моста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Чешка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ћуприја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</a:t>
                      </a:r>
                      <a:endParaRPr lang="en-US" sz="10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sr-Cyrl-R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900,000</a:t>
                      </a:r>
                      <a:r>
                        <a:rPr lang="en-RS" sz="900" dirty="0">
                          <a:effectLst/>
                        </a:rPr>
                        <a:t>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9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Реконструкција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доградња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атарског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пута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Алекса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Шантићу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28,900,</a:t>
                      </a:r>
                      <a:r>
                        <a:rPr lang="sr-Cyrl-R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en-R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Инкулзивни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центар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дневним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боравком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60.000.000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Изградња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резервоара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црпне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станице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Стапару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54.100.000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Доградња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адаптације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реконструкције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фискултурне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сале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средњој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техничкој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Реконструкција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улице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Лазе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Костића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недостајућом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инфраструктуром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60.000.000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Санација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рестаурација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конзервација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адаптација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инвестиционо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одржавање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фасада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објекта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градске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Сомбора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(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зграде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Жупаније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“)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уличне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дворишне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фасаде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27.500.000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Кружни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ток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Венац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војводе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Петра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Бојовића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Степановића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улица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Арсенија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Чарнојевића</a:t>
                      </a:r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u="none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47.000.000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sr-Cyrl-RS" sz="3200" dirty="0"/>
              <a:t>Ка равноправнијем граду - Родно одговорно буџетирање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sr-Cyrl-RS" dirty="0"/>
          </a:p>
          <a:p>
            <a:pPr algn="just"/>
            <a:r>
              <a:rPr lang="sr-Cyrl-RS" sz="3300" dirty="0"/>
              <a:t>У</a:t>
            </a:r>
            <a:r>
              <a:rPr lang="en-US" sz="3300" dirty="0" err="1"/>
              <a:t>вођење</a:t>
            </a:r>
            <a:r>
              <a:rPr lang="en-US" sz="3300" dirty="0"/>
              <a:t> </a:t>
            </a:r>
            <a:r>
              <a:rPr lang="en-US" sz="3300" dirty="0" err="1"/>
              <a:t>принципа</a:t>
            </a:r>
            <a:r>
              <a:rPr lang="en-US" sz="3300" dirty="0"/>
              <a:t> </a:t>
            </a:r>
            <a:r>
              <a:rPr lang="en-US" sz="3300" dirty="0" err="1"/>
              <a:t>родне</a:t>
            </a:r>
            <a:r>
              <a:rPr lang="en-US" sz="3300" dirty="0"/>
              <a:t> </a:t>
            </a:r>
            <a:r>
              <a:rPr lang="en-US" sz="3300" dirty="0" err="1"/>
              <a:t>равноправности</a:t>
            </a:r>
            <a:r>
              <a:rPr lang="en-US" sz="3300" dirty="0"/>
              <a:t> у </a:t>
            </a:r>
            <a:r>
              <a:rPr lang="en-US" sz="3300" dirty="0" err="1"/>
              <a:t>буџетски</a:t>
            </a:r>
            <a:r>
              <a:rPr lang="en-US" sz="3300" dirty="0"/>
              <a:t> </a:t>
            </a:r>
            <a:r>
              <a:rPr lang="en-US" sz="3300" dirty="0" err="1"/>
              <a:t>процес</a:t>
            </a:r>
            <a:r>
              <a:rPr lang="sr-Cyrl-RS" sz="3300" dirty="0"/>
              <a:t> </a:t>
            </a:r>
            <a:r>
              <a:rPr lang="en-US" sz="3300" dirty="0" err="1"/>
              <a:t>доприноси</a:t>
            </a:r>
            <a:r>
              <a:rPr lang="en-US" sz="3300" dirty="0"/>
              <a:t> </a:t>
            </a:r>
            <a:r>
              <a:rPr lang="en-US" sz="3300" dirty="0" err="1"/>
              <a:t>побољшању</a:t>
            </a:r>
            <a:r>
              <a:rPr lang="en-US" sz="3300" dirty="0"/>
              <a:t> </a:t>
            </a:r>
            <a:r>
              <a:rPr lang="en-US" sz="3300" dirty="0" err="1"/>
              <a:t>ефективности</a:t>
            </a:r>
            <a:r>
              <a:rPr lang="en-US" sz="3300" dirty="0"/>
              <a:t> </a:t>
            </a:r>
            <a:r>
              <a:rPr lang="en-US" sz="3300" dirty="0" err="1"/>
              <a:t>буџета</a:t>
            </a:r>
            <a:r>
              <a:rPr lang="en-US" sz="3300" dirty="0"/>
              <a:t> и </a:t>
            </a:r>
            <a:r>
              <a:rPr lang="en-US" sz="3300" dirty="0" err="1"/>
              <a:t>омогућава</a:t>
            </a:r>
            <a:r>
              <a:rPr lang="en-US" sz="3300" dirty="0"/>
              <a:t> </a:t>
            </a:r>
            <a:r>
              <a:rPr lang="en-US" sz="3300" dirty="0" err="1"/>
              <a:t>бољи</a:t>
            </a:r>
            <a:r>
              <a:rPr lang="en-US" sz="3300" dirty="0"/>
              <a:t> </a:t>
            </a:r>
            <a:r>
              <a:rPr lang="en-US" sz="3300" dirty="0" err="1"/>
              <a:t>увид</a:t>
            </a:r>
            <a:r>
              <a:rPr lang="en-US" sz="3300" dirty="0"/>
              <a:t> у </a:t>
            </a:r>
            <a:r>
              <a:rPr lang="en-US" sz="3300" dirty="0" err="1"/>
              <a:t>користи</a:t>
            </a:r>
            <a:r>
              <a:rPr lang="en-US" sz="3300" dirty="0"/>
              <a:t> </a:t>
            </a:r>
            <a:r>
              <a:rPr lang="en-US" sz="3300" dirty="0" err="1"/>
              <a:t>које</a:t>
            </a:r>
            <a:r>
              <a:rPr lang="en-US" sz="3300" dirty="0"/>
              <a:t> </a:t>
            </a:r>
            <a:r>
              <a:rPr lang="en-US" sz="3300" dirty="0" err="1"/>
              <a:t>жене</a:t>
            </a:r>
            <a:r>
              <a:rPr lang="en-US" sz="3300" dirty="0"/>
              <a:t> и </a:t>
            </a:r>
            <a:r>
              <a:rPr lang="en-US" sz="3300" dirty="0" err="1"/>
              <a:t>мушкарци</a:t>
            </a:r>
            <a:r>
              <a:rPr lang="en-US" sz="3300" dirty="0"/>
              <a:t> </a:t>
            </a:r>
            <a:r>
              <a:rPr lang="en-US" sz="3300" dirty="0" err="1"/>
              <a:t>имају</a:t>
            </a:r>
            <a:r>
              <a:rPr lang="en-US" sz="3300" dirty="0"/>
              <a:t> </a:t>
            </a:r>
            <a:r>
              <a:rPr lang="en-US" sz="3300" dirty="0" err="1"/>
              <a:t>од</a:t>
            </a:r>
            <a:r>
              <a:rPr lang="en-US" sz="3300" dirty="0"/>
              <a:t> </a:t>
            </a:r>
            <a:r>
              <a:rPr lang="en-US" sz="3300" dirty="0" err="1"/>
              <a:t>буџетских</a:t>
            </a:r>
            <a:r>
              <a:rPr lang="en-US" sz="3300" dirty="0"/>
              <a:t> </a:t>
            </a:r>
            <a:r>
              <a:rPr lang="en-US" sz="3300" dirty="0" err="1"/>
              <a:t>средстава</a:t>
            </a:r>
            <a:r>
              <a:rPr lang="en-US" sz="3300" dirty="0"/>
              <a:t>.  </a:t>
            </a:r>
            <a:endParaRPr lang="sr-Cyrl-RS" sz="3300" dirty="0"/>
          </a:p>
          <a:p>
            <a:pPr algn="just"/>
            <a:endParaRPr lang="en-US" dirty="0"/>
          </a:p>
          <a:p>
            <a:pPr algn="just"/>
            <a:r>
              <a:rPr lang="sr-Cyrl-RS" dirty="0"/>
              <a:t>Наставили смо тренд из претходних година и проширујемо обухват </a:t>
            </a:r>
            <a:r>
              <a:rPr lang="sr-Cyrl-RS" dirty="0" err="1"/>
              <a:t>уродњених</a:t>
            </a:r>
            <a:r>
              <a:rPr lang="sr-Cyrl-RS" dirty="0"/>
              <a:t> информација у буџету - у складу са Законом смо у првом кварталу ове године усвојили План поступног увођења родно одговорног буџетирања за наредну 2021. годину.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r>
              <a:rPr lang="sr-Cyrl-RS" dirty="0"/>
              <a:t>У складу са овим Планом - у Нацрту одлуке о буџету за 2021. годину применили смо родно осетљиве  циљеве </a:t>
            </a:r>
            <a:r>
              <a:rPr lang="sr-Cyrl-RS" dirty="0" err="1"/>
              <a:t>ииндикаторе</a:t>
            </a:r>
            <a:r>
              <a:rPr lang="sr-Cyrl-RS" dirty="0"/>
              <a:t> у оквиру програма и њихово остваривање ћемо пратити</a:t>
            </a: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23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0794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>
                <a:latin typeface="+mj-lt"/>
                <a:ea typeface="+mj-ea"/>
                <a:cs typeface="+mj-cs"/>
              </a:rPr>
              <a:t>Увод у јавну расправу о нацрту одлуке о буџету града Сомбора за 2021. годину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Сврха ове презентације је да на што једноставнији и разумљивији начин објасни на који начин локална самоуправа планира у наредној години да користи јавне ресурсе како би се извршиле обавезе и задовољиле потребе грађана.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Намера нам је да Вам дамо сажет и јасан приказ Нацрта одлуке о буџету града Сомбора за 2021.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Желимо да чујемо ваше мишљење о Нацрту одлуке о буџету града Сомбора за 2021. годину и сугестије за унапређење.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Настојимо да кроз овај </a:t>
            </a:r>
            <a:r>
              <a:rPr lang="ru-RU" dirty="0"/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развоја </a:t>
            </a:r>
            <a:r>
              <a:rPr lang="ru-RU" dirty="0" err="1"/>
              <a:t>нашег</a:t>
            </a:r>
            <a:r>
              <a:rPr lang="ru-RU" dirty="0"/>
              <a:t> града.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Учешће грађана у буџетском процесу</a:t>
            </a:r>
            <a:br>
              <a:rPr lang="sr-Cyrl-RS" dirty="0"/>
            </a:br>
            <a:r>
              <a:rPr lang="sr-Cyrl-RS" sz="2200" dirty="0"/>
              <a:t>Списак изабраних пројеката по МЗ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B9CF23A-A5C8-D54C-AFCA-F2AD824C76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520778"/>
              </p:ext>
            </p:extLst>
          </p:nvPr>
        </p:nvGraphicFramePr>
        <p:xfrm>
          <a:off x="755576" y="1700808"/>
          <a:ext cx="7560840" cy="4321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val="1003140282"/>
                    </a:ext>
                  </a:extLst>
                </a:gridCol>
              </a:tblGrid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>
                          <a:effectLst/>
                        </a:rPr>
                        <a:t>МЗ „Нова Селенча“ изабран је предлог изградње терена за шах на отвореном и „пет“ парка на простору код Амана, за шта је пристигло 324 гласа.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0991347"/>
                  </a:ext>
                </a:extLst>
              </a:tr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>
                          <a:effectLst/>
                        </a:rPr>
                        <a:t>У МЗ „Селенча“ изабран је предлог за изгрању дечијег игралишта на Сонћанском путу, за шта је пристигло 55 гласова.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0120122"/>
                  </a:ext>
                </a:extLst>
              </a:tr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>
                          <a:effectLst/>
                        </a:rPr>
                        <a:t>У МЗ „Стара Селенча“ изабран је предлог поправке крова на Дому културе на Буковцу, за шта је пристигло 201 глас.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1609750"/>
                  </a:ext>
                </a:extLst>
              </a:tr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>
                          <a:effectLst/>
                        </a:rPr>
                        <a:t>У МЗ „Црвенка“ изабран је предлог уређења парка код Железничке станице, за шта је пристигло 224 гласова.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079563"/>
                  </a:ext>
                </a:extLst>
              </a:tr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>
                          <a:effectLst/>
                        </a:rPr>
                        <a:t>У МЗ „Млаке“ изабран је предлог реконструкције крова на згради Месне заједнице, за шта је пристигло 61 глас.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4620231"/>
                  </a:ext>
                </a:extLst>
              </a:tr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>
                          <a:effectLst/>
                        </a:rPr>
                        <a:t>У МЗ „Горња Варош“ изабран је    предлог за рушење објекта на углу Шикарског пута и Улице Николаја Шимића, за шта је пристигло 67 гласова.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9318381"/>
                  </a:ext>
                </a:extLst>
              </a:tr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>
                          <a:effectLst/>
                        </a:rPr>
                        <a:t>У МЗ „Стапар“ изабран је предлог уређења фасаде и осветљења на згради Дома културе и сређивање дворишта, за шта је пристигло 181 глас.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1239853"/>
                  </a:ext>
                </a:extLst>
              </a:tr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>
                          <a:effectLst/>
                        </a:rPr>
                        <a:t>У МЗ „Чонопља“ изабран је предлог изградње дечијег игралишта у центру села, за шта је пристигло 113 гласова.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33723"/>
                  </a:ext>
                </a:extLst>
              </a:tr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>
                          <a:effectLst/>
                        </a:rPr>
                        <a:t>У МЗ „Бездан“ изабран је предлог изградње терена за кошарку – мини баскет,  за шта је пристигло 729 гласова.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2828691"/>
                  </a:ext>
                </a:extLst>
              </a:tr>
              <a:tr h="432137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200" u="none" strike="noStrike" dirty="0">
                          <a:effectLst/>
                        </a:rPr>
                        <a:t>У МЗ „</a:t>
                      </a:r>
                      <a:r>
                        <a:rPr lang="sr-RS" sz="1200" u="none" strike="noStrike" dirty="0" err="1">
                          <a:effectLst/>
                        </a:rPr>
                        <a:t>Телечка</a:t>
                      </a:r>
                      <a:r>
                        <a:rPr lang="sr-RS" sz="1200" u="none" strike="noStrike" dirty="0">
                          <a:effectLst/>
                        </a:rPr>
                        <a:t>“ изабран је  предлог реконструкције санитарног чвора у мртвачници и изградња стаза на гробљу, за шта је пристигло 75 гласова.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138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606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Учешће грађана у буџетском процесу</a:t>
            </a:r>
            <a:br>
              <a:rPr lang="sr-Cyrl-RS" dirty="0"/>
            </a:br>
            <a:r>
              <a:rPr lang="sr-Cyrl-RS" sz="2200" dirty="0"/>
              <a:t>Списак изабраних пројеката по МЗ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8F546A2-A528-984F-ADC3-06504680F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55408"/>
              </p:ext>
            </p:extLst>
          </p:nvPr>
        </p:nvGraphicFramePr>
        <p:xfrm>
          <a:off x="457201" y="1600201"/>
          <a:ext cx="8003232" cy="4525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3232">
                  <a:extLst>
                    <a:ext uri="{9D8B030D-6E8A-4147-A177-3AD203B41FA5}">
                      <a16:colId xmlns:a16="http://schemas.microsoft.com/office/drawing/2014/main" val="1540981442"/>
                    </a:ext>
                  </a:extLst>
                </a:gridCol>
              </a:tblGrid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>
                          <a:effectLst/>
                        </a:rPr>
                        <a:t>У МЗ „Бачки Моноштор“ изабран је предлог уређења Дома културе – кречење фасаде и унутрашњости, за шта је пристигло 113 гласова.</a:t>
                      </a:r>
                      <a:endParaRPr lang="sr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1248533689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>
                          <a:effectLst/>
                        </a:rPr>
                        <a:t>У МЗ „Колут“ изабран је предлог уређења дечијег игралишта у Цигланској улици са постављањем осветљења, за шта је пристигло 59 гласова.</a:t>
                      </a:r>
                      <a:endParaRPr lang="sr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4198144756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>
                          <a:effectLst/>
                        </a:rPr>
                        <a:t>У МЗ „Растина“ изабран је  предлог реконструкције фасаде на „Каштелу“, за шта је пристигло 16 гласова.</a:t>
                      </a:r>
                      <a:endParaRPr lang="sr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1380474593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>
                          <a:effectLst/>
                        </a:rPr>
                        <a:t>У МЗ „Алекса Шантић“ изабран је предлог изградње трим стаза код спортског центра за шта је пристигло 80 гласова.</a:t>
                      </a:r>
                      <a:endParaRPr lang="sr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2685885109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>
                          <a:effectLst/>
                        </a:rPr>
                        <a:t>У МЗ „Гаково“ изабран је    предлог изградње пешачке стазе у Улици Блок 3, за шта је пристигло 33 гласова.</a:t>
                      </a:r>
                      <a:endParaRPr lang="sr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2679263686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>
                          <a:effectLst/>
                        </a:rPr>
                        <a:t>У МЗ „Кљајићево“    изабран је предлог  изградње дечијег игралишта, за шта је пристигло 237 гласова.</a:t>
                      </a:r>
                      <a:endParaRPr lang="sr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3298843470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 dirty="0">
                          <a:effectLst/>
                        </a:rPr>
                        <a:t>У МЗ „Станишић“    изабран је предлог санације крова Дома културе, за шта је пристигло 423 гласа.</a:t>
                      </a:r>
                      <a:endParaRPr lang="sr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476541745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>
                          <a:effectLst/>
                        </a:rPr>
                        <a:t>У МЗ „Риђица“ изабран је    предлог уређења дворишта Дома културе и изградња дечијег игралишта у дворишту Дома, за шта је пристигло 86 гласова.</a:t>
                      </a:r>
                      <a:endParaRPr lang="sr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2231931382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>
                          <a:effectLst/>
                        </a:rPr>
                        <a:t>У МЗ „Бачки Брег“ изабран је предлог уређења јавне површине испред продавнице „Сунце“, за шта је пристигло 34 гласа.</a:t>
                      </a:r>
                      <a:endParaRPr lang="sr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1587897484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>
                          <a:effectLst/>
                        </a:rPr>
                        <a:t>У МЗ „Дорослово“    изабран је предлог санације моста на каналу ДТД у Дорослову, за шта је пристигло 48 гласова.</a:t>
                      </a:r>
                      <a:endParaRPr lang="sr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820833348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just" fontAlgn="ctr"/>
                      <a:r>
                        <a:rPr lang="sr-RS" sz="1100" u="none" strike="noStrike" dirty="0">
                          <a:effectLst/>
                        </a:rPr>
                        <a:t>У МЗ „Светозар Милетић“  изабран је предлог изградње трибина на фудбалском терену, за шта је пристигло 84 гласа.</a:t>
                      </a:r>
                      <a:endParaRPr lang="sr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6" marR="9076" marT="9076" marB="0" anchor="ctr"/>
                </a:tc>
                <a:extLst>
                  <a:ext uri="{0D108BD9-81ED-4DB2-BD59-A6C34878D82A}">
                    <a16:rowId xmlns:a16="http://schemas.microsoft.com/office/drawing/2014/main" val="652892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714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algn="just"/>
            <a:r>
              <a:rPr lang="sr-Cyrl-RS" dirty="0"/>
              <a:t>Желимо да Вам се захвалимо што сте издвојили време за сагледавање ове презентације. Надамо се да је она олакшала ваше разумевање планиране садржине буџета; </a:t>
            </a:r>
          </a:p>
          <a:p>
            <a:pPr algn="just"/>
            <a:r>
              <a:rPr lang="sr-Cyrl-RS" dirty="0"/>
              <a:t>Нацрт одлуке о буџету града Сомбора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2021. годину можете преузети на следећем линку интернет странице градске</a:t>
            </a:r>
            <a:r>
              <a:rPr lang="en-US" dirty="0"/>
              <a:t> </a:t>
            </a:r>
            <a:r>
              <a:rPr lang="sr-Cyrl-RS" dirty="0"/>
              <a:t>управе: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 err="1">
                <a:solidFill>
                  <a:schemeClr val="tx2"/>
                </a:solidFill>
              </a:rPr>
              <a:t>ww</a:t>
            </a:r>
            <a:r>
              <a:rPr lang="en-US" dirty="0" err="1">
                <a:solidFill>
                  <a:schemeClr val="tx2"/>
                </a:solidFill>
              </a:rPr>
              <a:t>w.sombor.rs</a:t>
            </a:r>
            <a:r>
              <a:rPr lang="sr-Cyrl-RS" dirty="0">
                <a:solidFill>
                  <a:schemeClr val="tx2"/>
                </a:solidFill>
              </a:rPr>
              <a:t> </a:t>
            </a: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algn="just"/>
            <a:r>
              <a:rPr lang="sr-Cyrl-RS" dirty="0"/>
              <a:t>Позивамо вас и да своје сугестије за унапређење Нацрта одлуке о буџету:</a:t>
            </a:r>
          </a:p>
          <a:p>
            <a:pPr algn="just"/>
            <a:endParaRPr lang="sr-Cyrl-R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/>
              <a:t>Формулишете попуњавањем упитника који можете преузети на линку: </a:t>
            </a:r>
            <a:r>
              <a:rPr lang="en-US" dirty="0">
                <a:solidFill>
                  <a:schemeClr val="tx2"/>
                </a:solidFill>
              </a:rPr>
              <a:t>https://</a:t>
            </a:r>
            <a:r>
              <a:rPr lang="en-US" dirty="0" err="1">
                <a:solidFill>
                  <a:schemeClr val="tx2"/>
                </a:solidFill>
              </a:rPr>
              <a:t>www.sombor.rs</a:t>
            </a:r>
            <a:r>
              <a:rPr lang="en-US" dirty="0">
                <a:solidFill>
                  <a:schemeClr val="tx2"/>
                </a:solidFill>
              </a:rPr>
              <a:t>/</a:t>
            </a:r>
            <a:r>
              <a:rPr lang="en-US" dirty="0" err="1">
                <a:solidFill>
                  <a:schemeClr val="tx2"/>
                </a:solidFill>
              </a:rPr>
              <a:t>aktuelnosti</a:t>
            </a:r>
            <a:r>
              <a:rPr lang="en-US" dirty="0">
                <a:solidFill>
                  <a:schemeClr val="tx2"/>
                </a:solidFill>
              </a:rPr>
              <a:t>/</a:t>
            </a:r>
            <a:r>
              <a:rPr lang="en-US" dirty="0" err="1">
                <a:solidFill>
                  <a:schemeClr val="tx2"/>
                </a:solidFill>
              </a:rPr>
              <a:t>javni-uvid</a:t>
            </a:r>
            <a:r>
              <a:rPr lang="en-US" dirty="0">
                <a:solidFill>
                  <a:schemeClr val="tx2"/>
                </a:solidFill>
              </a:rPr>
              <a:t>/ </a:t>
            </a:r>
            <a:r>
              <a:rPr lang="sr-Cyrl-RS" dirty="0"/>
              <a:t>или на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/>
              <a:t>В</a:t>
            </a:r>
            <a:r>
              <a:rPr lang="sr-Cyrl-RS" dirty="0" err="1"/>
              <a:t>аше</a:t>
            </a:r>
            <a:r>
              <a:rPr lang="sr-Cyrl-RS" dirty="0"/>
              <a:t> предлоге доставите на </a:t>
            </a:r>
            <a:r>
              <a:rPr lang="sr-Cyrl-RS" dirty="0" err="1"/>
              <a:t>маил</a:t>
            </a:r>
            <a:r>
              <a:rPr lang="sr-Cyrl-RS" dirty="0"/>
              <a:t> адресу</a:t>
            </a:r>
            <a:r>
              <a:rPr lang="ru-RU" dirty="0"/>
              <a:t>: </a:t>
            </a:r>
            <a:r>
              <a:rPr lang="en-US" dirty="0" err="1"/>
              <a:t>sdojic@sombor.rs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sr-Cyrl-RS" dirty="0"/>
              <a:t> </a:t>
            </a:r>
            <a:r>
              <a:rPr lang="en-US" dirty="0" err="1"/>
              <a:t>rmarinov@sombor.rs</a:t>
            </a:r>
            <a:endParaRPr lang="sr-Cyrl-RS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града/општине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Градоначелник/председник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Градско/општинско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Градска/општинска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града/општине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Омбудсман</a:t>
            </a:r>
            <a:endParaRPr lang="sr-Latn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Народно позориште 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err="1">
                <a:cs typeface="Calibri" panose="020F0502020204030204" pitchFamily="34" charset="0"/>
              </a:rPr>
              <a:t>Градска</a:t>
            </a:r>
            <a:r>
              <a:rPr lang="ru-RU" altLang="en-US" sz="1600" dirty="0">
                <a:cs typeface="Calibri" panose="020F0502020204030204" pitchFamily="34" charset="0"/>
              </a:rPr>
              <a:t> библиотека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err="1">
                <a:cs typeface="Calibri" panose="020F0502020204030204" pitchFamily="34" charset="0"/>
              </a:rPr>
              <a:t>Градски</a:t>
            </a:r>
            <a:r>
              <a:rPr lang="ru-RU" altLang="en-US" sz="1600" dirty="0">
                <a:cs typeface="Calibri" panose="020F0502020204030204" pitchFamily="34" charset="0"/>
              </a:rPr>
              <a:t> музеј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err="1">
                <a:cs typeface="Calibri" panose="020F0502020204030204" pitchFamily="34" charset="0"/>
              </a:rPr>
              <a:t>Галерија</a:t>
            </a:r>
            <a:r>
              <a:rPr lang="ru-RU" altLang="en-US" sz="1600" dirty="0">
                <a:cs typeface="Calibri" panose="020F0502020204030204" pitchFamily="34" charset="0"/>
              </a:rPr>
              <a:t> Милан </a:t>
            </a:r>
            <a:r>
              <a:rPr lang="ru-RU" altLang="en-US" sz="1600" dirty="0" err="1">
                <a:cs typeface="Calibri" panose="020F0502020204030204" pitchFamily="34" charset="0"/>
              </a:rPr>
              <a:t>Коњовић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err="1">
                <a:cs typeface="Calibri" panose="020F0502020204030204" pitchFamily="34" charset="0"/>
              </a:rPr>
              <a:t>Центар</a:t>
            </a:r>
            <a:r>
              <a:rPr lang="ru-RU" altLang="en-US" sz="1600" dirty="0">
                <a:cs typeface="Calibri" panose="020F0502020204030204" pitchFamily="34" charset="0"/>
              </a:rPr>
              <a:t> за </a:t>
            </a:r>
            <a:r>
              <a:rPr lang="ru-RU" altLang="en-US" sz="1600" dirty="0" err="1">
                <a:cs typeface="Calibri" panose="020F0502020204030204" pitchFamily="34" charset="0"/>
              </a:rPr>
              <a:t>културу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Историјски архив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Завод за заштиту споменика културе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Туристички </a:t>
            </a:r>
            <a:r>
              <a:rPr lang="ru-RU" altLang="en-US" sz="1600" dirty="0" err="1">
                <a:cs typeface="Calibri" panose="020F0502020204030204" pitchFamily="34" charset="0"/>
              </a:rPr>
              <a:t>организација</a:t>
            </a:r>
            <a:r>
              <a:rPr lang="ru-RU" altLang="en-US" sz="1600" dirty="0">
                <a:cs typeface="Calibri" panose="020F0502020204030204" pitchFamily="34" charset="0"/>
              </a:rPr>
              <a:t> </a:t>
            </a:r>
            <a:endParaRPr lang="ru-RU" altLang="en-US" sz="160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 lvl="0"/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sr-RS" sz="1600" dirty="0"/>
              <a:t>Центар за стручно усавршавање</a:t>
            </a:r>
            <a:r>
              <a:rPr lang="sr-Cyrl-RS" sz="1600" dirty="0"/>
              <a:t>    </a:t>
            </a:r>
            <a:r>
              <a:rPr lang="sr-RS" sz="1600" dirty="0"/>
              <a:t>запослених  у образовању</a:t>
            </a:r>
            <a:endParaRPr lang="en-GB" sz="1600" dirty="0"/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Спортски центар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329112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града?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града Сомбора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градског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Градоначелник/председник општине и локална управа спроводе градску/општинску политику, а главна полуга те политике и развоја је управо буџет града/општине.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град Сомбор 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707125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97354644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градска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45413"/>
            <a:ext cx="8286808" cy="3867342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града Сомбора за 2021. 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800" dirty="0"/>
              <a:t>Нацртом одлуке о буџету града </a:t>
            </a:r>
            <a:r>
              <a:rPr lang="sr-Cyrl-RS" sz="1800" dirty="0">
                <a:solidFill>
                  <a:srgbClr val="FF0000"/>
                </a:solidFill>
              </a:rPr>
              <a:t> </a:t>
            </a:r>
            <a:r>
              <a:rPr lang="sr-Cyrl-RS" sz="1800" dirty="0"/>
              <a:t>Сомбора  за 2021. годину планирана су средства из буџета града у износу од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/>
              <a:t>3.448.110.657,00</a:t>
            </a:r>
            <a:r>
              <a:rPr lang="sr-Cyrl-RS" sz="1800" dirty="0"/>
              <a:t> динара.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49721" y="2478842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7672" y="2220375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918932" y="2583425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/>
              <a:t>3,4</a:t>
            </a:r>
            <a:r>
              <a:rPr lang="en-GB" sz="4400" b="1" dirty="0"/>
              <a:t> </a:t>
            </a:r>
            <a:r>
              <a:rPr lang="sr-Cyrl-RS" sz="3600" b="1" dirty="0"/>
              <a:t>милијарде 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20хх. 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06231332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Props1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CF0692-5A2C-4794-9CAF-6478EEE9EEC6}">
  <ds:schemaRefs>
    <ds:schemaRef ds:uri="934e4f6f-c740-4e49-838d-10594e3f87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2545</Words>
  <Application>Microsoft Macintosh PowerPoint</Application>
  <PresentationFormat>On-screen Show (4:3)</PresentationFormat>
  <Paragraphs>383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Times New Roman</vt:lpstr>
      <vt:lpstr>Wingdings</vt:lpstr>
      <vt:lpstr>Custom Design</vt:lpstr>
      <vt:lpstr> ГРАД СОМБОР</vt:lpstr>
      <vt:lpstr>PowerPoint Presentation</vt:lpstr>
      <vt:lpstr>Ко се финансира из буџета?</vt:lpstr>
      <vt:lpstr>Како настаје буџет града?</vt:lpstr>
      <vt:lpstr>Ко учествује у буџетском процесу?</vt:lpstr>
      <vt:lpstr>На основу чега се доноси буџет?</vt:lpstr>
      <vt:lpstr>Како се пуни градска каса?</vt:lpstr>
      <vt:lpstr>Шта су приходи и примања буџета?</vt:lpstr>
      <vt:lpstr>Структура планираних прихода и примања за 20хх. годину</vt:lpstr>
      <vt:lpstr>Структура планираних прихода и примања за 2021. годину</vt:lpstr>
      <vt:lpstr>На шта се троше јавна средства?</vt:lpstr>
      <vt:lpstr>PowerPoint Presentation</vt:lpstr>
      <vt:lpstr>Структура пројектованих расхода и издатака буџета за 2021. годину</vt:lpstr>
      <vt:lpstr>Структура пројектованих расхода и издатака буџета за 2021. годину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Ка равноправнијем граду - Родно одговорно буџетирање</vt:lpstr>
      <vt:lpstr>Учешће грађана у буџетском процесу Списак изабраних пројеката по МЗ</vt:lpstr>
      <vt:lpstr>Учешће грађана у буџетском процесу Списак изабраних пројеката по МЗ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ГРАД СОМБОР</dc:title>
  <dc:creator>jelenacubrilo@gmail.com</dc:creator>
  <cp:lastModifiedBy>Jelena Cubrilo</cp:lastModifiedBy>
  <cp:revision>6</cp:revision>
  <dcterms:created xsi:type="dcterms:W3CDTF">2020-11-27T12:13:18Z</dcterms:created>
  <dcterms:modified xsi:type="dcterms:W3CDTF">2021-03-02T13:26:18Z</dcterms:modified>
</cp:coreProperties>
</file>