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6256000" cy="9144000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34" y="-90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D33E-5A10-479B-A0A3-33ACD1F88C87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A20-6E73-4E45-8B6C-360EA633C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D33E-5A10-479B-A0A3-33ACD1F88C87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A20-6E73-4E45-8B6C-360EA633C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366186"/>
            <a:ext cx="36576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66186"/>
            <a:ext cx="10701867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D33E-5A10-479B-A0A3-33ACD1F88C87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A20-6E73-4E45-8B6C-360EA633C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D33E-5A10-479B-A0A3-33ACD1F88C87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A20-6E73-4E45-8B6C-360EA633C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9"/>
            <a:ext cx="138176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D33E-5A10-479B-A0A3-33ACD1F88C87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A20-6E73-4E45-8B6C-360EA633C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2"/>
            <a:ext cx="717973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33602"/>
            <a:ext cx="717973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D33E-5A10-479B-A0A3-33ACD1F88C87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A20-6E73-4E45-8B6C-360EA633C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817"/>
            <a:ext cx="718255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899833"/>
            <a:ext cx="718255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5" y="2046817"/>
            <a:ext cx="718537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5" y="2899833"/>
            <a:ext cx="718537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D33E-5A10-479B-A0A3-33ACD1F88C87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A20-6E73-4E45-8B6C-360EA633C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D33E-5A10-479B-A0A3-33ACD1F88C87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A20-6E73-4E45-8B6C-360EA633C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D33E-5A10-479B-A0A3-33ACD1F88C87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A20-6E73-4E45-8B6C-360EA633C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364067"/>
            <a:ext cx="5348112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4" y="364068"/>
            <a:ext cx="9087556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3" y="1913468"/>
            <a:ext cx="5348112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D33E-5A10-479B-A0A3-33ACD1F88C87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A20-6E73-4E45-8B6C-360EA633C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D33E-5A10-479B-A0A3-33ACD1F88C87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A20-6E73-4E45-8B6C-360EA633C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tint val="66000"/>
                <a:satMod val="160000"/>
                <a:alpha val="3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5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D33E-5A10-479B-A0A3-33ACD1F88C87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8475135"/>
            <a:ext cx="514773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3" y="8475135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5EA20-6E73-4E45-8B6C-360EA633C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tint val="66000"/>
                <a:satMod val="160000"/>
                <a:alpha val="30000"/>
              </a:schemeClr>
            </a:gs>
            <a:gs pos="32000">
              <a:schemeClr val="accent1">
                <a:tint val="44500"/>
                <a:satMod val="160000"/>
              </a:schemeClr>
            </a:gs>
            <a:gs pos="45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Arrow Connector 103"/>
          <p:cNvCxnSpPr/>
          <p:nvPr/>
        </p:nvCxnSpPr>
        <p:spPr>
          <a:xfrm>
            <a:off x="10613779" y="4821716"/>
            <a:ext cx="6535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10602329" y="5291975"/>
            <a:ext cx="6535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0602329" y="5757912"/>
            <a:ext cx="6535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0613779" y="6311893"/>
            <a:ext cx="6535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0634780" y="6995738"/>
            <a:ext cx="6535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0602329" y="7673513"/>
            <a:ext cx="6535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/>
          </p:cNvCxnSpPr>
          <p:nvPr/>
        </p:nvCxnSpPr>
        <p:spPr>
          <a:xfrm>
            <a:off x="10602329" y="8439884"/>
            <a:ext cx="69405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69" idx="1"/>
          </p:cNvCxnSpPr>
          <p:nvPr/>
        </p:nvCxnSpPr>
        <p:spPr>
          <a:xfrm>
            <a:off x="10642871" y="4164329"/>
            <a:ext cx="59659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Flowchart: Alternate Process 5"/>
          <p:cNvSpPr/>
          <p:nvPr/>
        </p:nvSpPr>
        <p:spPr>
          <a:xfrm>
            <a:off x="6327800" y="1547664"/>
            <a:ext cx="3672798" cy="1071570"/>
          </a:xfrm>
          <a:prstGeom prst="flowChartAlternateProcess">
            <a:avLst/>
          </a:prstGeom>
          <a:ln w="381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Корисници новчане социјалне помоћи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327800" y="2762110"/>
            <a:ext cx="3654402" cy="1143008"/>
          </a:xfrm>
          <a:prstGeom prst="flowChartAlternateProcess">
            <a:avLst/>
          </a:prstGeom>
          <a:ln w="381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и 4. дете по реду рођења исте мајке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327800" y="4047994"/>
            <a:ext cx="3657072" cy="1357322"/>
          </a:xfrm>
          <a:prstGeom prst="flowChartAlternateProcess">
            <a:avLst/>
          </a:prstGeom>
          <a:ln w="381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Подршка деци, ученицима и одраслима по мишљењу Интерресорне комисије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1872035" y="3862509"/>
            <a:ext cx="3334943" cy="438426"/>
          </a:xfrm>
          <a:prstGeom prst="flowChartTerminator">
            <a:avLst/>
          </a:prstGeom>
          <a:ln w="38100">
            <a:solidFill>
              <a:schemeClr val="accent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Дечији додатак</a:t>
            </a:r>
            <a:endParaRPr lang="en-US" sz="1600" b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627934" y="1038454"/>
            <a:ext cx="0" cy="50921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H="1">
            <a:off x="3530776" y="1027087"/>
            <a:ext cx="4097158" cy="19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3325987" y="124096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Flowchart: Terminator 39"/>
          <p:cNvSpPr/>
          <p:nvPr/>
        </p:nvSpPr>
        <p:spPr>
          <a:xfrm>
            <a:off x="1861143" y="6256334"/>
            <a:ext cx="3334944" cy="571504"/>
          </a:xfrm>
          <a:prstGeom prst="flowChartTerminator">
            <a:avLst/>
          </a:prstGeom>
          <a:ln w="38100">
            <a:solidFill>
              <a:schemeClr val="accent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Статус енергетски </a:t>
            </a:r>
          </a:p>
          <a:p>
            <a:pPr algn="ctr"/>
            <a:r>
              <a:rPr lang="sr-Cyrl-RS" sz="1600" b="1" dirty="0"/>
              <a:t>угроженог купца</a:t>
            </a:r>
            <a:endParaRPr lang="en-US" sz="1600" b="1" dirty="0"/>
          </a:p>
        </p:txBody>
      </p:sp>
      <p:sp>
        <p:nvSpPr>
          <p:cNvPr id="41" name="Flowchart: Terminator 40"/>
          <p:cNvSpPr/>
          <p:nvPr/>
        </p:nvSpPr>
        <p:spPr>
          <a:xfrm>
            <a:off x="1882016" y="4464163"/>
            <a:ext cx="3355584" cy="710655"/>
          </a:xfrm>
          <a:prstGeom prst="flowChartTerminator">
            <a:avLst/>
          </a:prstGeom>
          <a:ln w="38100">
            <a:solidFill>
              <a:schemeClr val="accent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Субвенционисане цене комуналних услуга</a:t>
            </a:r>
            <a:endParaRPr lang="en-US" sz="1600" b="1" dirty="0"/>
          </a:p>
        </p:txBody>
      </p:sp>
      <p:sp>
        <p:nvSpPr>
          <p:cNvPr id="42" name="Flowchart: Terminator 41"/>
          <p:cNvSpPr/>
          <p:nvPr/>
        </p:nvSpPr>
        <p:spPr>
          <a:xfrm>
            <a:off x="1863305" y="2076915"/>
            <a:ext cx="3355584" cy="714380"/>
          </a:xfrm>
          <a:prstGeom prst="flowChartTerminator">
            <a:avLst/>
          </a:prstGeom>
          <a:ln w="38100">
            <a:solidFill>
              <a:schemeClr val="accent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Бесплатне ужине и </a:t>
            </a:r>
          </a:p>
          <a:p>
            <a:pPr algn="ctr"/>
            <a:r>
              <a:rPr lang="sr-Cyrl-RS" sz="1600" b="1" dirty="0"/>
              <a:t>исхрана у </a:t>
            </a:r>
            <a:endParaRPr lang="sr-Latn-RS" sz="1600" b="1" dirty="0"/>
          </a:p>
          <a:p>
            <a:pPr algn="ctr"/>
            <a:r>
              <a:rPr lang="sr-Cyrl-RS" sz="1600" b="1" dirty="0"/>
              <a:t>основним школама</a:t>
            </a:r>
            <a:endParaRPr lang="en-US" sz="1600" b="1" dirty="0"/>
          </a:p>
        </p:txBody>
      </p:sp>
      <p:sp>
        <p:nvSpPr>
          <p:cNvPr id="43" name="Flowchart: Terminator 42"/>
          <p:cNvSpPr/>
          <p:nvPr/>
        </p:nvSpPr>
        <p:spPr>
          <a:xfrm>
            <a:off x="1863304" y="1467082"/>
            <a:ext cx="3355583" cy="500066"/>
          </a:xfrm>
          <a:prstGeom prst="flowChartTerminator">
            <a:avLst/>
          </a:prstGeom>
          <a:ln w="38100">
            <a:solidFill>
              <a:schemeClr val="accent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Бесплатан превоз за средњошколце</a:t>
            </a:r>
            <a:endParaRPr lang="en-US" sz="1600" b="1" dirty="0"/>
          </a:p>
        </p:txBody>
      </p:sp>
      <p:sp>
        <p:nvSpPr>
          <p:cNvPr id="44" name="Flowchart: Terminator 43"/>
          <p:cNvSpPr/>
          <p:nvPr/>
        </p:nvSpPr>
        <p:spPr>
          <a:xfrm>
            <a:off x="1863304" y="2943418"/>
            <a:ext cx="3355585" cy="785818"/>
          </a:xfrm>
          <a:prstGeom prst="flowChartTerminator">
            <a:avLst/>
          </a:prstGeom>
          <a:ln w="38100">
            <a:solidFill>
              <a:schemeClr val="accent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600" b="1" dirty="0"/>
              <a:t>     </a:t>
            </a:r>
            <a:r>
              <a:rPr lang="sr-Cyrl-RS" sz="1600" b="1" dirty="0"/>
              <a:t>Бесплатан боравак деце у </a:t>
            </a:r>
            <a:endParaRPr lang="sr-Latn-RS" sz="1600" b="1" dirty="0"/>
          </a:p>
          <a:p>
            <a:pPr algn="ctr"/>
            <a:r>
              <a:rPr lang="sr-Cyrl-RS" sz="1600" b="1" dirty="0"/>
              <a:t>предшколској установи</a:t>
            </a:r>
            <a:endParaRPr lang="en-US" sz="1600" b="1" dirty="0"/>
          </a:p>
        </p:txBody>
      </p:sp>
      <p:sp>
        <p:nvSpPr>
          <p:cNvPr id="45" name="Flowchart: Terminator 44"/>
          <p:cNvSpPr/>
          <p:nvPr/>
        </p:nvSpPr>
        <p:spPr>
          <a:xfrm>
            <a:off x="1863304" y="5283005"/>
            <a:ext cx="3334943" cy="785818"/>
          </a:xfrm>
          <a:prstGeom prst="flowChartTerminator">
            <a:avLst/>
          </a:prstGeom>
          <a:ln w="38100">
            <a:solidFill>
              <a:schemeClr val="accent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Једнократна новчана</a:t>
            </a:r>
          </a:p>
          <a:p>
            <a:pPr algn="ctr"/>
            <a:r>
              <a:rPr lang="sr-Cyrl-RS" sz="1600" b="1" dirty="0"/>
              <a:t> помоћ незапосленим породиљама</a:t>
            </a:r>
            <a:endParaRPr lang="en-US" sz="1600" b="1" dirty="0"/>
          </a:p>
        </p:txBody>
      </p:sp>
      <p:sp>
        <p:nvSpPr>
          <p:cNvPr id="46" name="Flowchart: Terminator 45"/>
          <p:cNvSpPr/>
          <p:nvPr/>
        </p:nvSpPr>
        <p:spPr>
          <a:xfrm>
            <a:off x="1863304" y="6990560"/>
            <a:ext cx="3334944" cy="465417"/>
          </a:xfrm>
          <a:prstGeom prst="flowChartTerminator">
            <a:avLst/>
          </a:prstGeom>
          <a:ln w="38100">
            <a:solidFill>
              <a:schemeClr val="accent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Трошкови сахрана</a:t>
            </a:r>
            <a:endParaRPr lang="en-US" sz="1600" b="1" dirty="0"/>
          </a:p>
        </p:txBody>
      </p:sp>
      <p:sp>
        <p:nvSpPr>
          <p:cNvPr id="61" name="Rectangle 60"/>
          <p:cNvSpPr/>
          <p:nvPr/>
        </p:nvSpPr>
        <p:spPr>
          <a:xfrm>
            <a:off x="11244294" y="1467082"/>
            <a:ext cx="3148400" cy="500066"/>
          </a:xfrm>
          <a:prstGeom prst="rect">
            <a:avLst/>
          </a:prstGeom>
          <a:ln w="38100">
            <a:solidFill>
              <a:srgbClr val="FFFF00"/>
            </a:solidFill>
            <a:prstDash val="sys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Једнократна новчана </a:t>
            </a:r>
          </a:p>
          <a:p>
            <a:pPr algn="ctr"/>
            <a:r>
              <a:rPr lang="sr-Cyrl-RS" sz="1600" b="1" dirty="0"/>
              <a:t>помоћ</a:t>
            </a:r>
            <a:endParaRPr lang="en-US" sz="1600" b="1" dirty="0"/>
          </a:p>
        </p:txBody>
      </p:sp>
      <p:sp>
        <p:nvSpPr>
          <p:cNvPr id="62" name="Rectangle 61"/>
          <p:cNvSpPr/>
          <p:nvPr/>
        </p:nvSpPr>
        <p:spPr>
          <a:xfrm>
            <a:off x="11235281" y="2110724"/>
            <a:ext cx="3157413" cy="571504"/>
          </a:xfrm>
          <a:prstGeom prst="rect">
            <a:avLst/>
          </a:prstGeom>
          <a:ln w="38100">
            <a:solidFill>
              <a:srgbClr val="FFFF00"/>
            </a:solidFill>
            <a:prstDash val="sys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Бесплатан оброк у </a:t>
            </a:r>
          </a:p>
          <a:p>
            <a:pPr algn="ctr"/>
            <a:r>
              <a:rPr lang="sr-Cyrl-RS" sz="1600" b="1" dirty="0"/>
              <a:t>народној кухињи</a:t>
            </a:r>
            <a:endParaRPr lang="en-US" sz="1600" b="1" dirty="0"/>
          </a:p>
        </p:txBody>
      </p:sp>
      <p:sp>
        <p:nvSpPr>
          <p:cNvPr id="63" name="Rectangle 62"/>
          <p:cNvSpPr/>
          <p:nvPr/>
        </p:nvSpPr>
        <p:spPr>
          <a:xfrm>
            <a:off x="11239461" y="2837024"/>
            <a:ext cx="3153234" cy="397259"/>
          </a:xfrm>
          <a:prstGeom prst="rect">
            <a:avLst/>
          </a:prstGeom>
          <a:ln w="38100">
            <a:solidFill>
              <a:srgbClr val="FFFF00"/>
            </a:solidFill>
            <a:prstDash val="sys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Пакети хране</a:t>
            </a:r>
            <a:endParaRPr lang="en-US" sz="1600" b="1" dirty="0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8699504" y="1039248"/>
            <a:ext cx="794" cy="4661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</p:cNvCxnSpPr>
          <p:nvPr/>
        </p:nvCxnSpPr>
        <p:spPr>
          <a:xfrm flipH="1" flipV="1">
            <a:off x="8699503" y="1027087"/>
            <a:ext cx="4101604" cy="130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12599276" y="1240962"/>
            <a:ext cx="42783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9" name="Flowchart: Alternate Process 68"/>
          <p:cNvSpPr/>
          <p:nvPr/>
        </p:nvSpPr>
        <p:spPr>
          <a:xfrm>
            <a:off x="11239461" y="3807139"/>
            <a:ext cx="3153234" cy="714380"/>
          </a:xfrm>
          <a:prstGeom prst="flowChartAlternateProcess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Бесплатан превоз у </a:t>
            </a:r>
          </a:p>
          <a:p>
            <a:pPr algn="ctr"/>
            <a:r>
              <a:rPr lang="sr-Cyrl-RS" sz="1600" b="1" dirty="0"/>
              <a:t>образовне установе</a:t>
            </a:r>
            <a:endParaRPr lang="en-US" sz="1600" b="1" dirty="0"/>
          </a:p>
        </p:txBody>
      </p:sp>
      <p:sp>
        <p:nvSpPr>
          <p:cNvPr id="70" name="Flowchart: Alternate Process 69"/>
          <p:cNvSpPr/>
          <p:nvPr/>
        </p:nvSpPr>
        <p:spPr>
          <a:xfrm>
            <a:off x="11240598" y="7458222"/>
            <a:ext cx="3152097" cy="500066"/>
          </a:xfrm>
          <a:prstGeom prst="flowChartAlternateProcess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Бесплатни дефектолошки третмани</a:t>
            </a:r>
            <a:endParaRPr lang="en-US" sz="1600" b="1" dirty="0"/>
          </a:p>
        </p:txBody>
      </p:sp>
      <p:sp>
        <p:nvSpPr>
          <p:cNvPr id="71" name="Flowchart: Alternate Process 70"/>
          <p:cNvSpPr/>
          <p:nvPr/>
        </p:nvSpPr>
        <p:spPr>
          <a:xfrm>
            <a:off x="11245957" y="5099920"/>
            <a:ext cx="3146738" cy="362771"/>
          </a:xfrm>
          <a:prstGeom prst="flowChartAlternateProcess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  </a:t>
            </a:r>
            <a:r>
              <a:rPr lang="sr-Latn-RS" sz="1600" b="1" dirty="0"/>
              <a:t>   </a:t>
            </a:r>
            <a:r>
              <a:rPr lang="sr-Cyrl-RS" sz="1600" b="1" dirty="0"/>
              <a:t>Бесплатне екскурзије</a:t>
            </a:r>
            <a:endParaRPr lang="en-US" sz="1600" b="1" dirty="0"/>
          </a:p>
        </p:txBody>
      </p:sp>
      <p:sp>
        <p:nvSpPr>
          <p:cNvPr id="72" name="Flowchart: Alternate Process 71"/>
          <p:cNvSpPr/>
          <p:nvPr/>
        </p:nvSpPr>
        <p:spPr>
          <a:xfrm>
            <a:off x="11237130" y="5599069"/>
            <a:ext cx="3155565" cy="350839"/>
          </a:xfrm>
          <a:prstGeom prst="flowChartAlternateProcess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Бесплатно пливање</a:t>
            </a:r>
            <a:endParaRPr lang="en-US" sz="1600" b="1" dirty="0"/>
          </a:p>
        </p:txBody>
      </p:sp>
      <p:sp>
        <p:nvSpPr>
          <p:cNvPr id="73" name="Flowchart: Alternate Process 72"/>
          <p:cNvSpPr/>
          <p:nvPr/>
        </p:nvSpPr>
        <p:spPr>
          <a:xfrm>
            <a:off x="11235281" y="6071203"/>
            <a:ext cx="3157415" cy="555145"/>
          </a:xfrm>
          <a:prstGeom prst="flowChartAlternateProcess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Лични пратилац детета и ученика</a:t>
            </a:r>
            <a:endParaRPr lang="sr-Latn-RS" sz="1600" b="1" dirty="0"/>
          </a:p>
        </p:txBody>
      </p:sp>
      <p:sp>
        <p:nvSpPr>
          <p:cNvPr id="74" name="Flowchart: Alternate Process 73"/>
          <p:cNvSpPr/>
          <p:nvPr/>
        </p:nvSpPr>
        <p:spPr>
          <a:xfrm>
            <a:off x="11249826" y="6750364"/>
            <a:ext cx="3142870" cy="571480"/>
          </a:xfrm>
          <a:prstGeom prst="flowChartAlternateProcess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Дневни боравак за децу </a:t>
            </a:r>
          </a:p>
          <a:p>
            <a:pPr algn="ctr"/>
            <a:r>
              <a:rPr lang="sr-Cyrl-RS" sz="1600" b="1" dirty="0"/>
              <a:t>младе и одрасле</a:t>
            </a:r>
            <a:endParaRPr lang="en-US" sz="1600" b="1" dirty="0"/>
          </a:p>
        </p:txBody>
      </p:sp>
      <p:sp>
        <p:nvSpPr>
          <p:cNvPr id="75" name="Flowchart: Alternate Process 74"/>
          <p:cNvSpPr/>
          <p:nvPr/>
        </p:nvSpPr>
        <p:spPr>
          <a:xfrm>
            <a:off x="11267295" y="8103339"/>
            <a:ext cx="3125400" cy="717133"/>
          </a:xfrm>
          <a:prstGeom prst="flowChartAlternateProcess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Смештај деце у специјализоване установе</a:t>
            </a:r>
            <a:endParaRPr lang="en-US" sz="1600" b="1" dirty="0"/>
          </a:p>
        </p:txBody>
      </p:sp>
      <p:sp>
        <p:nvSpPr>
          <p:cNvPr id="76" name="Flowchart: Alternate Process 75"/>
          <p:cNvSpPr/>
          <p:nvPr/>
        </p:nvSpPr>
        <p:spPr>
          <a:xfrm>
            <a:off x="11245957" y="4624395"/>
            <a:ext cx="3146738" cy="387776"/>
          </a:xfrm>
          <a:prstGeom prst="flowChartAlternateProcess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600" b="1" dirty="0"/>
              <a:t>Дечији додатак</a:t>
            </a:r>
            <a:endParaRPr lang="en-US" sz="1600" b="1" dirty="0"/>
          </a:p>
        </p:txBody>
      </p:sp>
      <p:cxnSp>
        <p:nvCxnSpPr>
          <p:cNvPr id="92" name="Straight Arrow Connector 91"/>
          <p:cNvCxnSpPr>
            <a:stCxn id="7" idx="1"/>
            <a:endCxn id="44" idx="3"/>
          </p:cNvCxnSpPr>
          <p:nvPr/>
        </p:nvCxnSpPr>
        <p:spPr>
          <a:xfrm flipH="1">
            <a:off x="5218889" y="3333614"/>
            <a:ext cx="1108911" cy="2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0" y="87127"/>
            <a:ext cx="162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u="sng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МАПА  </a:t>
            </a:r>
            <a:r>
              <a:rPr lang="sr-Cyrl-RS" sz="4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 ИЗ ОБЛАСТИ СОЦИЈАЛНЕ ЗАШТИТЕ</a:t>
            </a:r>
            <a:endParaRPr lang="en-US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47" y="5776242"/>
            <a:ext cx="3146298" cy="3146298"/>
          </a:xfrm>
          <a:prstGeom prst="rect">
            <a:avLst/>
          </a:prstGeom>
        </p:spPr>
      </p:pic>
      <p:sp>
        <p:nvSpPr>
          <p:cNvPr id="11" name="Explosion 1 10"/>
          <p:cNvSpPr/>
          <p:nvPr/>
        </p:nvSpPr>
        <p:spPr>
          <a:xfrm>
            <a:off x="2143544" y="8723854"/>
            <a:ext cx="377281" cy="412385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Cloud 11"/>
          <p:cNvSpPr/>
          <p:nvPr/>
        </p:nvSpPr>
        <p:spPr>
          <a:xfrm>
            <a:off x="2153310" y="7747528"/>
            <a:ext cx="396708" cy="28803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7" name="Cloud 46"/>
          <p:cNvSpPr/>
          <p:nvPr/>
        </p:nvSpPr>
        <p:spPr>
          <a:xfrm>
            <a:off x="2108840" y="6428729"/>
            <a:ext cx="323372" cy="18701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8" name="Cloud 47"/>
          <p:cNvSpPr/>
          <p:nvPr/>
        </p:nvSpPr>
        <p:spPr>
          <a:xfrm>
            <a:off x="2140918" y="3999847"/>
            <a:ext cx="299235" cy="1841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9" name="Cloud 48"/>
          <p:cNvSpPr/>
          <p:nvPr/>
        </p:nvSpPr>
        <p:spPr>
          <a:xfrm>
            <a:off x="2128147" y="4710250"/>
            <a:ext cx="323372" cy="18701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0" name="Cloud 49"/>
          <p:cNvSpPr/>
          <p:nvPr/>
        </p:nvSpPr>
        <p:spPr>
          <a:xfrm>
            <a:off x="2109435" y="5536305"/>
            <a:ext cx="323372" cy="21885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1" name="Cloud 50"/>
          <p:cNvSpPr/>
          <p:nvPr/>
        </p:nvSpPr>
        <p:spPr>
          <a:xfrm>
            <a:off x="11344598" y="4728207"/>
            <a:ext cx="323372" cy="18701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3" name="Explosion 1 52"/>
          <p:cNvSpPr/>
          <p:nvPr/>
        </p:nvSpPr>
        <p:spPr>
          <a:xfrm>
            <a:off x="11338008" y="1567949"/>
            <a:ext cx="329962" cy="295026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5" name="Explosion 1 54"/>
          <p:cNvSpPr/>
          <p:nvPr/>
        </p:nvSpPr>
        <p:spPr>
          <a:xfrm>
            <a:off x="11338008" y="2255570"/>
            <a:ext cx="329962" cy="295026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6" name="Explosion 1 55"/>
          <p:cNvSpPr/>
          <p:nvPr/>
        </p:nvSpPr>
        <p:spPr>
          <a:xfrm>
            <a:off x="11350246" y="2884784"/>
            <a:ext cx="329962" cy="295026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8" name="Explosion 1 57"/>
          <p:cNvSpPr/>
          <p:nvPr/>
        </p:nvSpPr>
        <p:spPr>
          <a:xfrm>
            <a:off x="11327607" y="6244310"/>
            <a:ext cx="295979" cy="226566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0" name="Explosion 1 59"/>
          <p:cNvSpPr/>
          <p:nvPr/>
        </p:nvSpPr>
        <p:spPr>
          <a:xfrm>
            <a:off x="11372968" y="8341776"/>
            <a:ext cx="245788" cy="27152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7" name="Explosion 1 76"/>
          <p:cNvSpPr/>
          <p:nvPr/>
        </p:nvSpPr>
        <p:spPr>
          <a:xfrm>
            <a:off x="2156695" y="7119834"/>
            <a:ext cx="292973" cy="234142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Donut 14"/>
          <p:cNvSpPr/>
          <p:nvPr/>
        </p:nvSpPr>
        <p:spPr>
          <a:xfrm>
            <a:off x="2194654" y="8209265"/>
            <a:ext cx="298921" cy="304529"/>
          </a:xfrm>
          <a:prstGeom prst="don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79" name="Donut 78"/>
          <p:cNvSpPr/>
          <p:nvPr/>
        </p:nvSpPr>
        <p:spPr>
          <a:xfrm>
            <a:off x="2156695" y="1560165"/>
            <a:ext cx="281775" cy="264498"/>
          </a:xfrm>
          <a:prstGeom prst="don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81" name="Donut 80"/>
          <p:cNvSpPr/>
          <p:nvPr/>
        </p:nvSpPr>
        <p:spPr>
          <a:xfrm>
            <a:off x="2133886" y="3148820"/>
            <a:ext cx="298921" cy="304529"/>
          </a:xfrm>
          <a:prstGeom prst="don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82" name="Donut 81"/>
          <p:cNvSpPr/>
          <p:nvPr/>
        </p:nvSpPr>
        <p:spPr>
          <a:xfrm>
            <a:off x="2139549" y="2250818"/>
            <a:ext cx="298921" cy="304529"/>
          </a:xfrm>
          <a:prstGeom prst="don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84" name="Cloud 83"/>
          <p:cNvSpPr/>
          <p:nvPr/>
        </p:nvSpPr>
        <p:spPr>
          <a:xfrm>
            <a:off x="11332122" y="4090266"/>
            <a:ext cx="323372" cy="18701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5" name="Straight Connector 4"/>
          <p:cNvCxnSpPr/>
          <p:nvPr/>
        </p:nvCxnSpPr>
        <p:spPr>
          <a:xfrm>
            <a:off x="3566392" y="1967148"/>
            <a:ext cx="0" cy="928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/>
            <a:stCxn id="42" idx="2"/>
          </p:cNvCxnSpPr>
          <p:nvPr/>
        </p:nvCxnSpPr>
        <p:spPr>
          <a:xfrm>
            <a:off x="3541097" y="2791295"/>
            <a:ext cx="2719" cy="13153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cxnSpLocks/>
            <a:stCxn id="44" idx="2"/>
            <a:endCxn id="14" idx="0"/>
          </p:cNvCxnSpPr>
          <p:nvPr/>
        </p:nvCxnSpPr>
        <p:spPr>
          <a:xfrm flipH="1">
            <a:off x="3539507" y="3729236"/>
            <a:ext cx="1590" cy="1332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cxnSpLocks/>
            <a:endCxn id="41" idx="0"/>
          </p:cNvCxnSpPr>
          <p:nvPr/>
        </p:nvCxnSpPr>
        <p:spPr>
          <a:xfrm flipH="1">
            <a:off x="3559808" y="4300935"/>
            <a:ext cx="734" cy="1632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578365" y="5174744"/>
            <a:ext cx="0" cy="928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</p:cNvCxnSpPr>
          <p:nvPr/>
        </p:nvCxnSpPr>
        <p:spPr>
          <a:xfrm flipH="1">
            <a:off x="3582191" y="6081218"/>
            <a:ext cx="2161" cy="18751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/>
            <a:stCxn id="61" idx="2"/>
            <a:endCxn id="62" idx="0"/>
          </p:cNvCxnSpPr>
          <p:nvPr/>
        </p:nvCxnSpPr>
        <p:spPr>
          <a:xfrm flipH="1">
            <a:off x="12813988" y="1967148"/>
            <a:ext cx="4506" cy="14357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  <a:stCxn id="62" idx="2"/>
            <a:endCxn id="63" idx="0"/>
          </p:cNvCxnSpPr>
          <p:nvPr/>
        </p:nvCxnSpPr>
        <p:spPr>
          <a:xfrm>
            <a:off x="12813988" y="2682228"/>
            <a:ext cx="2090" cy="1547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cxnSpLocks/>
          </p:cNvCxnSpPr>
          <p:nvPr/>
        </p:nvCxnSpPr>
        <p:spPr>
          <a:xfrm>
            <a:off x="3591496" y="6821980"/>
            <a:ext cx="0" cy="168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20825" y="763618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/>
              <a:t>Захтеви се подносе у Градској управи</a:t>
            </a:r>
            <a:endParaRPr lang="sr-Latn-RS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2520825" y="809933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/>
              <a:t>Захтеви се подносе у образовним установама</a:t>
            </a:r>
            <a:endParaRPr lang="sr-Latn-R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530297" y="859088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/>
              <a:t>Захтеви се подносе у Центру за социјални рад</a:t>
            </a:r>
            <a:endParaRPr lang="sr-Latn-RS" sz="1400" dirty="0"/>
          </a:p>
        </p:txBody>
      </p:sp>
      <p:cxnSp>
        <p:nvCxnSpPr>
          <p:cNvPr id="102" name="Straight Connector 101"/>
          <p:cNvCxnSpPr>
            <a:cxnSpLocks/>
          </p:cNvCxnSpPr>
          <p:nvPr/>
        </p:nvCxnSpPr>
        <p:spPr>
          <a:xfrm flipH="1">
            <a:off x="10597442" y="4154135"/>
            <a:ext cx="20383" cy="428574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0000598" y="4816583"/>
            <a:ext cx="601731" cy="5133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2" name="Explosion 1 111"/>
          <p:cNvSpPr/>
          <p:nvPr/>
        </p:nvSpPr>
        <p:spPr>
          <a:xfrm>
            <a:off x="11354779" y="6927665"/>
            <a:ext cx="295979" cy="226566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3" name="Explosion 1 112"/>
          <p:cNvSpPr/>
          <p:nvPr/>
        </p:nvSpPr>
        <p:spPr>
          <a:xfrm>
            <a:off x="11344598" y="7636182"/>
            <a:ext cx="295979" cy="226566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4" name="Explosion 1 113"/>
          <p:cNvSpPr/>
          <p:nvPr/>
        </p:nvSpPr>
        <p:spPr>
          <a:xfrm>
            <a:off x="11327607" y="5669346"/>
            <a:ext cx="295979" cy="226566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5" name="Explosion 1 114"/>
          <p:cNvSpPr/>
          <p:nvPr/>
        </p:nvSpPr>
        <p:spPr>
          <a:xfrm>
            <a:off x="11328724" y="5174744"/>
            <a:ext cx="295979" cy="226566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129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gtodoric</dc:creator>
  <cp:lastModifiedBy>mivankovic</cp:lastModifiedBy>
  <cp:revision>17</cp:revision>
  <cp:lastPrinted>2019-06-19T11:40:29Z</cp:lastPrinted>
  <dcterms:created xsi:type="dcterms:W3CDTF">2019-06-19T09:52:49Z</dcterms:created>
  <dcterms:modified xsi:type="dcterms:W3CDTF">2021-05-05T12:15:04Z</dcterms:modified>
</cp:coreProperties>
</file>