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257" r:id="rId4"/>
    <p:sldId id="258" r:id="rId5"/>
    <p:sldId id="279" r:id="rId6"/>
    <p:sldId id="259" r:id="rId7"/>
    <p:sldId id="261" r:id="rId8"/>
    <p:sldId id="260" r:id="rId9"/>
    <p:sldId id="262" r:id="rId10"/>
    <p:sldId id="263" r:id="rId11"/>
    <p:sldId id="264" r:id="rId12"/>
    <p:sldId id="281" r:id="rId13"/>
    <p:sldId id="266" r:id="rId14"/>
    <p:sldId id="267" r:id="rId15"/>
    <p:sldId id="268" r:id="rId16"/>
    <p:sldId id="269" r:id="rId17"/>
    <p:sldId id="270" r:id="rId18"/>
    <p:sldId id="271" r:id="rId19"/>
    <p:sldId id="272" r:id="rId20"/>
    <p:sldId id="273" r:id="rId21"/>
    <p:sldId id="274" r:id="rId22"/>
    <p:sldId id="275" r:id="rId23"/>
    <p:sldId id="283" r:id="rId24"/>
    <p:sldId id="276" r:id="rId25"/>
    <p:sldId id="284" r:id="rId26"/>
    <p:sldId id="277"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498"/>
    <a:srgbClr val="BB35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94" autoAdjust="0"/>
    <p:restoredTop sz="90698" autoAdjust="0"/>
  </p:normalViewPr>
  <p:slideViewPr>
    <p:cSldViewPr snapToGrid="0" snapToObjects="1">
      <p:cViewPr varScale="1">
        <p:scale>
          <a:sx n="91" d="100"/>
          <a:sy n="91" d="100"/>
        </p:scale>
        <p:origin x="-1374" y="-114"/>
      </p:cViewPr>
      <p:guideLst>
        <p:guide orient="horz" pos="2160"/>
        <p:guide pos="2880"/>
      </p:guideLst>
    </p:cSldViewPr>
  </p:slideViewPr>
  <p:outlineViewPr>
    <p:cViewPr>
      <p:scale>
        <a:sx n="33" d="100"/>
        <a:sy n="33" d="100"/>
      </p:scale>
      <p:origin x="0" y="221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rot="0" vert="horz"/>
          <a:lstStyle/>
          <a:p>
            <a:pPr>
              <a:defRPr/>
            </a:pPr>
            <a:r>
              <a:rPr lang="x-none"/>
              <a:t>Структура прихода </a:t>
            </a:r>
            <a:r>
              <a:rPr lang="sr-Cyrl-RS" dirty="0"/>
              <a:t>града</a:t>
            </a:r>
            <a:endParaRPr lang="en-US" dirty="0"/>
          </a:p>
        </c:rich>
      </c:tx>
      <c:layout>
        <c:manualLayout>
          <c:xMode val="edge"/>
          <c:yMode val="edge"/>
          <c:x val="0.25438217337778968"/>
          <c:y val="0"/>
        </c:manualLayout>
      </c:layout>
    </c:title>
    <c:plotArea>
      <c:layout>
        <c:manualLayout>
          <c:layoutTarget val="inner"/>
          <c:xMode val="edge"/>
          <c:yMode val="edge"/>
          <c:x val="0.24282331678935631"/>
          <c:y val="0.1281394057331714"/>
          <c:w val="0.59747736220472392"/>
          <c:h val="0.79663648293963196"/>
        </c:manualLayout>
      </c:layout>
      <c:pieChart>
        <c:varyColors val="1"/>
        <c:ser>
          <c:idx val="0"/>
          <c:order val="0"/>
          <c:tx>
            <c:strRef>
              <c:f>Sheet1!$B$1</c:f>
              <c:strCache>
                <c:ptCount val="1"/>
                <c:pt idx="0">
                  <c:v>Износ</c:v>
                </c:pt>
              </c:strCache>
            </c:strRef>
          </c:tx>
          <c:explosion val="1"/>
          <c:dPt>
            <c:idx val="3"/>
            <c:explosion val="3"/>
            <c:extLst xmlns:c16r2="http://schemas.microsoft.com/office/drawing/2015/06/chart">
              <c:ext xmlns:c16="http://schemas.microsoft.com/office/drawing/2014/chart" uri="{C3380CC4-5D6E-409C-BE32-E72D297353CC}">
                <c16:uniqueId val="{00000000-CA7D-4656-BBE0-2D3ED050237D}"/>
              </c:ext>
            </c:extLst>
          </c:dPt>
          <c:dLbls>
            <c:dLbl>
              <c:idx val="0"/>
              <c:layout>
                <c:manualLayout>
                  <c:x val="-0.20815882609693481"/>
                  <c:y val="-0.20579209239535326"/>
                </c:manualLayout>
              </c:layout>
              <c:tx>
                <c:rich>
                  <a:bodyPr/>
                  <a:lstStyle/>
                  <a:p>
                    <a:r>
                      <a:rPr lang="ru-RU" dirty="0"/>
                      <a:t>Приходи од пореза</a:t>
                    </a:r>
                    <a:r>
                      <a:rPr lang="ru-RU" dirty="0" smtClean="0"/>
                      <a:t>;</a:t>
                    </a:r>
                    <a:r>
                      <a:rPr lang="sr-Latn-RS" dirty="0" smtClean="0"/>
                      <a:t> </a:t>
                    </a:r>
                    <a:r>
                      <a:rPr lang="sr-Cyrl-RS" dirty="0" smtClean="0"/>
                      <a:t>6</a:t>
                    </a:r>
                    <a:r>
                      <a:rPr lang="en-US" dirty="0" smtClean="0"/>
                      <a:t>5</a:t>
                    </a:r>
                    <a:r>
                      <a:rPr lang="sr-Cyrl-RS" dirty="0" smtClean="0"/>
                      <a:t>,</a:t>
                    </a:r>
                    <a:r>
                      <a:rPr lang="en-US" dirty="0" smtClean="0"/>
                      <a:t>85</a:t>
                    </a:r>
                    <a:r>
                      <a:rPr lang="ru-RU" dirty="0" smtClean="0"/>
                      <a:t>%</a:t>
                    </a:r>
                    <a:endParaRPr lang="ru-RU"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A7D-4656-BBE0-2D3ED050237D}"/>
                </c:ext>
              </c:extLst>
            </c:dLbl>
            <c:dLbl>
              <c:idx val="1"/>
              <c:layout/>
              <c:tx>
                <c:rich>
                  <a:bodyPr/>
                  <a:lstStyle/>
                  <a:p>
                    <a:r>
                      <a:rPr lang="sr-Cyrl-RS" dirty="0"/>
                      <a:t>Непорески приходи; </a:t>
                    </a:r>
                    <a:r>
                      <a:rPr lang="sr-Latn-RS" dirty="0" smtClean="0"/>
                      <a:t>12</a:t>
                    </a:r>
                    <a:r>
                      <a:rPr lang="sr-Cyrl-RS" dirty="0" smtClean="0"/>
                      <a:t>,</a:t>
                    </a:r>
                    <a:r>
                      <a:rPr lang="sr-Latn-RS" dirty="0" smtClean="0"/>
                      <a:t>60</a:t>
                    </a:r>
                    <a:r>
                      <a:rPr lang="sr-Cyrl-RS" dirty="0" smtClean="0"/>
                      <a:t>%</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A7D-4656-BBE0-2D3ED050237D}"/>
                </c:ext>
              </c:extLst>
            </c:dLbl>
            <c:dLbl>
              <c:idx val="2"/>
              <c:layout/>
              <c:tx>
                <c:rich>
                  <a:bodyPr/>
                  <a:lstStyle/>
                  <a:p>
                    <a:r>
                      <a:rPr lang="sr-Cyrl-RS" dirty="0" smtClean="0"/>
                      <a:t>Донације</a:t>
                    </a:r>
                    <a:r>
                      <a:rPr lang="sr-Cyrl-RS" baseline="0" dirty="0" smtClean="0"/>
                      <a:t> 1,</a:t>
                    </a:r>
                    <a:r>
                      <a:rPr lang="sr-Latn-RS" baseline="0" dirty="0" smtClean="0"/>
                      <a:t>26</a:t>
                    </a:r>
                    <a:r>
                      <a:rPr lang="sr-Cyrl-RS" baseline="0" dirty="0" smtClean="0"/>
                      <a:t>%</a:t>
                    </a:r>
                    <a:endParaRPr lang="sr-Cyrl-RS" dirty="0"/>
                  </a:p>
                </c:rich>
              </c:tx>
              <c:showSerName val="1"/>
            </c:dLbl>
            <c:dLbl>
              <c:idx val="3"/>
              <c:layout/>
              <c:tx>
                <c:rich>
                  <a:bodyPr/>
                  <a:lstStyle/>
                  <a:p>
                    <a:r>
                      <a:rPr lang="sr-Cyrl-RS" dirty="0"/>
                      <a:t>Трансфери
</a:t>
                    </a:r>
                    <a:r>
                      <a:rPr lang="sr-Cyrl-RS" dirty="0" smtClean="0"/>
                      <a:t>1</a:t>
                    </a:r>
                    <a:r>
                      <a:rPr lang="sr-Latn-RS" dirty="0" smtClean="0"/>
                      <a:t>2</a:t>
                    </a:r>
                    <a:r>
                      <a:rPr lang="sr-Cyrl-RS" dirty="0" smtClean="0"/>
                      <a:t>,</a:t>
                    </a:r>
                    <a:r>
                      <a:rPr lang="sr-Latn-RS" dirty="0" smtClean="0"/>
                      <a:t>54</a:t>
                    </a:r>
                    <a:r>
                      <a:rPr lang="sr-Cyrl-RS" dirty="0" smtClean="0"/>
                      <a:t>%</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A7D-4656-BBE0-2D3ED050237D}"/>
                </c:ext>
              </c:extLst>
            </c:dLbl>
            <c:dLbl>
              <c:idx val="4"/>
              <c:layout>
                <c:manualLayout>
                  <c:x val="7.2356421447340766E-2"/>
                  <c:y val="7.0899798178641338E-2"/>
                </c:manualLayout>
              </c:layout>
              <c:tx>
                <c:rich>
                  <a:bodyPr/>
                  <a:lstStyle/>
                  <a:p>
                    <a:r>
                      <a:rPr lang="sr-Cyrl-RS" dirty="0" smtClean="0"/>
                      <a:t>Остали </a:t>
                    </a:r>
                    <a:r>
                      <a:rPr lang="sr-Cyrl-RS" dirty="0"/>
                      <a:t>приходи
</a:t>
                    </a:r>
                    <a:r>
                      <a:rPr lang="sr-Latn-RS" dirty="0" smtClean="0"/>
                      <a:t>7</a:t>
                    </a:r>
                    <a:r>
                      <a:rPr lang="sr-Cyrl-RS" dirty="0" smtClean="0"/>
                      <a:t>,</a:t>
                    </a:r>
                    <a:r>
                      <a:rPr lang="sr-Latn-RS" dirty="0" smtClean="0"/>
                      <a:t>75</a:t>
                    </a:r>
                    <a:r>
                      <a:rPr lang="sr-Cyrl-RS" dirty="0" smtClean="0"/>
                      <a:t>%</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A7D-4656-BBE0-2D3ED050237D}"/>
                </c:ext>
              </c:extLst>
            </c:dLbl>
            <c:spPr>
              <a:noFill/>
              <a:ln>
                <a:noFill/>
              </a:ln>
              <a:effectLst/>
            </c:spPr>
            <c:txPr>
              <a:bodyPr rot="0" vert="horz"/>
              <a:lstStyle/>
              <a:p>
                <a:pPr>
                  <a:defRPr/>
                </a:pPr>
                <a:endParaRPr lang="en-US"/>
              </a:p>
            </c:txPr>
            <c:showVal val="1"/>
            <c:showCatName val="1"/>
            <c:showSerName val="1"/>
            <c:showPercent val="1"/>
            <c:showLeaderLines val="1"/>
            <c:extLst xmlns:c16r2="http://schemas.microsoft.com/office/drawing/2015/06/chart">
              <c:ext xmlns:c15="http://schemas.microsoft.com/office/drawing/2012/chart" uri="{CE6537A1-D6FC-4f65-9D91-7224C49458BB}"/>
            </c:extLst>
          </c:dLbls>
          <c:cat>
            <c:strRef>
              <c:f>Sheet1!$A$2:$A$6</c:f>
              <c:strCache>
                <c:ptCount val="5"/>
                <c:pt idx="0">
                  <c:v>Приходи од пореза</c:v>
                </c:pt>
                <c:pt idx="1">
                  <c:v>Непорески приходи</c:v>
                </c:pt>
                <c:pt idx="2">
                  <c:v>Донације</c:v>
                </c:pt>
                <c:pt idx="3">
                  <c:v>Трансфери</c:v>
                </c:pt>
                <c:pt idx="4">
                  <c:v>Остали приходи</c:v>
                </c:pt>
              </c:strCache>
            </c:strRef>
          </c:cat>
          <c:val>
            <c:numRef>
              <c:f>Sheet1!$B$2:$B$6</c:f>
              <c:numCache>
                <c:formatCode>#,##0</c:formatCode>
                <c:ptCount val="5"/>
                <c:pt idx="0">
                  <c:v>2278000000</c:v>
                </c:pt>
                <c:pt idx="1">
                  <c:v>695200000</c:v>
                </c:pt>
                <c:pt idx="2">
                  <c:v>70000000</c:v>
                </c:pt>
                <c:pt idx="3">
                  <c:v>410000000</c:v>
                </c:pt>
                <c:pt idx="4">
                  <c:v>76000000</c:v>
                </c:pt>
              </c:numCache>
            </c:numRef>
          </c:val>
          <c:extLst xmlns:c16r2="http://schemas.microsoft.com/office/drawing/2015/06/chart">
            <c:ext xmlns:c16="http://schemas.microsoft.com/office/drawing/2014/chart" uri="{C3380CC4-5D6E-409C-BE32-E72D297353CC}">
              <c16:uniqueId val="{00000005-CA7D-4656-BBE0-2D3ED050237D}"/>
            </c:ext>
          </c:extLst>
        </c:ser>
        <c:firstSliceAng val="0"/>
      </c:pieChart>
    </c:plotArea>
    <c:legend>
      <c:legendPos val="b"/>
      <c:layout/>
      <c:txPr>
        <a:bodyPr rot="0" vert="horz"/>
        <a:lstStyle/>
        <a:p>
          <a:pPr>
            <a:defRPr/>
          </a:pPr>
          <a:endParaRPr lang="en-US"/>
        </a:p>
      </c:txPr>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50673-4BEB-854E-BF0D-0116C3FD6290}" type="doc">
      <dgm:prSet loTypeId="urn:microsoft.com/office/officeart/2005/8/layout/radial4" loCatId="" qsTypeId="urn:microsoft.com/office/officeart/2005/8/quickstyle/simple4" qsCatId="simple" csTypeId="urn:microsoft.com/office/officeart/2005/8/colors/accent2_3" csCatId="accent2" phldr="1"/>
      <dgm:spPr/>
      <dgm:t>
        <a:bodyPr/>
        <a:lstStyle/>
        <a:p>
          <a:endParaRPr lang="en-US"/>
        </a:p>
      </dgm:t>
    </dgm:pt>
    <dgm:pt modelId="{D7F02A09-0324-AB4E-9507-2D2BC39C43DB}">
      <dgm:prSet phldrT="[Text]"/>
      <dgm:spPr/>
      <dgm:t>
        <a:bodyPr/>
        <a:lstStyle/>
        <a:p>
          <a:r>
            <a:rPr lang="sr-Cyrl-CS">
              <a:latin typeface="Calibri"/>
              <a:cs typeface="Calibri"/>
            </a:rPr>
            <a:t>Ко учествује у узради буџета?</a:t>
          </a:r>
          <a:endParaRPr lang="en-US">
            <a:latin typeface="Calibri"/>
            <a:cs typeface="Calibri"/>
          </a:endParaRPr>
        </a:p>
      </dgm:t>
    </dgm:pt>
    <dgm:pt modelId="{BE12F94E-D22E-C242-ADDF-29013194ADF5}" type="parTrans" cxnId="{BC6F1ED6-568D-E14A-8D58-D9BF03DC1651}">
      <dgm:prSet/>
      <dgm:spPr/>
      <dgm:t>
        <a:bodyPr/>
        <a:lstStyle/>
        <a:p>
          <a:endParaRPr lang="en-US">
            <a:latin typeface="Calibri"/>
            <a:cs typeface="Calibri"/>
          </a:endParaRPr>
        </a:p>
      </dgm:t>
    </dgm:pt>
    <dgm:pt modelId="{4958FD23-E217-3E44-9E0A-E7A937B38854}" type="sibTrans" cxnId="{BC6F1ED6-568D-E14A-8D58-D9BF03DC1651}">
      <dgm:prSet/>
      <dgm:spPr/>
      <dgm:t>
        <a:bodyPr/>
        <a:lstStyle/>
        <a:p>
          <a:endParaRPr lang="en-US">
            <a:latin typeface="Calibri"/>
            <a:cs typeface="Calibri"/>
          </a:endParaRPr>
        </a:p>
      </dgm:t>
    </dgm:pt>
    <dgm:pt modelId="{E40EDDC7-73D8-AB4E-AB35-A26D146C0113}">
      <dgm:prSet phldrT="[Text]"/>
      <dgm:spPr>
        <a:solidFill>
          <a:srgbClr val="BB3531"/>
        </a:solidFill>
      </dgm:spPr>
      <dgm:t>
        <a:bodyPr/>
        <a:lstStyle/>
        <a:p>
          <a:r>
            <a:rPr lang="sr-Cyrl-CS">
              <a:latin typeface="Calibri"/>
              <a:cs typeface="Calibri"/>
            </a:rPr>
            <a:t>Градска власт и стручне службе</a:t>
          </a:r>
          <a:endParaRPr lang="en-US">
            <a:latin typeface="Calibri"/>
            <a:cs typeface="Calibri"/>
          </a:endParaRPr>
        </a:p>
      </dgm:t>
    </dgm:pt>
    <dgm:pt modelId="{DCFB3CA2-7932-8B43-952D-E3CCDF21E661}" type="parTrans" cxnId="{5B6E70FF-08B5-104E-9CDD-25443A1AB792}">
      <dgm:prSet/>
      <dgm:spPr/>
      <dgm:t>
        <a:bodyPr/>
        <a:lstStyle/>
        <a:p>
          <a:endParaRPr lang="en-US">
            <a:latin typeface="Calibri"/>
            <a:cs typeface="Calibri"/>
          </a:endParaRPr>
        </a:p>
      </dgm:t>
    </dgm:pt>
    <dgm:pt modelId="{8FF48075-950D-6E44-A801-6942A77C1731}" type="sibTrans" cxnId="{5B6E70FF-08B5-104E-9CDD-25443A1AB792}">
      <dgm:prSet/>
      <dgm:spPr/>
      <dgm:t>
        <a:bodyPr/>
        <a:lstStyle/>
        <a:p>
          <a:endParaRPr lang="en-US">
            <a:latin typeface="Calibri"/>
            <a:cs typeface="Calibri"/>
          </a:endParaRPr>
        </a:p>
      </dgm:t>
    </dgm:pt>
    <dgm:pt modelId="{A89AA3AA-812B-4740-8616-A942ED2BA04C}">
      <dgm:prSet phldrT="[Text]"/>
      <dgm:spPr>
        <a:solidFill>
          <a:schemeClr val="accent2">
            <a:lumMod val="60000"/>
            <a:lumOff val="40000"/>
          </a:schemeClr>
        </a:solidFill>
      </dgm:spPr>
      <dgm:t>
        <a:bodyPr/>
        <a:lstStyle/>
        <a:p>
          <a:r>
            <a:rPr lang="sr-Cyrl-CS">
              <a:latin typeface="Calibri"/>
              <a:cs typeface="Calibri"/>
            </a:rPr>
            <a:t>Буџетски корисници</a:t>
          </a:r>
          <a:endParaRPr lang="en-US">
            <a:latin typeface="Calibri"/>
            <a:cs typeface="Calibri"/>
          </a:endParaRPr>
        </a:p>
      </dgm:t>
    </dgm:pt>
    <dgm:pt modelId="{739EB075-6A73-1244-8420-F56ED7301A84}" type="parTrans" cxnId="{F72BFF0F-9DCF-D343-A86D-EFB9BE6D80ED}">
      <dgm:prSet/>
      <dgm:spPr/>
      <dgm:t>
        <a:bodyPr/>
        <a:lstStyle/>
        <a:p>
          <a:endParaRPr lang="en-US">
            <a:latin typeface="Calibri"/>
            <a:cs typeface="Calibri"/>
          </a:endParaRPr>
        </a:p>
      </dgm:t>
    </dgm:pt>
    <dgm:pt modelId="{10978C63-4718-7340-8282-B9809DD83A05}" type="sibTrans" cxnId="{F72BFF0F-9DCF-D343-A86D-EFB9BE6D80ED}">
      <dgm:prSet/>
      <dgm:spPr/>
      <dgm:t>
        <a:bodyPr/>
        <a:lstStyle/>
        <a:p>
          <a:endParaRPr lang="en-US">
            <a:latin typeface="Calibri"/>
            <a:cs typeface="Calibri"/>
          </a:endParaRPr>
        </a:p>
      </dgm:t>
    </dgm:pt>
    <dgm:pt modelId="{B0EB807A-AD63-F94A-A89E-CECD4151D5C2}">
      <dgm:prSet phldrT="[Text]"/>
      <dgm:spPr>
        <a:solidFill>
          <a:schemeClr val="bg1">
            <a:lumMod val="75000"/>
          </a:schemeClr>
        </a:solidFill>
      </dgm:spPr>
      <dgm:t>
        <a:bodyPr/>
        <a:lstStyle/>
        <a:p>
          <a:r>
            <a:rPr lang="sr-Cyrl-CS">
              <a:latin typeface="Calibri"/>
              <a:cs typeface="Calibri"/>
            </a:rPr>
            <a:t>Месне заједнице</a:t>
          </a:r>
          <a:endParaRPr lang="en-US">
            <a:latin typeface="Calibri"/>
            <a:cs typeface="Calibri"/>
          </a:endParaRPr>
        </a:p>
      </dgm:t>
    </dgm:pt>
    <dgm:pt modelId="{2FDD3C0E-0781-F947-8299-FB341674F430}" type="parTrans" cxnId="{25A12B0D-244E-D542-A2B4-E6A3622F9E0C}">
      <dgm:prSet/>
      <dgm:spPr/>
      <dgm:t>
        <a:bodyPr/>
        <a:lstStyle/>
        <a:p>
          <a:endParaRPr lang="en-US">
            <a:latin typeface="Calibri"/>
            <a:cs typeface="Calibri"/>
          </a:endParaRPr>
        </a:p>
      </dgm:t>
    </dgm:pt>
    <dgm:pt modelId="{420587A1-3FBF-6245-B1E4-50756872DC4A}" type="sibTrans" cxnId="{25A12B0D-244E-D542-A2B4-E6A3622F9E0C}">
      <dgm:prSet/>
      <dgm:spPr/>
      <dgm:t>
        <a:bodyPr/>
        <a:lstStyle/>
        <a:p>
          <a:endParaRPr lang="en-US">
            <a:latin typeface="Calibri"/>
            <a:cs typeface="Calibri"/>
          </a:endParaRPr>
        </a:p>
      </dgm:t>
    </dgm:pt>
    <dgm:pt modelId="{375B22D1-9F06-4A46-A254-A68AAC25FF47}">
      <dgm:prSet phldrT="[Text]"/>
      <dgm:spPr>
        <a:solidFill>
          <a:schemeClr val="bg1">
            <a:lumMod val="50000"/>
          </a:schemeClr>
        </a:solidFill>
      </dgm:spPr>
      <dgm:t>
        <a:bodyPr/>
        <a:lstStyle/>
        <a:p>
          <a:r>
            <a:rPr lang="sr-Cyrl-CS">
              <a:latin typeface="Calibri"/>
              <a:cs typeface="Calibri"/>
            </a:rPr>
            <a:t>Грађани и њихова удружења</a:t>
          </a:r>
          <a:endParaRPr lang="en-US">
            <a:latin typeface="Calibri"/>
            <a:cs typeface="Calibri"/>
          </a:endParaRPr>
        </a:p>
      </dgm:t>
    </dgm:pt>
    <dgm:pt modelId="{EE45BC6F-4F6D-5D43-8914-0D730542ACE1}" type="parTrans" cxnId="{25A0FEFD-96E9-4C49-80FF-A93F854B4555}">
      <dgm:prSet/>
      <dgm:spPr/>
      <dgm:t>
        <a:bodyPr/>
        <a:lstStyle/>
        <a:p>
          <a:endParaRPr lang="en-US">
            <a:latin typeface="Calibri"/>
            <a:cs typeface="Calibri"/>
          </a:endParaRPr>
        </a:p>
      </dgm:t>
    </dgm:pt>
    <dgm:pt modelId="{4BBDB4AA-6971-4A47-818D-379137B9A4C7}" type="sibTrans" cxnId="{25A0FEFD-96E9-4C49-80FF-A93F854B4555}">
      <dgm:prSet/>
      <dgm:spPr/>
      <dgm:t>
        <a:bodyPr/>
        <a:lstStyle/>
        <a:p>
          <a:endParaRPr lang="en-US"/>
        </a:p>
      </dgm:t>
    </dgm:pt>
    <dgm:pt modelId="{5BDC4938-A436-454A-80A9-4AAD036994DA}" type="pres">
      <dgm:prSet presAssocID="{2D150673-4BEB-854E-BF0D-0116C3FD6290}" presName="cycle" presStyleCnt="0">
        <dgm:presLayoutVars>
          <dgm:chMax val="1"/>
          <dgm:dir/>
          <dgm:animLvl val="ctr"/>
          <dgm:resizeHandles val="exact"/>
        </dgm:presLayoutVars>
      </dgm:prSet>
      <dgm:spPr/>
      <dgm:t>
        <a:bodyPr/>
        <a:lstStyle/>
        <a:p>
          <a:endParaRPr lang="en-US"/>
        </a:p>
      </dgm:t>
    </dgm:pt>
    <dgm:pt modelId="{F45D9989-22DA-9142-B40D-CEB90E52BF72}" type="pres">
      <dgm:prSet presAssocID="{D7F02A09-0324-AB4E-9507-2D2BC39C43DB}" presName="centerShape" presStyleLbl="node0" presStyleIdx="0" presStyleCnt="1"/>
      <dgm:spPr/>
      <dgm:t>
        <a:bodyPr/>
        <a:lstStyle/>
        <a:p>
          <a:endParaRPr lang="en-US"/>
        </a:p>
      </dgm:t>
    </dgm:pt>
    <dgm:pt modelId="{662745AA-6FD0-C64A-B4C2-162DE1F4B10A}" type="pres">
      <dgm:prSet presAssocID="{DCFB3CA2-7932-8B43-952D-E3CCDF21E661}" presName="parTrans" presStyleLbl="bgSibTrans2D1" presStyleIdx="0" presStyleCnt="4"/>
      <dgm:spPr/>
      <dgm:t>
        <a:bodyPr/>
        <a:lstStyle/>
        <a:p>
          <a:endParaRPr lang="en-US"/>
        </a:p>
      </dgm:t>
    </dgm:pt>
    <dgm:pt modelId="{A83AFE2D-D27E-A341-8B60-B5EFAD668158}" type="pres">
      <dgm:prSet presAssocID="{E40EDDC7-73D8-AB4E-AB35-A26D146C0113}" presName="node" presStyleLbl="node1" presStyleIdx="0" presStyleCnt="4">
        <dgm:presLayoutVars>
          <dgm:bulletEnabled val="1"/>
        </dgm:presLayoutVars>
      </dgm:prSet>
      <dgm:spPr/>
      <dgm:t>
        <a:bodyPr/>
        <a:lstStyle/>
        <a:p>
          <a:endParaRPr lang="en-US"/>
        </a:p>
      </dgm:t>
    </dgm:pt>
    <dgm:pt modelId="{C75E08FB-B876-E240-90A3-D511A04015D5}" type="pres">
      <dgm:prSet presAssocID="{739EB075-6A73-1244-8420-F56ED7301A84}" presName="parTrans" presStyleLbl="bgSibTrans2D1" presStyleIdx="1" presStyleCnt="4"/>
      <dgm:spPr/>
      <dgm:t>
        <a:bodyPr/>
        <a:lstStyle/>
        <a:p>
          <a:endParaRPr lang="en-US"/>
        </a:p>
      </dgm:t>
    </dgm:pt>
    <dgm:pt modelId="{25A991E4-C1C4-CD4D-96B6-1E0104A63776}" type="pres">
      <dgm:prSet presAssocID="{A89AA3AA-812B-4740-8616-A942ED2BA04C}" presName="node" presStyleLbl="node1" presStyleIdx="1" presStyleCnt="4">
        <dgm:presLayoutVars>
          <dgm:bulletEnabled val="1"/>
        </dgm:presLayoutVars>
      </dgm:prSet>
      <dgm:spPr/>
      <dgm:t>
        <a:bodyPr/>
        <a:lstStyle/>
        <a:p>
          <a:endParaRPr lang="en-US"/>
        </a:p>
      </dgm:t>
    </dgm:pt>
    <dgm:pt modelId="{B006B73B-FED5-9049-8E5A-419C02CD7642}" type="pres">
      <dgm:prSet presAssocID="{2FDD3C0E-0781-F947-8299-FB341674F430}" presName="parTrans" presStyleLbl="bgSibTrans2D1" presStyleIdx="2" presStyleCnt="4"/>
      <dgm:spPr/>
      <dgm:t>
        <a:bodyPr/>
        <a:lstStyle/>
        <a:p>
          <a:endParaRPr lang="en-US"/>
        </a:p>
      </dgm:t>
    </dgm:pt>
    <dgm:pt modelId="{56555F83-26A4-2945-A8ED-8E918C3DEE32}" type="pres">
      <dgm:prSet presAssocID="{B0EB807A-AD63-F94A-A89E-CECD4151D5C2}" presName="node" presStyleLbl="node1" presStyleIdx="2" presStyleCnt="4" custRadScaleRad="104019" custRadScaleInc="9758">
        <dgm:presLayoutVars>
          <dgm:bulletEnabled val="1"/>
        </dgm:presLayoutVars>
      </dgm:prSet>
      <dgm:spPr/>
      <dgm:t>
        <a:bodyPr/>
        <a:lstStyle/>
        <a:p>
          <a:endParaRPr lang="en-US"/>
        </a:p>
      </dgm:t>
    </dgm:pt>
    <dgm:pt modelId="{ECCC0C3E-7027-D344-9583-213C193FC8F9}" type="pres">
      <dgm:prSet presAssocID="{EE45BC6F-4F6D-5D43-8914-0D730542ACE1}" presName="parTrans" presStyleLbl="bgSibTrans2D1" presStyleIdx="3" presStyleCnt="4"/>
      <dgm:spPr/>
      <dgm:t>
        <a:bodyPr/>
        <a:lstStyle/>
        <a:p>
          <a:endParaRPr lang="en-US"/>
        </a:p>
      </dgm:t>
    </dgm:pt>
    <dgm:pt modelId="{F8673436-B99C-944F-BD16-FD0415348EB0}" type="pres">
      <dgm:prSet presAssocID="{375B22D1-9F06-4A46-A254-A68AAC25FF47}" presName="node" presStyleLbl="node1" presStyleIdx="3" presStyleCnt="4">
        <dgm:presLayoutVars>
          <dgm:bulletEnabled val="1"/>
        </dgm:presLayoutVars>
      </dgm:prSet>
      <dgm:spPr/>
      <dgm:t>
        <a:bodyPr/>
        <a:lstStyle/>
        <a:p>
          <a:endParaRPr lang="en-US"/>
        </a:p>
      </dgm:t>
    </dgm:pt>
  </dgm:ptLst>
  <dgm:cxnLst>
    <dgm:cxn modelId="{6A767156-8438-694E-BDD9-F248138C9CEB}" type="presOf" srcId="{D7F02A09-0324-AB4E-9507-2D2BC39C43DB}" destId="{F45D9989-22DA-9142-B40D-CEB90E52BF72}" srcOrd="0" destOrd="0" presId="urn:microsoft.com/office/officeart/2005/8/layout/radial4"/>
    <dgm:cxn modelId="{25A0FEFD-96E9-4C49-80FF-A93F854B4555}" srcId="{D7F02A09-0324-AB4E-9507-2D2BC39C43DB}" destId="{375B22D1-9F06-4A46-A254-A68AAC25FF47}" srcOrd="3" destOrd="0" parTransId="{EE45BC6F-4F6D-5D43-8914-0D730542ACE1}" sibTransId="{4BBDB4AA-6971-4A47-818D-379137B9A4C7}"/>
    <dgm:cxn modelId="{BABF6726-C464-EE47-8E8B-B7376602DC4D}" type="presOf" srcId="{EE45BC6F-4F6D-5D43-8914-0D730542ACE1}" destId="{ECCC0C3E-7027-D344-9583-213C193FC8F9}" srcOrd="0" destOrd="0" presId="urn:microsoft.com/office/officeart/2005/8/layout/radial4"/>
    <dgm:cxn modelId="{162293CD-947C-D340-9F2F-2886CAB369EE}" type="presOf" srcId="{A89AA3AA-812B-4740-8616-A942ED2BA04C}" destId="{25A991E4-C1C4-CD4D-96B6-1E0104A63776}" srcOrd="0" destOrd="0" presId="urn:microsoft.com/office/officeart/2005/8/layout/radial4"/>
    <dgm:cxn modelId="{BC6F1ED6-568D-E14A-8D58-D9BF03DC1651}" srcId="{2D150673-4BEB-854E-BF0D-0116C3FD6290}" destId="{D7F02A09-0324-AB4E-9507-2D2BC39C43DB}" srcOrd="0" destOrd="0" parTransId="{BE12F94E-D22E-C242-ADDF-29013194ADF5}" sibTransId="{4958FD23-E217-3E44-9E0A-E7A937B38854}"/>
    <dgm:cxn modelId="{BA70541F-C8C2-124F-A298-C3E89F074CD0}" type="presOf" srcId="{2FDD3C0E-0781-F947-8299-FB341674F430}" destId="{B006B73B-FED5-9049-8E5A-419C02CD7642}" srcOrd="0" destOrd="0" presId="urn:microsoft.com/office/officeart/2005/8/layout/radial4"/>
    <dgm:cxn modelId="{5B6E70FF-08B5-104E-9CDD-25443A1AB792}" srcId="{D7F02A09-0324-AB4E-9507-2D2BC39C43DB}" destId="{E40EDDC7-73D8-AB4E-AB35-A26D146C0113}" srcOrd="0" destOrd="0" parTransId="{DCFB3CA2-7932-8B43-952D-E3CCDF21E661}" sibTransId="{8FF48075-950D-6E44-A801-6942A77C1731}"/>
    <dgm:cxn modelId="{25A12B0D-244E-D542-A2B4-E6A3622F9E0C}" srcId="{D7F02A09-0324-AB4E-9507-2D2BC39C43DB}" destId="{B0EB807A-AD63-F94A-A89E-CECD4151D5C2}" srcOrd="2" destOrd="0" parTransId="{2FDD3C0E-0781-F947-8299-FB341674F430}" sibTransId="{420587A1-3FBF-6245-B1E4-50756872DC4A}"/>
    <dgm:cxn modelId="{41AAEE29-1A58-A14A-87C3-15FED37BC9BF}" type="presOf" srcId="{E40EDDC7-73D8-AB4E-AB35-A26D146C0113}" destId="{A83AFE2D-D27E-A341-8B60-B5EFAD668158}" srcOrd="0" destOrd="0" presId="urn:microsoft.com/office/officeart/2005/8/layout/radial4"/>
    <dgm:cxn modelId="{BC8025BA-400D-474E-AD50-91AE8FA5BBF6}" type="presOf" srcId="{739EB075-6A73-1244-8420-F56ED7301A84}" destId="{C75E08FB-B876-E240-90A3-D511A04015D5}" srcOrd="0" destOrd="0" presId="urn:microsoft.com/office/officeart/2005/8/layout/radial4"/>
    <dgm:cxn modelId="{F72BFF0F-9DCF-D343-A86D-EFB9BE6D80ED}" srcId="{D7F02A09-0324-AB4E-9507-2D2BC39C43DB}" destId="{A89AA3AA-812B-4740-8616-A942ED2BA04C}" srcOrd="1" destOrd="0" parTransId="{739EB075-6A73-1244-8420-F56ED7301A84}" sibTransId="{10978C63-4718-7340-8282-B9809DD83A05}"/>
    <dgm:cxn modelId="{6271664A-5AD7-534A-AF3F-B7EBF60B034F}" type="presOf" srcId="{DCFB3CA2-7932-8B43-952D-E3CCDF21E661}" destId="{662745AA-6FD0-C64A-B4C2-162DE1F4B10A}" srcOrd="0" destOrd="0" presId="urn:microsoft.com/office/officeart/2005/8/layout/radial4"/>
    <dgm:cxn modelId="{E8F7B75C-1757-1B48-A481-6836EAA849B9}" type="presOf" srcId="{B0EB807A-AD63-F94A-A89E-CECD4151D5C2}" destId="{56555F83-26A4-2945-A8ED-8E918C3DEE32}" srcOrd="0" destOrd="0" presId="urn:microsoft.com/office/officeart/2005/8/layout/radial4"/>
    <dgm:cxn modelId="{2175716A-C451-4448-92D6-8C6629D39AE7}" type="presOf" srcId="{375B22D1-9F06-4A46-A254-A68AAC25FF47}" destId="{F8673436-B99C-944F-BD16-FD0415348EB0}" srcOrd="0" destOrd="0" presId="urn:microsoft.com/office/officeart/2005/8/layout/radial4"/>
    <dgm:cxn modelId="{FE86FE78-25E7-C740-8AC4-594465B5462E}" type="presOf" srcId="{2D150673-4BEB-854E-BF0D-0116C3FD6290}" destId="{5BDC4938-A436-454A-80A9-4AAD036994DA}" srcOrd="0" destOrd="0" presId="urn:microsoft.com/office/officeart/2005/8/layout/radial4"/>
    <dgm:cxn modelId="{6D3061B6-AA1C-5140-BC0E-EF70A735A6F5}" type="presParOf" srcId="{5BDC4938-A436-454A-80A9-4AAD036994DA}" destId="{F45D9989-22DA-9142-B40D-CEB90E52BF72}" srcOrd="0" destOrd="0" presId="urn:microsoft.com/office/officeart/2005/8/layout/radial4"/>
    <dgm:cxn modelId="{18FB404B-0E5C-884E-B986-882BD04A60F5}" type="presParOf" srcId="{5BDC4938-A436-454A-80A9-4AAD036994DA}" destId="{662745AA-6FD0-C64A-B4C2-162DE1F4B10A}" srcOrd="1" destOrd="0" presId="urn:microsoft.com/office/officeart/2005/8/layout/radial4"/>
    <dgm:cxn modelId="{931BE916-FCAD-4C45-9416-63AFDDC2AB36}" type="presParOf" srcId="{5BDC4938-A436-454A-80A9-4AAD036994DA}" destId="{A83AFE2D-D27E-A341-8B60-B5EFAD668158}" srcOrd="2" destOrd="0" presId="urn:microsoft.com/office/officeart/2005/8/layout/radial4"/>
    <dgm:cxn modelId="{2D2F91A4-4753-AF41-8872-BBE9E19513AC}" type="presParOf" srcId="{5BDC4938-A436-454A-80A9-4AAD036994DA}" destId="{C75E08FB-B876-E240-90A3-D511A04015D5}" srcOrd="3" destOrd="0" presId="urn:microsoft.com/office/officeart/2005/8/layout/radial4"/>
    <dgm:cxn modelId="{51FCCA62-676B-3147-9DAE-0F57A25D5CB0}" type="presParOf" srcId="{5BDC4938-A436-454A-80A9-4AAD036994DA}" destId="{25A991E4-C1C4-CD4D-96B6-1E0104A63776}" srcOrd="4" destOrd="0" presId="urn:microsoft.com/office/officeart/2005/8/layout/radial4"/>
    <dgm:cxn modelId="{107BC058-98ED-6643-B6BD-6FA6CC7D735A}" type="presParOf" srcId="{5BDC4938-A436-454A-80A9-4AAD036994DA}" destId="{B006B73B-FED5-9049-8E5A-419C02CD7642}" srcOrd="5" destOrd="0" presId="urn:microsoft.com/office/officeart/2005/8/layout/radial4"/>
    <dgm:cxn modelId="{0EDEBB61-E1AF-E647-B98A-F5125E11C529}" type="presParOf" srcId="{5BDC4938-A436-454A-80A9-4AAD036994DA}" destId="{56555F83-26A4-2945-A8ED-8E918C3DEE32}" srcOrd="6" destOrd="0" presId="urn:microsoft.com/office/officeart/2005/8/layout/radial4"/>
    <dgm:cxn modelId="{D468912B-45A3-0246-AABF-6E20B3E2DD61}" type="presParOf" srcId="{5BDC4938-A436-454A-80A9-4AAD036994DA}" destId="{ECCC0C3E-7027-D344-9583-213C193FC8F9}" srcOrd="7" destOrd="0" presId="urn:microsoft.com/office/officeart/2005/8/layout/radial4"/>
    <dgm:cxn modelId="{18AB07D3-1C08-A44D-B7DA-E774B6B0635A}" type="presParOf" srcId="{5BDC4938-A436-454A-80A9-4AAD036994DA}" destId="{F8673436-B99C-944F-BD16-FD0415348EB0}" srcOrd="8"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5F5CF-7059-FA41-BA53-813C47F7F585}" type="doc">
      <dgm:prSet loTypeId="urn:microsoft.com/office/officeart/2008/layout/HorizontalMultiLevelHierarchy" loCatId="" qsTypeId="urn:microsoft.com/office/officeart/2005/8/quickstyle/simple4" qsCatId="simple" csTypeId="urn:microsoft.com/office/officeart/2005/8/colors/accent2_5" csCatId="accent2" phldr="1"/>
      <dgm:spPr/>
      <dgm:t>
        <a:bodyPr/>
        <a:lstStyle/>
        <a:p>
          <a:endParaRPr lang="en-US"/>
        </a:p>
      </dgm:t>
    </dgm:pt>
    <dgm:pt modelId="{E92B9A03-2E2E-3C45-A535-A5A6E08BFA22}">
      <dgm:prSet phldrT="[Text]" custT="1"/>
      <dgm:spPr>
        <a:solidFill>
          <a:srgbClr val="7F7F7F">
            <a:alpha val="80000"/>
          </a:srgbClr>
        </a:solidFill>
        <a:ln>
          <a:solidFill>
            <a:srgbClr val="BB3531"/>
          </a:solidFill>
        </a:ln>
      </dgm:spPr>
      <dgm:t>
        <a:bodyPr/>
        <a:lstStyle/>
        <a:p>
          <a:r>
            <a:rPr lang="sr-Cyrl-CS" sz="1400" dirty="0">
              <a:latin typeface="Calibri"/>
              <a:cs typeface="Calibri"/>
            </a:rPr>
            <a:t>Оквир у ком се планира буџет</a:t>
          </a:r>
          <a:endParaRPr lang="en-US" sz="1400" dirty="0">
            <a:latin typeface="Calibri"/>
            <a:cs typeface="Calibri"/>
          </a:endParaRPr>
        </a:p>
      </dgm:t>
    </dgm:pt>
    <dgm:pt modelId="{358C42A3-29AD-2B47-A663-7E81B260A94F}" type="parTrans" cxnId="{4C8F731E-28FA-9948-8092-191F4F35A97F}">
      <dgm:prSet/>
      <dgm:spPr/>
      <dgm:t>
        <a:bodyPr/>
        <a:lstStyle/>
        <a:p>
          <a:endParaRPr lang="en-US">
            <a:latin typeface="Calibri"/>
            <a:cs typeface="Calibri"/>
          </a:endParaRPr>
        </a:p>
      </dgm:t>
    </dgm:pt>
    <dgm:pt modelId="{2CC320E2-BEC6-8448-A3A1-584BF8FBC5ED}" type="sibTrans" cxnId="{4C8F731E-28FA-9948-8092-191F4F35A97F}">
      <dgm:prSet/>
      <dgm:spPr/>
      <dgm:t>
        <a:bodyPr/>
        <a:lstStyle/>
        <a:p>
          <a:endParaRPr lang="en-US">
            <a:latin typeface="Calibri"/>
            <a:cs typeface="Calibri"/>
          </a:endParaRPr>
        </a:p>
      </dgm:t>
    </dgm:pt>
    <dgm:pt modelId="{EA336EA3-6536-1249-92B8-DB6DC1A03348}">
      <dgm:prSet phldrT="[Text]" custT="1"/>
      <dgm:spPr/>
      <dgm:t>
        <a:bodyPr/>
        <a:lstStyle/>
        <a:p>
          <a:pPr algn="l"/>
          <a:r>
            <a:rPr lang="sr-Cyrl-CS" sz="1100" dirty="0">
              <a:latin typeface="Calibri"/>
              <a:cs typeface="Calibri"/>
            </a:rPr>
            <a:t>Закони и прописи</a:t>
          </a:r>
          <a:endParaRPr lang="en-US" sz="1100" dirty="0">
            <a:latin typeface="Calibri"/>
            <a:cs typeface="Calibri"/>
          </a:endParaRPr>
        </a:p>
      </dgm:t>
    </dgm:pt>
    <dgm:pt modelId="{0F627881-737C-704E-8537-6590C13EFE27}" type="parTrans" cxnId="{F538AF58-3AF2-9C4B-B86E-6C322D074D7E}">
      <dgm:prSet/>
      <dgm:spPr/>
      <dgm:t>
        <a:bodyPr/>
        <a:lstStyle/>
        <a:p>
          <a:endParaRPr lang="en-US">
            <a:latin typeface="Calibri"/>
            <a:cs typeface="Calibri"/>
          </a:endParaRPr>
        </a:p>
      </dgm:t>
    </dgm:pt>
    <dgm:pt modelId="{054B6E0F-4B64-1548-AA85-5D81DFD682F4}" type="sibTrans" cxnId="{F538AF58-3AF2-9C4B-B86E-6C322D074D7E}">
      <dgm:prSet/>
      <dgm:spPr/>
      <dgm:t>
        <a:bodyPr/>
        <a:lstStyle/>
        <a:p>
          <a:endParaRPr lang="en-US">
            <a:latin typeface="Calibri"/>
            <a:cs typeface="Calibri"/>
          </a:endParaRPr>
        </a:p>
      </dgm:t>
    </dgm:pt>
    <dgm:pt modelId="{BDC0AC3C-1DC5-4248-BC1C-5134600DAAD4}">
      <dgm:prSet phldrT="[Text]"/>
      <dgm:spPr/>
      <dgm:t>
        <a:bodyPr/>
        <a:lstStyle/>
        <a:p>
          <a:pPr algn="l"/>
          <a:r>
            <a:rPr lang="sr-Cyrl-CS" dirty="0" smtClean="0">
              <a:latin typeface="Calibri"/>
              <a:cs typeface="Calibri"/>
            </a:rPr>
            <a:t>Стратешки циљеви развоја града</a:t>
          </a:r>
          <a:endParaRPr lang="en-US" dirty="0">
            <a:solidFill>
              <a:srgbClr val="BB3531"/>
            </a:solidFill>
            <a:latin typeface="Calibri"/>
            <a:cs typeface="Calibri"/>
          </a:endParaRPr>
        </a:p>
      </dgm:t>
    </dgm:pt>
    <dgm:pt modelId="{1D6A4794-19C0-1048-BAF3-EEDBB51B8A08}" type="parTrans" cxnId="{A8014B55-08A5-044C-A9BE-14BE50879F2B}">
      <dgm:prSet/>
      <dgm:spPr/>
      <dgm:t>
        <a:bodyPr/>
        <a:lstStyle/>
        <a:p>
          <a:endParaRPr lang="en-US"/>
        </a:p>
      </dgm:t>
    </dgm:pt>
    <dgm:pt modelId="{A6F65180-DFD9-DD4D-B45A-5A279E718A7A}" type="sibTrans" cxnId="{A8014B55-08A5-044C-A9BE-14BE50879F2B}">
      <dgm:prSet/>
      <dgm:spPr/>
      <dgm:t>
        <a:bodyPr/>
        <a:lstStyle/>
        <a:p>
          <a:endParaRPr lang="en-US"/>
        </a:p>
      </dgm:t>
    </dgm:pt>
    <dgm:pt modelId="{0BB0527B-D71E-5D40-AC0B-CA611E3EA6C6}">
      <dgm:prSet phldrT="[Text]"/>
      <dgm:spPr/>
      <dgm:t>
        <a:bodyPr/>
        <a:lstStyle/>
        <a:p>
          <a:pPr algn="l"/>
          <a:r>
            <a:rPr lang="sr-Cyrl-CS">
              <a:latin typeface="Calibri"/>
              <a:cs typeface="Calibri"/>
            </a:rPr>
            <a:t>Економска ситуација у земљи и окружењу</a:t>
          </a:r>
          <a:endParaRPr lang="en-US">
            <a:latin typeface="Calibri"/>
            <a:cs typeface="Calibri"/>
          </a:endParaRPr>
        </a:p>
      </dgm:t>
    </dgm:pt>
    <dgm:pt modelId="{F2EA2CD2-5E1B-4F4C-BAC2-4E11B6ACA885}" type="parTrans" cxnId="{5DF8241A-C51E-924D-A5A7-CE4D3E246E59}">
      <dgm:prSet/>
      <dgm:spPr/>
      <dgm:t>
        <a:bodyPr/>
        <a:lstStyle/>
        <a:p>
          <a:endParaRPr lang="en-US"/>
        </a:p>
      </dgm:t>
    </dgm:pt>
    <dgm:pt modelId="{181A2D79-0076-5649-A56C-487816465F99}" type="sibTrans" cxnId="{5DF8241A-C51E-924D-A5A7-CE4D3E246E59}">
      <dgm:prSet/>
      <dgm:spPr/>
      <dgm:t>
        <a:bodyPr/>
        <a:lstStyle/>
        <a:p>
          <a:endParaRPr lang="en-US"/>
        </a:p>
      </dgm:t>
    </dgm:pt>
    <dgm:pt modelId="{772CC70D-B705-D145-8885-DEF80CC51D29}">
      <dgm:prSet phldrT="[Text]"/>
      <dgm:spPr/>
      <dgm:t>
        <a:bodyPr/>
        <a:lstStyle/>
        <a:p>
          <a:pPr algn="l"/>
          <a:r>
            <a:rPr lang="sr-Cyrl-CS">
              <a:latin typeface="Calibri"/>
              <a:cs typeface="Calibri"/>
            </a:rPr>
            <a:t>Остварење прошлогодишњих буџета</a:t>
          </a:r>
          <a:endParaRPr lang="en-US">
            <a:latin typeface="Calibri"/>
            <a:cs typeface="Calibri"/>
          </a:endParaRPr>
        </a:p>
      </dgm:t>
    </dgm:pt>
    <dgm:pt modelId="{3D61362D-A203-8343-B635-6E8D40D510C0}" type="parTrans" cxnId="{8771F6B8-0CC3-BB43-A85E-2BF82BEDE9CC}">
      <dgm:prSet/>
      <dgm:spPr/>
      <dgm:t>
        <a:bodyPr/>
        <a:lstStyle/>
        <a:p>
          <a:endParaRPr lang="en-US"/>
        </a:p>
      </dgm:t>
    </dgm:pt>
    <dgm:pt modelId="{E05A7536-E9BE-E941-A962-8936F345F91C}" type="sibTrans" cxnId="{8771F6B8-0CC3-BB43-A85E-2BF82BEDE9CC}">
      <dgm:prSet/>
      <dgm:spPr/>
      <dgm:t>
        <a:bodyPr/>
        <a:lstStyle/>
        <a:p>
          <a:endParaRPr lang="en-US"/>
        </a:p>
      </dgm:t>
    </dgm:pt>
    <dgm:pt modelId="{9784E76B-8C50-7143-AA6B-DAAB51960FAA}">
      <dgm:prSet phldrT="[Text]"/>
      <dgm:spPr/>
      <dgm:t>
        <a:bodyPr/>
        <a:lstStyle/>
        <a:p>
          <a:pPr algn="l"/>
          <a:r>
            <a:rPr lang="sr-Cyrl-CS">
              <a:latin typeface="Calibri"/>
              <a:cs typeface="Calibri"/>
            </a:rPr>
            <a:t>Потребе буџетских корисника</a:t>
          </a:r>
          <a:endParaRPr lang="en-US">
            <a:latin typeface="Calibri"/>
            <a:cs typeface="Calibri"/>
          </a:endParaRPr>
        </a:p>
      </dgm:t>
    </dgm:pt>
    <dgm:pt modelId="{936520E1-14C9-9543-AFE7-FC7E0EE241E6}" type="parTrans" cxnId="{CAF80A1D-6B58-F348-BB6C-9C657AFFAD09}">
      <dgm:prSet/>
      <dgm:spPr/>
      <dgm:t>
        <a:bodyPr/>
        <a:lstStyle/>
        <a:p>
          <a:endParaRPr lang="en-US"/>
        </a:p>
      </dgm:t>
    </dgm:pt>
    <dgm:pt modelId="{BBCDBC11-79B2-B649-8C4D-7F407EB39DB8}" type="sibTrans" cxnId="{CAF80A1D-6B58-F348-BB6C-9C657AFFAD09}">
      <dgm:prSet/>
      <dgm:spPr/>
      <dgm:t>
        <a:bodyPr/>
        <a:lstStyle/>
        <a:p>
          <a:endParaRPr lang="en-US"/>
        </a:p>
      </dgm:t>
    </dgm:pt>
    <dgm:pt modelId="{6506CEB9-921D-6A44-B730-CD8EE721581F}">
      <dgm:prSet phldrT="[Text]"/>
      <dgm:spPr/>
      <dgm:t>
        <a:bodyPr/>
        <a:lstStyle/>
        <a:p>
          <a:pPr algn="l"/>
          <a:r>
            <a:rPr lang="sr-Cyrl-CS">
              <a:latin typeface="Calibri"/>
              <a:cs typeface="Calibri"/>
            </a:rPr>
            <a:t>Започети пројекти из ранијих година</a:t>
          </a:r>
          <a:endParaRPr lang="en-US">
            <a:latin typeface="Calibri"/>
            <a:cs typeface="Calibri"/>
          </a:endParaRPr>
        </a:p>
      </dgm:t>
    </dgm:pt>
    <dgm:pt modelId="{055BA90C-6BC3-184F-A3B2-35A43F568077}" type="parTrans" cxnId="{722F44F2-42A8-A049-B698-3EDC425DF010}">
      <dgm:prSet/>
      <dgm:spPr/>
      <dgm:t>
        <a:bodyPr/>
        <a:lstStyle/>
        <a:p>
          <a:endParaRPr lang="en-US"/>
        </a:p>
      </dgm:t>
    </dgm:pt>
    <dgm:pt modelId="{B60C23C5-DBDA-7740-BC85-41C697F52468}" type="sibTrans" cxnId="{722F44F2-42A8-A049-B698-3EDC425DF010}">
      <dgm:prSet/>
      <dgm:spPr/>
      <dgm:t>
        <a:bodyPr/>
        <a:lstStyle/>
        <a:p>
          <a:endParaRPr lang="en-US"/>
        </a:p>
      </dgm:t>
    </dgm:pt>
    <dgm:pt modelId="{90EA966C-61FC-7B4A-9E27-A17D0C47429B}">
      <dgm:prSet phldrT="[Text]"/>
      <dgm:spPr/>
      <dgm:t>
        <a:bodyPr/>
        <a:lstStyle/>
        <a:p>
          <a:pPr algn="l"/>
          <a:r>
            <a:rPr lang="sr-Cyrl-CS">
              <a:latin typeface="Calibri"/>
              <a:cs typeface="Calibri"/>
            </a:rPr>
            <a:t>Процена кретања најважнијих група прихода</a:t>
          </a:r>
          <a:endParaRPr lang="en-US">
            <a:latin typeface="Calibri"/>
            <a:cs typeface="Calibri"/>
          </a:endParaRPr>
        </a:p>
      </dgm:t>
    </dgm:pt>
    <dgm:pt modelId="{CF9960C5-4DBF-CD43-B6D0-AA04AF938413}" type="parTrans" cxnId="{D0C1D98E-ABB9-454A-9CC0-8F203EE3CD15}">
      <dgm:prSet/>
      <dgm:spPr/>
      <dgm:t>
        <a:bodyPr/>
        <a:lstStyle/>
        <a:p>
          <a:endParaRPr lang="en-US"/>
        </a:p>
      </dgm:t>
    </dgm:pt>
    <dgm:pt modelId="{5BAFD9EB-B260-3944-B092-D063E4EF1A89}" type="sibTrans" cxnId="{D0C1D98E-ABB9-454A-9CC0-8F203EE3CD15}">
      <dgm:prSet/>
      <dgm:spPr/>
      <dgm:t>
        <a:bodyPr/>
        <a:lstStyle/>
        <a:p>
          <a:endParaRPr lang="en-US"/>
        </a:p>
      </dgm:t>
    </dgm:pt>
    <dgm:pt modelId="{5AABA18C-6009-7044-BAF8-F04188C0903A}">
      <dgm:prSet phldrT="[Text]"/>
      <dgm:spPr/>
      <dgm:t>
        <a:bodyPr/>
        <a:lstStyle/>
        <a:p>
          <a:pPr algn="l"/>
          <a:r>
            <a:rPr lang="sr-Cyrl-CS">
              <a:latin typeface="Calibri"/>
              <a:cs typeface="Calibri"/>
            </a:rPr>
            <a:t>Обавезе по постојећим кредитима</a:t>
          </a:r>
          <a:endParaRPr lang="en-US">
            <a:latin typeface="Calibri"/>
            <a:cs typeface="Calibri"/>
          </a:endParaRPr>
        </a:p>
      </dgm:t>
    </dgm:pt>
    <dgm:pt modelId="{608AB227-461D-B24D-B02D-61B2C6007E15}" type="parTrans" cxnId="{765AA10F-3217-1341-BE1F-8F50EE4B8DF6}">
      <dgm:prSet/>
      <dgm:spPr/>
      <dgm:t>
        <a:bodyPr/>
        <a:lstStyle/>
        <a:p>
          <a:endParaRPr lang="en-US"/>
        </a:p>
      </dgm:t>
    </dgm:pt>
    <dgm:pt modelId="{93E06B51-0DF8-1040-9E82-2ED0180E2197}" type="sibTrans" cxnId="{765AA10F-3217-1341-BE1F-8F50EE4B8DF6}">
      <dgm:prSet/>
      <dgm:spPr/>
      <dgm:t>
        <a:bodyPr/>
        <a:lstStyle/>
        <a:p>
          <a:endParaRPr lang="en-US"/>
        </a:p>
      </dgm:t>
    </dgm:pt>
    <dgm:pt modelId="{C319FB53-C2E1-8446-BB2F-26567B2C744D}" type="pres">
      <dgm:prSet presAssocID="{0DA5F5CF-7059-FA41-BA53-813C47F7F585}" presName="Name0" presStyleCnt="0">
        <dgm:presLayoutVars>
          <dgm:chPref val="1"/>
          <dgm:dir/>
          <dgm:animOne val="branch"/>
          <dgm:animLvl val="lvl"/>
          <dgm:resizeHandles val="exact"/>
        </dgm:presLayoutVars>
      </dgm:prSet>
      <dgm:spPr/>
      <dgm:t>
        <a:bodyPr/>
        <a:lstStyle/>
        <a:p>
          <a:endParaRPr lang="en-US"/>
        </a:p>
      </dgm:t>
    </dgm:pt>
    <dgm:pt modelId="{48248941-3B15-FC46-AEA2-17412E8AE010}" type="pres">
      <dgm:prSet presAssocID="{E92B9A03-2E2E-3C45-A535-A5A6E08BFA22}" presName="root1" presStyleCnt="0"/>
      <dgm:spPr/>
      <dgm:t>
        <a:bodyPr/>
        <a:lstStyle/>
        <a:p>
          <a:endParaRPr lang="en-US"/>
        </a:p>
      </dgm:t>
    </dgm:pt>
    <dgm:pt modelId="{8CBBE046-ABCC-A648-AE44-B1E85EF2783D}" type="pres">
      <dgm:prSet presAssocID="{E92B9A03-2E2E-3C45-A535-A5A6E08BFA22}" presName="LevelOneTextNode" presStyleLbl="node0" presStyleIdx="0" presStyleCnt="1" custScaleY="75878">
        <dgm:presLayoutVars>
          <dgm:chPref val="3"/>
        </dgm:presLayoutVars>
      </dgm:prSet>
      <dgm:spPr/>
      <dgm:t>
        <a:bodyPr/>
        <a:lstStyle/>
        <a:p>
          <a:endParaRPr lang="en-US"/>
        </a:p>
      </dgm:t>
    </dgm:pt>
    <dgm:pt modelId="{1D44CB44-E4CD-5E49-A584-C1C0ECF5162B}" type="pres">
      <dgm:prSet presAssocID="{E92B9A03-2E2E-3C45-A535-A5A6E08BFA22}" presName="level2hierChild" presStyleCnt="0"/>
      <dgm:spPr/>
      <dgm:t>
        <a:bodyPr/>
        <a:lstStyle/>
        <a:p>
          <a:endParaRPr lang="en-US"/>
        </a:p>
      </dgm:t>
    </dgm:pt>
    <dgm:pt modelId="{F6C48E2C-24F8-3042-AF08-8717434E9CC8}" type="pres">
      <dgm:prSet presAssocID="{0F627881-737C-704E-8537-6590C13EFE27}" presName="conn2-1" presStyleLbl="parChTrans1D2" presStyleIdx="0" presStyleCnt="8"/>
      <dgm:spPr/>
      <dgm:t>
        <a:bodyPr/>
        <a:lstStyle/>
        <a:p>
          <a:endParaRPr lang="en-US"/>
        </a:p>
      </dgm:t>
    </dgm:pt>
    <dgm:pt modelId="{73DB594D-8D01-784C-806A-6419E3A080EA}" type="pres">
      <dgm:prSet presAssocID="{0F627881-737C-704E-8537-6590C13EFE27}" presName="connTx" presStyleLbl="parChTrans1D2" presStyleIdx="0" presStyleCnt="8"/>
      <dgm:spPr/>
      <dgm:t>
        <a:bodyPr/>
        <a:lstStyle/>
        <a:p>
          <a:endParaRPr lang="en-US"/>
        </a:p>
      </dgm:t>
    </dgm:pt>
    <dgm:pt modelId="{C2547F48-AA03-9248-8405-A2A5FFE3AAD0}" type="pres">
      <dgm:prSet presAssocID="{EA336EA3-6536-1249-92B8-DB6DC1A03348}" presName="root2" presStyleCnt="0"/>
      <dgm:spPr/>
      <dgm:t>
        <a:bodyPr/>
        <a:lstStyle/>
        <a:p>
          <a:endParaRPr lang="en-US"/>
        </a:p>
      </dgm:t>
    </dgm:pt>
    <dgm:pt modelId="{210376CC-BE4A-CC49-89D9-BADA52E0A82C}" type="pres">
      <dgm:prSet presAssocID="{EA336EA3-6536-1249-92B8-DB6DC1A03348}" presName="LevelTwoTextNode" presStyleLbl="node2" presStyleIdx="0" presStyleCnt="8" custScaleX="115456" custScaleY="31118">
        <dgm:presLayoutVars>
          <dgm:chPref val="3"/>
        </dgm:presLayoutVars>
      </dgm:prSet>
      <dgm:spPr/>
      <dgm:t>
        <a:bodyPr/>
        <a:lstStyle/>
        <a:p>
          <a:endParaRPr lang="en-US"/>
        </a:p>
      </dgm:t>
    </dgm:pt>
    <dgm:pt modelId="{CB86870F-0DFE-804E-B1F8-8D762A360B6F}" type="pres">
      <dgm:prSet presAssocID="{EA336EA3-6536-1249-92B8-DB6DC1A03348}" presName="level3hierChild" presStyleCnt="0"/>
      <dgm:spPr/>
      <dgm:t>
        <a:bodyPr/>
        <a:lstStyle/>
        <a:p>
          <a:endParaRPr lang="en-US"/>
        </a:p>
      </dgm:t>
    </dgm:pt>
    <dgm:pt modelId="{2FF562C1-FE16-B74D-B64C-A68292816D3F}" type="pres">
      <dgm:prSet presAssocID="{1D6A4794-19C0-1048-BAF3-EEDBB51B8A08}" presName="conn2-1" presStyleLbl="parChTrans1D2" presStyleIdx="1" presStyleCnt="8"/>
      <dgm:spPr/>
      <dgm:t>
        <a:bodyPr/>
        <a:lstStyle/>
        <a:p>
          <a:endParaRPr lang="en-US"/>
        </a:p>
      </dgm:t>
    </dgm:pt>
    <dgm:pt modelId="{EF565E15-F25B-9646-949F-D9E0A8B4CDB4}" type="pres">
      <dgm:prSet presAssocID="{1D6A4794-19C0-1048-BAF3-EEDBB51B8A08}" presName="connTx" presStyleLbl="parChTrans1D2" presStyleIdx="1" presStyleCnt="8"/>
      <dgm:spPr/>
      <dgm:t>
        <a:bodyPr/>
        <a:lstStyle/>
        <a:p>
          <a:endParaRPr lang="en-US"/>
        </a:p>
      </dgm:t>
    </dgm:pt>
    <dgm:pt modelId="{EE927AD2-195B-8749-AEF0-2549C6E62448}" type="pres">
      <dgm:prSet presAssocID="{BDC0AC3C-1DC5-4248-BC1C-5134600DAAD4}" presName="root2" presStyleCnt="0"/>
      <dgm:spPr/>
      <dgm:t>
        <a:bodyPr/>
        <a:lstStyle/>
        <a:p>
          <a:endParaRPr lang="en-US"/>
        </a:p>
      </dgm:t>
    </dgm:pt>
    <dgm:pt modelId="{BDE8F5ED-F011-4D4E-9E42-47090736ED00}" type="pres">
      <dgm:prSet presAssocID="{BDC0AC3C-1DC5-4248-BC1C-5134600DAAD4}" presName="LevelTwoTextNode" presStyleLbl="node2" presStyleIdx="1" presStyleCnt="8" custScaleX="115456" custScaleY="31118">
        <dgm:presLayoutVars>
          <dgm:chPref val="3"/>
        </dgm:presLayoutVars>
      </dgm:prSet>
      <dgm:spPr/>
      <dgm:t>
        <a:bodyPr/>
        <a:lstStyle/>
        <a:p>
          <a:endParaRPr lang="en-US"/>
        </a:p>
      </dgm:t>
    </dgm:pt>
    <dgm:pt modelId="{67951EE1-D5C5-8E40-ABD8-2B5FC9FB5FFD}" type="pres">
      <dgm:prSet presAssocID="{BDC0AC3C-1DC5-4248-BC1C-5134600DAAD4}" presName="level3hierChild" presStyleCnt="0"/>
      <dgm:spPr/>
      <dgm:t>
        <a:bodyPr/>
        <a:lstStyle/>
        <a:p>
          <a:endParaRPr lang="en-US"/>
        </a:p>
      </dgm:t>
    </dgm:pt>
    <dgm:pt modelId="{C8B8BDF8-0407-234C-9A7D-F9465E5D0843}" type="pres">
      <dgm:prSet presAssocID="{F2EA2CD2-5E1B-4F4C-BAC2-4E11B6ACA885}" presName="conn2-1" presStyleLbl="parChTrans1D2" presStyleIdx="2" presStyleCnt="8"/>
      <dgm:spPr/>
      <dgm:t>
        <a:bodyPr/>
        <a:lstStyle/>
        <a:p>
          <a:endParaRPr lang="en-US"/>
        </a:p>
      </dgm:t>
    </dgm:pt>
    <dgm:pt modelId="{DE88E4D1-289E-ED42-B99F-23002EBBA80F}" type="pres">
      <dgm:prSet presAssocID="{F2EA2CD2-5E1B-4F4C-BAC2-4E11B6ACA885}" presName="connTx" presStyleLbl="parChTrans1D2" presStyleIdx="2" presStyleCnt="8"/>
      <dgm:spPr/>
      <dgm:t>
        <a:bodyPr/>
        <a:lstStyle/>
        <a:p>
          <a:endParaRPr lang="en-US"/>
        </a:p>
      </dgm:t>
    </dgm:pt>
    <dgm:pt modelId="{120D4B31-E700-4048-8153-821AC9B5C43A}" type="pres">
      <dgm:prSet presAssocID="{0BB0527B-D71E-5D40-AC0B-CA611E3EA6C6}" presName="root2" presStyleCnt="0"/>
      <dgm:spPr/>
      <dgm:t>
        <a:bodyPr/>
        <a:lstStyle/>
        <a:p>
          <a:endParaRPr lang="en-US"/>
        </a:p>
      </dgm:t>
    </dgm:pt>
    <dgm:pt modelId="{BA13E4F0-F39E-B54A-B9E4-E683C38352B7}" type="pres">
      <dgm:prSet presAssocID="{0BB0527B-D71E-5D40-AC0B-CA611E3EA6C6}" presName="LevelTwoTextNode" presStyleLbl="node2" presStyleIdx="2" presStyleCnt="8" custScaleX="115456" custScaleY="31118">
        <dgm:presLayoutVars>
          <dgm:chPref val="3"/>
        </dgm:presLayoutVars>
      </dgm:prSet>
      <dgm:spPr/>
      <dgm:t>
        <a:bodyPr/>
        <a:lstStyle/>
        <a:p>
          <a:endParaRPr lang="en-US"/>
        </a:p>
      </dgm:t>
    </dgm:pt>
    <dgm:pt modelId="{ED67AFA0-A2C6-7C4F-AB19-9A471079F4D1}" type="pres">
      <dgm:prSet presAssocID="{0BB0527B-D71E-5D40-AC0B-CA611E3EA6C6}" presName="level3hierChild" presStyleCnt="0"/>
      <dgm:spPr/>
      <dgm:t>
        <a:bodyPr/>
        <a:lstStyle/>
        <a:p>
          <a:endParaRPr lang="en-US"/>
        </a:p>
      </dgm:t>
    </dgm:pt>
    <dgm:pt modelId="{028AA0EB-CB17-0C46-B6BB-AA28C38620AA}" type="pres">
      <dgm:prSet presAssocID="{3D61362D-A203-8343-B635-6E8D40D510C0}" presName="conn2-1" presStyleLbl="parChTrans1D2" presStyleIdx="3" presStyleCnt="8"/>
      <dgm:spPr/>
      <dgm:t>
        <a:bodyPr/>
        <a:lstStyle/>
        <a:p>
          <a:endParaRPr lang="en-US"/>
        </a:p>
      </dgm:t>
    </dgm:pt>
    <dgm:pt modelId="{86A126B9-4285-4B47-8273-A00024D3E927}" type="pres">
      <dgm:prSet presAssocID="{3D61362D-A203-8343-B635-6E8D40D510C0}" presName="connTx" presStyleLbl="parChTrans1D2" presStyleIdx="3" presStyleCnt="8"/>
      <dgm:spPr/>
      <dgm:t>
        <a:bodyPr/>
        <a:lstStyle/>
        <a:p>
          <a:endParaRPr lang="en-US"/>
        </a:p>
      </dgm:t>
    </dgm:pt>
    <dgm:pt modelId="{70047B05-D526-E048-8A7C-B7130C4BF8E1}" type="pres">
      <dgm:prSet presAssocID="{772CC70D-B705-D145-8885-DEF80CC51D29}" presName="root2" presStyleCnt="0"/>
      <dgm:spPr/>
      <dgm:t>
        <a:bodyPr/>
        <a:lstStyle/>
        <a:p>
          <a:endParaRPr lang="en-US"/>
        </a:p>
      </dgm:t>
    </dgm:pt>
    <dgm:pt modelId="{B926EC35-E1A0-E94B-A0D7-D11B3B95A41F}" type="pres">
      <dgm:prSet presAssocID="{772CC70D-B705-D145-8885-DEF80CC51D29}" presName="LevelTwoTextNode" presStyleLbl="node2" presStyleIdx="3" presStyleCnt="8" custScaleX="115456" custScaleY="31118">
        <dgm:presLayoutVars>
          <dgm:chPref val="3"/>
        </dgm:presLayoutVars>
      </dgm:prSet>
      <dgm:spPr/>
      <dgm:t>
        <a:bodyPr/>
        <a:lstStyle/>
        <a:p>
          <a:endParaRPr lang="en-US"/>
        </a:p>
      </dgm:t>
    </dgm:pt>
    <dgm:pt modelId="{213069BC-E65D-DF43-B0AE-ECCE962CAC00}" type="pres">
      <dgm:prSet presAssocID="{772CC70D-B705-D145-8885-DEF80CC51D29}" presName="level3hierChild" presStyleCnt="0"/>
      <dgm:spPr/>
      <dgm:t>
        <a:bodyPr/>
        <a:lstStyle/>
        <a:p>
          <a:endParaRPr lang="en-US"/>
        </a:p>
      </dgm:t>
    </dgm:pt>
    <dgm:pt modelId="{1686A68C-CBD9-DA48-A34F-633CFB153E2A}" type="pres">
      <dgm:prSet presAssocID="{936520E1-14C9-9543-AFE7-FC7E0EE241E6}" presName="conn2-1" presStyleLbl="parChTrans1D2" presStyleIdx="4" presStyleCnt="8"/>
      <dgm:spPr/>
      <dgm:t>
        <a:bodyPr/>
        <a:lstStyle/>
        <a:p>
          <a:endParaRPr lang="en-US"/>
        </a:p>
      </dgm:t>
    </dgm:pt>
    <dgm:pt modelId="{0B10C68A-BDED-004F-B7C8-D00BE2D1F734}" type="pres">
      <dgm:prSet presAssocID="{936520E1-14C9-9543-AFE7-FC7E0EE241E6}" presName="connTx" presStyleLbl="parChTrans1D2" presStyleIdx="4" presStyleCnt="8"/>
      <dgm:spPr/>
      <dgm:t>
        <a:bodyPr/>
        <a:lstStyle/>
        <a:p>
          <a:endParaRPr lang="en-US"/>
        </a:p>
      </dgm:t>
    </dgm:pt>
    <dgm:pt modelId="{D4BE1098-AC66-C346-AE1B-43B81A9D3FBB}" type="pres">
      <dgm:prSet presAssocID="{9784E76B-8C50-7143-AA6B-DAAB51960FAA}" presName="root2" presStyleCnt="0"/>
      <dgm:spPr/>
      <dgm:t>
        <a:bodyPr/>
        <a:lstStyle/>
        <a:p>
          <a:endParaRPr lang="en-US"/>
        </a:p>
      </dgm:t>
    </dgm:pt>
    <dgm:pt modelId="{888A767A-4381-AD44-BCBE-80554A3AE27E}" type="pres">
      <dgm:prSet presAssocID="{9784E76B-8C50-7143-AA6B-DAAB51960FAA}" presName="LevelTwoTextNode" presStyleLbl="node2" presStyleIdx="4" presStyleCnt="8" custScaleX="115456" custScaleY="31118">
        <dgm:presLayoutVars>
          <dgm:chPref val="3"/>
        </dgm:presLayoutVars>
      </dgm:prSet>
      <dgm:spPr/>
      <dgm:t>
        <a:bodyPr/>
        <a:lstStyle/>
        <a:p>
          <a:endParaRPr lang="en-US"/>
        </a:p>
      </dgm:t>
    </dgm:pt>
    <dgm:pt modelId="{14D452F0-EFCB-314C-BFCF-2496826616E6}" type="pres">
      <dgm:prSet presAssocID="{9784E76B-8C50-7143-AA6B-DAAB51960FAA}" presName="level3hierChild" presStyleCnt="0"/>
      <dgm:spPr/>
      <dgm:t>
        <a:bodyPr/>
        <a:lstStyle/>
        <a:p>
          <a:endParaRPr lang="en-US"/>
        </a:p>
      </dgm:t>
    </dgm:pt>
    <dgm:pt modelId="{58079348-AB67-5247-9E7E-E5BF1B6730D3}" type="pres">
      <dgm:prSet presAssocID="{055BA90C-6BC3-184F-A3B2-35A43F568077}" presName="conn2-1" presStyleLbl="parChTrans1D2" presStyleIdx="5" presStyleCnt="8"/>
      <dgm:spPr/>
      <dgm:t>
        <a:bodyPr/>
        <a:lstStyle/>
        <a:p>
          <a:endParaRPr lang="en-US"/>
        </a:p>
      </dgm:t>
    </dgm:pt>
    <dgm:pt modelId="{ADDB2E99-A8C7-6543-B466-EC5BE82DDB85}" type="pres">
      <dgm:prSet presAssocID="{055BA90C-6BC3-184F-A3B2-35A43F568077}" presName="connTx" presStyleLbl="parChTrans1D2" presStyleIdx="5" presStyleCnt="8"/>
      <dgm:spPr/>
      <dgm:t>
        <a:bodyPr/>
        <a:lstStyle/>
        <a:p>
          <a:endParaRPr lang="en-US"/>
        </a:p>
      </dgm:t>
    </dgm:pt>
    <dgm:pt modelId="{AD39D414-9A2D-1143-8409-9261BB3F706F}" type="pres">
      <dgm:prSet presAssocID="{6506CEB9-921D-6A44-B730-CD8EE721581F}" presName="root2" presStyleCnt="0"/>
      <dgm:spPr/>
      <dgm:t>
        <a:bodyPr/>
        <a:lstStyle/>
        <a:p>
          <a:endParaRPr lang="en-US"/>
        </a:p>
      </dgm:t>
    </dgm:pt>
    <dgm:pt modelId="{6629D66D-86E4-C54E-BBDA-8DA299E33E2E}" type="pres">
      <dgm:prSet presAssocID="{6506CEB9-921D-6A44-B730-CD8EE721581F}" presName="LevelTwoTextNode" presStyleLbl="node2" presStyleIdx="5" presStyleCnt="8" custScaleX="115456" custScaleY="31118">
        <dgm:presLayoutVars>
          <dgm:chPref val="3"/>
        </dgm:presLayoutVars>
      </dgm:prSet>
      <dgm:spPr/>
      <dgm:t>
        <a:bodyPr/>
        <a:lstStyle/>
        <a:p>
          <a:endParaRPr lang="en-US"/>
        </a:p>
      </dgm:t>
    </dgm:pt>
    <dgm:pt modelId="{2D647114-6E89-3B4D-B0C6-8596995354E5}" type="pres">
      <dgm:prSet presAssocID="{6506CEB9-921D-6A44-B730-CD8EE721581F}" presName="level3hierChild" presStyleCnt="0"/>
      <dgm:spPr/>
      <dgm:t>
        <a:bodyPr/>
        <a:lstStyle/>
        <a:p>
          <a:endParaRPr lang="en-US"/>
        </a:p>
      </dgm:t>
    </dgm:pt>
    <dgm:pt modelId="{12509618-157E-534E-B623-DD68E9ADE632}" type="pres">
      <dgm:prSet presAssocID="{CF9960C5-4DBF-CD43-B6D0-AA04AF938413}" presName="conn2-1" presStyleLbl="parChTrans1D2" presStyleIdx="6" presStyleCnt="8"/>
      <dgm:spPr/>
      <dgm:t>
        <a:bodyPr/>
        <a:lstStyle/>
        <a:p>
          <a:endParaRPr lang="en-US"/>
        </a:p>
      </dgm:t>
    </dgm:pt>
    <dgm:pt modelId="{ABA2B61B-9B68-134E-A1B7-6911C8B322F7}" type="pres">
      <dgm:prSet presAssocID="{CF9960C5-4DBF-CD43-B6D0-AA04AF938413}" presName="connTx" presStyleLbl="parChTrans1D2" presStyleIdx="6" presStyleCnt="8"/>
      <dgm:spPr/>
      <dgm:t>
        <a:bodyPr/>
        <a:lstStyle/>
        <a:p>
          <a:endParaRPr lang="en-US"/>
        </a:p>
      </dgm:t>
    </dgm:pt>
    <dgm:pt modelId="{E208F6B7-D714-104F-86CB-BC7EF7946394}" type="pres">
      <dgm:prSet presAssocID="{90EA966C-61FC-7B4A-9E27-A17D0C47429B}" presName="root2" presStyleCnt="0"/>
      <dgm:spPr/>
      <dgm:t>
        <a:bodyPr/>
        <a:lstStyle/>
        <a:p>
          <a:endParaRPr lang="en-US"/>
        </a:p>
      </dgm:t>
    </dgm:pt>
    <dgm:pt modelId="{BF76AFE3-B7D9-5B4A-B497-9C364BD8D3AB}" type="pres">
      <dgm:prSet presAssocID="{90EA966C-61FC-7B4A-9E27-A17D0C47429B}" presName="LevelTwoTextNode" presStyleLbl="node2" presStyleIdx="6" presStyleCnt="8" custScaleX="115456" custScaleY="31118">
        <dgm:presLayoutVars>
          <dgm:chPref val="3"/>
        </dgm:presLayoutVars>
      </dgm:prSet>
      <dgm:spPr/>
      <dgm:t>
        <a:bodyPr/>
        <a:lstStyle/>
        <a:p>
          <a:endParaRPr lang="en-US"/>
        </a:p>
      </dgm:t>
    </dgm:pt>
    <dgm:pt modelId="{0D77D416-E037-CF49-BB55-55CD62F68110}" type="pres">
      <dgm:prSet presAssocID="{90EA966C-61FC-7B4A-9E27-A17D0C47429B}" presName="level3hierChild" presStyleCnt="0"/>
      <dgm:spPr/>
      <dgm:t>
        <a:bodyPr/>
        <a:lstStyle/>
        <a:p>
          <a:endParaRPr lang="en-US"/>
        </a:p>
      </dgm:t>
    </dgm:pt>
    <dgm:pt modelId="{41F6D98F-7CEB-3D44-9C8F-BC389AB6BFC2}" type="pres">
      <dgm:prSet presAssocID="{608AB227-461D-B24D-B02D-61B2C6007E15}" presName="conn2-1" presStyleLbl="parChTrans1D2" presStyleIdx="7" presStyleCnt="8"/>
      <dgm:spPr/>
      <dgm:t>
        <a:bodyPr/>
        <a:lstStyle/>
        <a:p>
          <a:endParaRPr lang="en-US"/>
        </a:p>
      </dgm:t>
    </dgm:pt>
    <dgm:pt modelId="{ECE4E950-F407-C048-97D5-530FBB479D05}" type="pres">
      <dgm:prSet presAssocID="{608AB227-461D-B24D-B02D-61B2C6007E15}" presName="connTx" presStyleLbl="parChTrans1D2" presStyleIdx="7" presStyleCnt="8"/>
      <dgm:spPr/>
      <dgm:t>
        <a:bodyPr/>
        <a:lstStyle/>
        <a:p>
          <a:endParaRPr lang="en-US"/>
        </a:p>
      </dgm:t>
    </dgm:pt>
    <dgm:pt modelId="{4F088F15-08FF-6940-92CF-BA1B842EB19F}" type="pres">
      <dgm:prSet presAssocID="{5AABA18C-6009-7044-BAF8-F04188C0903A}" presName="root2" presStyleCnt="0"/>
      <dgm:spPr/>
      <dgm:t>
        <a:bodyPr/>
        <a:lstStyle/>
        <a:p>
          <a:endParaRPr lang="en-US"/>
        </a:p>
      </dgm:t>
    </dgm:pt>
    <dgm:pt modelId="{74F48145-7753-4640-9C9F-90580275BE3C}" type="pres">
      <dgm:prSet presAssocID="{5AABA18C-6009-7044-BAF8-F04188C0903A}" presName="LevelTwoTextNode" presStyleLbl="node2" presStyleIdx="7" presStyleCnt="8" custScaleX="115456" custScaleY="31118">
        <dgm:presLayoutVars>
          <dgm:chPref val="3"/>
        </dgm:presLayoutVars>
      </dgm:prSet>
      <dgm:spPr/>
      <dgm:t>
        <a:bodyPr/>
        <a:lstStyle/>
        <a:p>
          <a:endParaRPr lang="en-US"/>
        </a:p>
      </dgm:t>
    </dgm:pt>
    <dgm:pt modelId="{54166AB1-0CE5-174B-A0D7-5D56B40E9EE9}" type="pres">
      <dgm:prSet presAssocID="{5AABA18C-6009-7044-BAF8-F04188C0903A}" presName="level3hierChild" presStyleCnt="0"/>
      <dgm:spPr/>
      <dgm:t>
        <a:bodyPr/>
        <a:lstStyle/>
        <a:p>
          <a:endParaRPr lang="en-US"/>
        </a:p>
      </dgm:t>
    </dgm:pt>
  </dgm:ptLst>
  <dgm:cxnLst>
    <dgm:cxn modelId="{4C8F731E-28FA-9948-8092-191F4F35A97F}" srcId="{0DA5F5CF-7059-FA41-BA53-813C47F7F585}" destId="{E92B9A03-2E2E-3C45-A535-A5A6E08BFA22}" srcOrd="0" destOrd="0" parTransId="{358C42A3-29AD-2B47-A663-7E81B260A94F}" sibTransId="{2CC320E2-BEC6-8448-A3A1-584BF8FBC5ED}"/>
    <dgm:cxn modelId="{D0C1D98E-ABB9-454A-9CC0-8F203EE3CD15}" srcId="{E92B9A03-2E2E-3C45-A535-A5A6E08BFA22}" destId="{90EA966C-61FC-7B4A-9E27-A17D0C47429B}" srcOrd="6" destOrd="0" parTransId="{CF9960C5-4DBF-CD43-B6D0-AA04AF938413}" sibTransId="{5BAFD9EB-B260-3944-B092-D063E4EF1A89}"/>
    <dgm:cxn modelId="{36B32990-EE2E-E746-8DE9-EC4D42EEBF3C}" type="presOf" srcId="{936520E1-14C9-9543-AFE7-FC7E0EE241E6}" destId="{0B10C68A-BDED-004F-B7C8-D00BE2D1F734}" srcOrd="1" destOrd="0" presId="urn:microsoft.com/office/officeart/2008/layout/HorizontalMultiLevelHierarchy"/>
    <dgm:cxn modelId="{815DE999-9B45-8344-8FE5-B03707B8C13E}" type="presOf" srcId="{0DA5F5CF-7059-FA41-BA53-813C47F7F585}" destId="{C319FB53-C2E1-8446-BB2F-26567B2C744D}" srcOrd="0" destOrd="0" presId="urn:microsoft.com/office/officeart/2008/layout/HorizontalMultiLevelHierarchy"/>
    <dgm:cxn modelId="{5B57A4B7-8EF8-AF43-BE8B-CFADBC2982F5}" type="presOf" srcId="{EA336EA3-6536-1249-92B8-DB6DC1A03348}" destId="{210376CC-BE4A-CC49-89D9-BADA52E0A82C}" srcOrd="0" destOrd="0" presId="urn:microsoft.com/office/officeart/2008/layout/HorizontalMultiLevelHierarchy"/>
    <dgm:cxn modelId="{D3D3A0E6-BE21-D044-BCED-4761912FB074}" type="presOf" srcId="{F2EA2CD2-5E1B-4F4C-BAC2-4E11B6ACA885}" destId="{C8B8BDF8-0407-234C-9A7D-F9465E5D0843}" srcOrd="0" destOrd="0" presId="urn:microsoft.com/office/officeart/2008/layout/HorizontalMultiLevelHierarchy"/>
    <dgm:cxn modelId="{91C11320-4C91-8E45-AD69-3BBCE8B5A8B1}" type="presOf" srcId="{E92B9A03-2E2E-3C45-A535-A5A6E08BFA22}" destId="{8CBBE046-ABCC-A648-AE44-B1E85EF2783D}" srcOrd="0" destOrd="0" presId="urn:microsoft.com/office/officeart/2008/layout/HorizontalMultiLevelHierarchy"/>
    <dgm:cxn modelId="{CAF80A1D-6B58-F348-BB6C-9C657AFFAD09}" srcId="{E92B9A03-2E2E-3C45-A535-A5A6E08BFA22}" destId="{9784E76B-8C50-7143-AA6B-DAAB51960FAA}" srcOrd="4" destOrd="0" parTransId="{936520E1-14C9-9543-AFE7-FC7E0EE241E6}" sibTransId="{BBCDBC11-79B2-B649-8C4D-7F407EB39DB8}"/>
    <dgm:cxn modelId="{765AA10F-3217-1341-BE1F-8F50EE4B8DF6}" srcId="{E92B9A03-2E2E-3C45-A535-A5A6E08BFA22}" destId="{5AABA18C-6009-7044-BAF8-F04188C0903A}" srcOrd="7" destOrd="0" parTransId="{608AB227-461D-B24D-B02D-61B2C6007E15}" sibTransId="{93E06B51-0DF8-1040-9E82-2ED0180E2197}"/>
    <dgm:cxn modelId="{CDC2F875-829D-1141-91CA-9038F32DCD35}" type="presOf" srcId="{608AB227-461D-B24D-B02D-61B2C6007E15}" destId="{ECE4E950-F407-C048-97D5-530FBB479D05}" srcOrd="1" destOrd="0" presId="urn:microsoft.com/office/officeart/2008/layout/HorizontalMultiLevelHierarchy"/>
    <dgm:cxn modelId="{758C29C1-3BA1-674D-BA15-1FDAD5CB104B}" type="presOf" srcId="{3D61362D-A203-8343-B635-6E8D40D510C0}" destId="{028AA0EB-CB17-0C46-B6BB-AA28C38620AA}" srcOrd="0" destOrd="0" presId="urn:microsoft.com/office/officeart/2008/layout/HorizontalMultiLevelHierarchy"/>
    <dgm:cxn modelId="{29A7E3E4-953C-8842-BC60-27D848E96F63}" type="presOf" srcId="{055BA90C-6BC3-184F-A3B2-35A43F568077}" destId="{ADDB2E99-A8C7-6543-B466-EC5BE82DDB85}" srcOrd="1" destOrd="0" presId="urn:microsoft.com/office/officeart/2008/layout/HorizontalMultiLevelHierarchy"/>
    <dgm:cxn modelId="{34FF6016-B156-034A-B1C1-ECA1B0BAD675}" type="presOf" srcId="{CF9960C5-4DBF-CD43-B6D0-AA04AF938413}" destId="{ABA2B61B-9B68-134E-A1B7-6911C8B322F7}" srcOrd="1" destOrd="0" presId="urn:microsoft.com/office/officeart/2008/layout/HorizontalMultiLevelHierarchy"/>
    <dgm:cxn modelId="{B95CDBF7-34BB-7C43-9AAF-9CF2662D395B}" type="presOf" srcId="{1D6A4794-19C0-1048-BAF3-EEDBB51B8A08}" destId="{EF565E15-F25B-9646-949F-D9E0A8B4CDB4}" srcOrd="1" destOrd="0" presId="urn:microsoft.com/office/officeart/2008/layout/HorizontalMultiLevelHierarchy"/>
    <dgm:cxn modelId="{7216AA66-E772-9F40-9116-84CBDB1CBEE4}" type="presOf" srcId="{CF9960C5-4DBF-CD43-B6D0-AA04AF938413}" destId="{12509618-157E-534E-B623-DD68E9ADE632}" srcOrd="0" destOrd="0" presId="urn:microsoft.com/office/officeart/2008/layout/HorizontalMultiLevelHierarchy"/>
    <dgm:cxn modelId="{EF430664-B771-5A41-8A9F-E1451F384216}" type="presOf" srcId="{608AB227-461D-B24D-B02D-61B2C6007E15}" destId="{41F6D98F-7CEB-3D44-9C8F-BC389AB6BFC2}" srcOrd="0" destOrd="0" presId="urn:microsoft.com/office/officeart/2008/layout/HorizontalMultiLevelHierarchy"/>
    <dgm:cxn modelId="{E367F738-DFC3-F54E-AC6D-B7C57E76039D}" type="presOf" srcId="{3D61362D-A203-8343-B635-6E8D40D510C0}" destId="{86A126B9-4285-4B47-8273-A00024D3E927}" srcOrd="1" destOrd="0" presId="urn:microsoft.com/office/officeart/2008/layout/HorizontalMultiLevelHierarchy"/>
    <dgm:cxn modelId="{FD79A590-3714-844F-8EF5-16D24F498343}" type="presOf" srcId="{0F627881-737C-704E-8537-6590C13EFE27}" destId="{F6C48E2C-24F8-3042-AF08-8717434E9CC8}" srcOrd="0" destOrd="0" presId="urn:microsoft.com/office/officeart/2008/layout/HorizontalMultiLevelHierarchy"/>
    <dgm:cxn modelId="{2860C7FB-4288-0343-B5E7-5560B4CC0A39}" type="presOf" srcId="{936520E1-14C9-9543-AFE7-FC7E0EE241E6}" destId="{1686A68C-CBD9-DA48-A34F-633CFB153E2A}" srcOrd="0" destOrd="0" presId="urn:microsoft.com/office/officeart/2008/layout/HorizontalMultiLevelHierarchy"/>
    <dgm:cxn modelId="{EFF669CE-9227-CD4B-985A-C445985368C9}" type="presOf" srcId="{90EA966C-61FC-7B4A-9E27-A17D0C47429B}" destId="{BF76AFE3-B7D9-5B4A-B497-9C364BD8D3AB}" srcOrd="0" destOrd="0" presId="urn:microsoft.com/office/officeart/2008/layout/HorizontalMultiLevelHierarchy"/>
    <dgm:cxn modelId="{2ABC557E-D17A-0541-8E6F-4B01832F162C}" type="presOf" srcId="{1D6A4794-19C0-1048-BAF3-EEDBB51B8A08}" destId="{2FF562C1-FE16-B74D-B64C-A68292816D3F}" srcOrd="0" destOrd="0" presId="urn:microsoft.com/office/officeart/2008/layout/HorizontalMultiLevelHierarchy"/>
    <dgm:cxn modelId="{F538AF58-3AF2-9C4B-B86E-6C322D074D7E}" srcId="{E92B9A03-2E2E-3C45-A535-A5A6E08BFA22}" destId="{EA336EA3-6536-1249-92B8-DB6DC1A03348}" srcOrd="0" destOrd="0" parTransId="{0F627881-737C-704E-8537-6590C13EFE27}" sibTransId="{054B6E0F-4B64-1548-AA85-5D81DFD682F4}"/>
    <dgm:cxn modelId="{0C6A69AE-187A-3146-8F14-C067093B511C}" type="presOf" srcId="{5AABA18C-6009-7044-BAF8-F04188C0903A}" destId="{74F48145-7753-4640-9C9F-90580275BE3C}" srcOrd="0" destOrd="0" presId="urn:microsoft.com/office/officeart/2008/layout/HorizontalMultiLevelHierarchy"/>
    <dgm:cxn modelId="{4BD52F6C-9653-3C4E-93B7-41FC2CB18737}" type="presOf" srcId="{F2EA2CD2-5E1B-4F4C-BAC2-4E11B6ACA885}" destId="{DE88E4D1-289E-ED42-B99F-23002EBBA80F}" srcOrd="1" destOrd="0" presId="urn:microsoft.com/office/officeart/2008/layout/HorizontalMultiLevelHierarchy"/>
    <dgm:cxn modelId="{C337592B-BEAE-D246-A12E-A6C49358BD2C}" type="presOf" srcId="{0BB0527B-D71E-5D40-AC0B-CA611E3EA6C6}" destId="{BA13E4F0-F39E-B54A-B9E4-E683C38352B7}" srcOrd="0" destOrd="0" presId="urn:microsoft.com/office/officeart/2008/layout/HorizontalMultiLevelHierarchy"/>
    <dgm:cxn modelId="{BC5E4A39-7362-0F4D-BBFD-C9913691D056}" type="presOf" srcId="{9784E76B-8C50-7143-AA6B-DAAB51960FAA}" destId="{888A767A-4381-AD44-BCBE-80554A3AE27E}" srcOrd="0" destOrd="0" presId="urn:microsoft.com/office/officeart/2008/layout/HorizontalMultiLevelHierarchy"/>
    <dgm:cxn modelId="{FF0F0335-9F3F-BA41-9C1F-F91809CBCFAB}" type="presOf" srcId="{6506CEB9-921D-6A44-B730-CD8EE721581F}" destId="{6629D66D-86E4-C54E-BBDA-8DA299E33E2E}" srcOrd="0" destOrd="0" presId="urn:microsoft.com/office/officeart/2008/layout/HorizontalMultiLevelHierarchy"/>
    <dgm:cxn modelId="{5DF8241A-C51E-924D-A5A7-CE4D3E246E59}" srcId="{E92B9A03-2E2E-3C45-A535-A5A6E08BFA22}" destId="{0BB0527B-D71E-5D40-AC0B-CA611E3EA6C6}" srcOrd="2" destOrd="0" parTransId="{F2EA2CD2-5E1B-4F4C-BAC2-4E11B6ACA885}" sibTransId="{181A2D79-0076-5649-A56C-487816465F99}"/>
    <dgm:cxn modelId="{0EB6CB8E-E74E-0049-9DEC-6E2FE62A8EF7}" type="presOf" srcId="{BDC0AC3C-1DC5-4248-BC1C-5134600DAAD4}" destId="{BDE8F5ED-F011-4D4E-9E42-47090736ED00}" srcOrd="0" destOrd="0" presId="urn:microsoft.com/office/officeart/2008/layout/HorizontalMultiLevelHierarchy"/>
    <dgm:cxn modelId="{0B079B2C-C44F-924A-A89E-F140C255174C}" type="presOf" srcId="{772CC70D-B705-D145-8885-DEF80CC51D29}" destId="{B926EC35-E1A0-E94B-A0D7-D11B3B95A41F}" srcOrd="0" destOrd="0" presId="urn:microsoft.com/office/officeart/2008/layout/HorizontalMultiLevelHierarchy"/>
    <dgm:cxn modelId="{E4A575FA-CBB8-D64D-B36A-FF6756A297F3}" type="presOf" srcId="{0F627881-737C-704E-8537-6590C13EFE27}" destId="{73DB594D-8D01-784C-806A-6419E3A080EA}" srcOrd="1" destOrd="0" presId="urn:microsoft.com/office/officeart/2008/layout/HorizontalMultiLevelHierarchy"/>
    <dgm:cxn modelId="{A8014B55-08A5-044C-A9BE-14BE50879F2B}" srcId="{E92B9A03-2E2E-3C45-A535-A5A6E08BFA22}" destId="{BDC0AC3C-1DC5-4248-BC1C-5134600DAAD4}" srcOrd="1" destOrd="0" parTransId="{1D6A4794-19C0-1048-BAF3-EEDBB51B8A08}" sibTransId="{A6F65180-DFD9-DD4D-B45A-5A279E718A7A}"/>
    <dgm:cxn modelId="{8771F6B8-0CC3-BB43-A85E-2BF82BEDE9CC}" srcId="{E92B9A03-2E2E-3C45-A535-A5A6E08BFA22}" destId="{772CC70D-B705-D145-8885-DEF80CC51D29}" srcOrd="3" destOrd="0" parTransId="{3D61362D-A203-8343-B635-6E8D40D510C0}" sibTransId="{E05A7536-E9BE-E941-A962-8936F345F91C}"/>
    <dgm:cxn modelId="{E1C9D731-556F-F248-84A5-5462FB18BFCE}" type="presOf" srcId="{055BA90C-6BC3-184F-A3B2-35A43F568077}" destId="{58079348-AB67-5247-9E7E-E5BF1B6730D3}" srcOrd="0" destOrd="0" presId="urn:microsoft.com/office/officeart/2008/layout/HorizontalMultiLevelHierarchy"/>
    <dgm:cxn modelId="{722F44F2-42A8-A049-B698-3EDC425DF010}" srcId="{E92B9A03-2E2E-3C45-A535-A5A6E08BFA22}" destId="{6506CEB9-921D-6A44-B730-CD8EE721581F}" srcOrd="5" destOrd="0" parTransId="{055BA90C-6BC3-184F-A3B2-35A43F568077}" sibTransId="{B60C23C5-DBDA-7740-BC85-41C697F52468}"/>
    <dgm:cxn modelId="{F273E3E3-D13D-CD47-BD2C-CA6769482679}" type="presParOf" srcId="{C319FB53-C2E1-8446-BB2F-26567B2C744D}" destId="{48248941-3B15-FC46-AEA2-17412E8AE010}" srcOrd="0" destOrd="0" presId="urn:microsoft.com/office/officeart/2008/layout/HorizontalMultiLevelHierarchy"/>
    <dgm:cxn modelId="{014F686E-D33E-3748-B023-4FE6CF26C218}" type="presParOf" srcId="{48248941-3B15-FC46-AEA2-17412E8AE010}" destId="{8CBBE046-ABCC-A648-AE44-B1E85EF2783D}" srcOrd="0" destOrd="0" presId="urn:microsoft.com/office/officeart/2008/layout/HorizontalMultiLevelHierarchy"/>
    <dgm:cxn modelId="{04C22A2C-B367-D14F-9312-9671FDEE9B19}" type="presParOf" srcId="{48248941-3B15-FC46-AEA2-17412E8AE010}" destId="{1D44CB44-E4CD-5E49-A584-C1C0ECF5162B}" srcOrd="1" destOrd="0" presId="urn:microsoft.com/office/officeart/2008/layout/HorizontalMultiLevelHierarchy"/>
    <dgm:cxn modelId="{457EA4DE-EE40-664E-BEE4-D2786C6D46CE}" type="presParOf" srcId="{1D44CB44-E4CD-5E49-A584-C1C0ECF5162B}" destId="{F6C48E2C-24F8-3042-AF08-8717434E9CC8}" srcOrd="0" destOrd="0" presId="urn:microsoft.com/office/officeart/2008/layout/HorizontalMultiLevelHierarchy"/>
    <dgm:cxn modelId="{3F92D23D-D624-8443-818A-1BE1C1837BD5}" type="presParOf" srcId="{F6C48E2C-24F8-3042-AF08-8717434E9CC8}" destId="{73DB594D-8D01-784C-806A-6419E3A080EA}" srcOrd="0" destOrd="0" presId="urn:microsoft.com/office/officeart/2008/layout/HorizontalMultiLevelHierarchy"/>
    <dgm:cxn modelId="{21BB8CDA-F519-5A43-8BEC-0F3BAEC35F1A}" type="presParOf" srcId="{1D44CB44-E4CD-5E49-A584-C1C0ECF5162B}" destId="{C2547F48-AA03-9248-8405-A2A5FFE3AAD0}" srcOrd="1" destOrd="0" presId="urn:microsoft.com/office/officeart/2008/layout/HorizontalMultiLevelHierarchy"/>
    <dgm:cxn modelId="{E90B4CB4-C677-0640-9713-9976B6F37E1C}" type="presParOf" srcId="{C2547F48-AA03-9248-8405-A2A5FFE3AAD0}" destId="{210376CC-BE4A-CC49-89D9-BADA52E0A82C}" srcOrd="0" destOrd="0" presId="urn:microsoft.com/office/officeart/2008/layout/HorizontalMultiLevelHierarchy"/>
    <dgm:cxn modelId="{F6D3B6E1-7CCE-6548-8489-1727686EE566}" type="presParOf" srcId="{C2547F48-AA03-9248-8405-A2A5FFE3AAD0}" destId="{CB86870F-0DFE-804E-B1F8-8D762A360B6F}" srcOrd="1" destOrd="0" presId="urn:microsoft.com/office/officeart/2008/layout/HorizontalMultiLevelHierarchy"/>
    <dgm:cxn modelId="{F5944E7C-CA1E-3944-A4A5-AE5651F46554}" type="presParOf" srcId="{1D44CB44-E4CD-5E49-A584-C1C0ECF5162B}" destId="{2FF562C1-FE16-B74D-B64C-A68292816D3F}" srcOrd="2" destOrd="0" presId="urn:microsoft.com/office/officeart/2008/layout/HorizontalMultiLevelHierarchy"/>
    <dgm:cxn modelId="{04BE0FEB-2EBD-8240-837F-5034BCF819BD}" type="presParOf" srcId="{2FF562C1-FE16-B74D-B64C-A68292816D3F}" destId="{EF565E15-F25B-9646-949F-D9E0A8B4CDB4}" srcOrd="0" destOrd="0" presId="urn:microsoft.com/office/officeart/2008/layout/HorizontalMultiLevelHierarchy"/>
    <dgm:cxn modelId="{4C6E95BF-CE69-2643-B0AD-3BEE117DAD08}" type="presParOf" srcId="{1D44CB44-E4CD-5E49-A584-C1C0ECF5162B}" destId="{EE927AD2-195B-8749-AEF0-2549C6E62448}" srcOrd="3" destOrd="0" presId="urn:microsoft.com/office/officeart/2008/layout/HorizontalMultiLevelHierarchy"/>
    <dgm:cxn modelId="{718A27B6-332F-0D49-809A-ABC44BFBF219}" type="presParOf" srcId="{EE927AD2-195B-8749-AEF0-2549C6E62448}" destId="{BDE8F5ED-F011-4D4E-9E42-47090736ED00}" srcOrd="0" destOrd="0" presId="urn:microsoft.com/office/officeart/2008/layout/HorizontalMultiLevelHierarchy"/>
    <dgm:cxn modelId="{C35EA7C2-693E-EF4A-8FC6-889450ED257B}" type="presParOf" srcId="{EE927AD2-195B-8749-AEF0-2549C6E62448}" destId="{67951EE1-D5C5-8E40-ABD8-2B5FC9FB5FFD}" srcOrd="1" destOrd="0" presId="urn:microsoft.com/office/officeart/2008/layout/HorizontalMultiLevelHierarchy"/>
    <dgm:cxn modelId="{2D416C72-DEC0-4948-A1CA-19A0855F983A}" type="presParOf" srcId="{1D44CB44-E4CD-5E49-A584-C1C0ECF5162B}" destId="{C8B8BDF8-0407-234C-9A7D-F9465E5D0843}" srcOrd="4" destOrd="0" presId="urn:microsoft.com/office/officeart/2008/layout/HorizontalMultiLevelHierarchy"/>
    <dgm:cxn modelId="{47D9C65C-4415-5242-8713-3B574377130E}" type="presParOf" srcId="{C8B8BDF8-0407-234C-9A7D-F9465E5D0843}" destId="{DE88E4D1-289E-ED42-B99F-23002EBBA80F}" srcOrd="0" destOrd="0" presId="urn:microsoft.com/office/officeart/2008/layout/HorizontalMultiLevelHierarchy"/>
    <dgm:cxn modelId="{2E7DCEC1-8A22-0748-B3B1-E55CFE808907}" type="presParOf" srcId="{1D44CB44-E4CD-5E49-A584-C1C0ECF5162B}" destId="{120D4B31-E700-4048-8153-821AC9B5C43A}" srcOrd="5" destOrd="0" presId="urn:microsoft.com/office/officeart/2008/layout/HorizontalMultiLevelHierarchy"/>
    <dgm:cxn modelId="{7062A66B-66FB-C84D-86D9-801D29AFE95D}" type="presParOf" srcId="{120D4B31-E700-4048-8153-821AC9B5C43A}" destId="{BA13E4F0-F39E-B54A-B9E4-E683C38352B7}" srcOrd="0" destOrd="0" presId="urn:microsoft.com/office/officeart/2008/layout/HorizontalMultiLevelHierarchy"/>
    <dgm:cxn modelId="{2DC5DA25-7B96-E84A-B887-458EDE902E85}" type="presParOf" srcId="{120D4B31-E700-4048-8153-821AC9B5C43A}" destId="{ED67AFA0-A2C6-7C4F-AB19-9A471079F4D1}" srcOrd="1" destOrd="0" presId="urn:microsoft.com/office/officeart/2008/layout/HorizontalMultiLevelHierarchy"/>
    <dgm:cxn modelId="{4E12C82D-D8BD-864C-9A73-557835E40142}" type="presParOf" srcId="{1D44CB44-E4CD-5E49-A584-C1C0ECF5162B}" destId="{028AA0EB-CB17-0C46-B6BB-AA28C38620AA}" srcOrd="6" destOrd="0" presId="urn:microsoft.com/office/officeart/2008/layout/HorizontalMultiLevelHierarchy"/>
    <dgm:cxn modelId="{8D882087-65F6-F04D-BF6C-3A3156789B30}" type="presParOf" srcId="{028AA0EB-CB17-0C46-B6BB-AA28C38620AA}" destId="{86A126B9-4285-4B47-8273-A00024D3E927}" srcOrd="0" destOrd="0" presId="urn:microsoft.com/office/officeart/2008/layout/HorizontalMultiLevelHierarchy"/>
    <dgm:cxn modelId="{23335A3F-DEAE-FF49-BD3D-3F76F9673C9D}" type="presParOf" srcId="{1D44CB44-E4CD-5E49-A584-C1C0ECF5162B}" destId="{70047B05-D526-E048-8A7C-B7130C4BF8E1}" srcOrd="7" destOrd="0" presId="urn:microsoft.com/office/officeart/2008/layout/HorizontalMultiLevelHierarchy"/>
    <dgm:cxn modelId="{8C934EF9-5A99-5047-A823-70B29EC6D62F}" type="presParOf" srcId="{70047B05-D526-E048-8A7C-B7130C4BF8E1}" destId="{B926EC35-E1A0-E94B-A0D7-D11B3B95A41F}" srcOrd="0" destOrd="0" presId="urn:microsoft.com/office/officeart/2008/layout/HorizontalMultiLevelHierarchy"/>
    <dgm:cxn modelId="{4C99263C-A6C8-0848-9079-AA90481DC8F1}" type="presParOf" srcId="{70047B05-D526-E048-8A7C-B7130C4BF8E1}" destId="{213069BC-E65D-DF43-B0AE-ECCE962CAC00}" srcOrd="1" destOrd="0" presId="urn:microsoft.com/office/officeart/2008/layout/HorizontalMultiLevelHierarchy"/>
    <dgm:cxn modelId="{EBC6A932-AD34-FB48-A545-7A13A96BADF3}" type="presParOf" srcId="{1D44CB44-E4CD-5E49-A584-C1C0ECF5162B}" destId="{1686A68C-CBD9-DA48-A34F-633CFB153E2A}" srcOrd="8" destOrd="0" presId="urn:microsoft.com/office/officeart/2008/layout/HorizontalMultiLevelHierarchy"/>
    <dgm:cxn modelId="{A06D13DA-7FCF-B244-98EA-664701B1C245}" type="presParOf" srcId="{1686A68C-CBD9-DA48-A34F-633CFB153E2A}" destId="{0B10C68A-BDED-004F-B7C8-D00BE2D1F734}" srcOrd="0" destOrd="0" presId="urn:microsoft.com/office/officeart/2008/layout/HorizontalMultiLevelHierarchy"/>
    <dgm:cxn modelId="{4D783995-132D-2D4B-837F-3C2431FC308C}" type="presParOf" srcId="{1D44CB44-E4CD-5E49-A584-C1C0ECF5162B}" destId="{D4BE1098-AC66-C346-AE1B-43B81A9D3FBB}" srcOrd="9" destOrd="0" presId="urn:microsoft.com/office/officeart/2008/layout/HorizontalMultiLevelHierarchy"/>
    <dgm:cxn modelId="{DC9F6345-C07F-094A-B627-A189B8EC56BC}" type="presParOf" srcId="{D4BE1098-AC66-C346-AE1B-43B81A9D3FBB}" destId="{888A767A-4381-AD44-BCBE-80554A3AE27E}" srcOrd="0" destOrd="0" presId="urn:microsoft.com/office/officeart/2008/layout/HorizontalMultiLevelHierarchy"/>
    <dgm:cxn modelId="{42AEFF43-AD28-5841-A2B8-09833F82E6D3}" type="presParOf" srcId="{D4BE1098-AC66-C346-AE1B-43B81A9D3FBB}" destId="{14D452F0-EFCB-314C-BFCF-2496826616E6}" srcOrd="1" destOrd="0" presId="urn:microsoft.com/office/officeart/2008/layout/HorizontalMultiLevelHierarchy"/>
    <dgm:cxn modelId="{1829BA69-45CA-7943-8EA3-BD715F6FBA2A}" type="presParOf" srcId="{1D44CB44-E4CD-5E49-A584-C1C0ECF5162B}" destId="{58079348-AB67-5247-9E7E-E5BF1B6730D3}" srcOrd="10" destOrd="0" presId="urn:microsoft.com/office/officeart/2008/layout/HorizontalMultiLevelHierarchy"/>
    <dgm:cxn modelId="{0AA53A11-CD0E-6B4C-86F0-8452E37D5795}" type="presParOf" srcId="{58079348-AB67-5247-9E7E-E5BF1B6730D3}" destId="{ADDB2E99-A8C7-6543-B466-EC5BE82DDB85}" srcOrd="0" destOrd="0" presId="urn:microsoft.com/office/officeart/2008/layout/HorizontalMultiLevelHierarchy"/>
    <dgm:cxn modelId="{D80B59FD-5EFA-CC43-8315-86A2C30056D7}" type="presParOf" srcId="{1D44CB44-E4CD-5E49-A584-C1C0ECF5162B}" destId="{AD39D414-9A2D-1143-8409-9261BB3F706F}" srcOrd="11" destOrd="0" presId="urn:microsoft.com/office/officeart/2008/layout/HorizontalMultiLevelHierarchy"/>
    <dgm:cxn modelId="{2C344C6F-ED0B-3F42-9E67-6B0152A056B7}" type="presParOf" srcId="{AD39D414-9A2D-1143-8409-9261BB3F706F}" destId="{6629D66D-86E4-C54E-BBDA-8DA299E33E2E}" srcOrd="0" destOrd="0" presId="urn:microsoft.com/office/officeart/2008/layout/HorizontalMultiLevelHierarchy"/>
    <dgm:cxn modelId="{A23F24CA-8A47-3548-8067-5B4F592459B9}" type="presParOf" srcId="{AD39D414-9A2D-1143-8409-9261BB3F706F}" destId="{2D647114-6E89-3B4D-B0C6-8596995354E5}" srcOrd="1" destOrd="0" presId="urn:microsoft.com/office/officeart/2008/layout/HorizontalMultiLevelHierarchy"/>
    <dgm:cxn modelId="{AE10BC82-C43E-F64B-B683-FDD9D4CAC10A}" type="presParOf" srcId="{1D44CB44-E4CD-5E49-A584-C1C0ECF5162B}" destId="{12509618-157E-534E-B623-DD68E9ADE632}" srcOrd="12" destOrd="0" presId="urn:microsoft.com/office/officeart/2008/layout/HorizontalMultiLevelHierarchy"/>
    <dgm:cxn modelId="{B4D15B44-E32C-D64B-A4B3-2D236D029C1D}" type="presParOf" srcId="{12509618-157E-534E-B623-DD68E9ADE632}" destId="{ABA2B61B-9B68-134E-A1B7-6911C8B322F7}" srcOrd="0" destOrd="0" presId="urn:microsoft.com/office/officeart/2008/layout/HorizontalMultiLevelHierarchy"/>
    <dgm:cxn modelId="{B9218960-7940-3D4C-BD13-2164A6F9DDC6}" type="presParOf" srcId="{1D44CB44-E4CD-5E49-A584-C1C0ECF5162B}" destId="{E208F6B7-D714-104F-86CB-BC7EF7946394}" srcOrd="13" destOrd="0" presId="urn:microsoft.com/office/officeart/2008/layout/HorizontalMultiLevelHierarchy"/>
    <dgm:cxn modelId="{C803A041-FF6E-C644-AD3A-059DECEAFE80}" type="presParOf" srcId="{E208F6B7-D714-104F-86CB-BC7EF7946394}" destId="{BF76AFE3-B7D9-5B4A-B497-9C364BD8D3AB}" srcOrd="0" destOrd="0" presId="urn:microsoft.com/office/officeart/2008/layout/HorizontalMultiLevelHierarchy"/>
    <dgm:cxn modelId="{CF9BBCC9-AEA3-3E4B-A8D8-B2F958693BDA}" type="presParOf" srcId="{E208F6B7-D714-104F-86CB-BC7EF7946394}" destId="{0D77D416-E037-CF49-BB55-55CD62F68110}" srcOrd="1" destOrd="0" presId="urn:microsoft.com/office/officeart/2008/layout/HorizontalMultiLevelHierarchy"/>
    <dgm:cxn modelId="{7CB68389-DC34-3C48-B151-495CCF1022F8}" type="presParOf" srcId="{1D44CB44-E4CD-5E49-A584-C1C0ECF5162B}" destId="{41F6D98F-7CEB-3D44-9C8F-BC389AB6BFC2}" srcOrd="14" destOrd="0" presId="urn:microsoft.com/office/officeart/2008/layout/HorizontalMultiLevelHierarchy"/>
    <dgm:cxn modelId="{35B28B49-EE37-DC4D-AEAC-B8BB8388B130}" type="presParOf" srcId="{41F6D98F-7CEB-3D44-9C8F-BC389AB6BFC2}" destId="{ECE4E950-F407-C048-97D5-530FBB479D05}" srcOrd="0" destOrd="0" presId="urn:microsoft.com/office/officeart/2008/layout/HorizontalMultiLevelHierarchy"/>
    <dgm:cxn modelId="{7E355CC6-A5F8-3845-BE7C-212724AF9921}" type="presParOf" srcId="{1D44CB44-E4CD-5E49-A584-C1C0ECF5162B}" destId="{4F088F15-08FF-6940-92CF-BA1B842EB19F}" srcOrd="15" destOrd="0" presId="urn:microsoft.com/office/officeart/2008/layout/HorizontalMultiLevelHierarchy"/>
    <dgm:cxn modelId="{3E50DC02-C14F-414C-858F-47A4C0E64BB6}" type="presParOf" srcId="{4F088F15-08FF-6940-92CF-BA1B842EB19F}" destId="{74F48145-7753-4640-9C9F-90580275BE3C}" srcOrd="0" destOrd="0" presId="urn:microsoft.com/office/officeart/2008/layout/HorizontalMultiLevelHierarchy"/>
    <dgm:cxn modelId="{91DA04EE-6D87-274C-8C09-4545BB567FDE}" type="presParOf" srcId="{4F088F15-08FF-6940-92CF-BA1B842EB19F}" destId="{54166AB1-0CE5-174B-A0D7-5D56B40E9EE9}" srcOrd="1" destOrd="0" presId="urn:microsoft.com/office/officeart/2008/layout/HorizontalMultiLevelHierarchy"/>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US"/>
        </a:p>
      </dgm:t>
    </dgm:pt>
    <dgm:pt modelId="{60CE41F9-F8DD-4CE2-93C6-DBACF8E65637}">
      <dgm:prSet phldrT="[Text]"/>
      <dgm:spPr>
        <a:xfrm>
          <a:off x="2251453" y="1727578"/>
          <a:ext cx="1326393" cy="1326393"/>
        </a:xfrm>
      </dgm:spPr>
      <dgm:t>
        <a:bodyPr/>
        <a:lstStyle/>
        <a:p>
          <a:r>
            <a:rPr lang="x-none" b="1" smtClean="0">
              <a:latin typeface="Calibri"/>
              <a:ea typeface="+mn-ea"/>
              <a:cs typeface="Calibri"/>
            </a:rPr>
            <a:t>Укупни приходи и примања</a:t>
          </a:r>
        </a:p>
        <a:p>
          <a:r>
            <a:rPr lang="sr-Latn-RS" b="1" dirty="0" smtClean="0">
              <a:latin typeface="Calibri"/>
              <a:ea typeface="+mn-ea"/>
              <a:cs typeface="Calibri"/>
            </a:rPr>
            <a:t>3.982</a:t>
          </a:r>
          <a:r>
            <a:rPr lang="sr-Cyrl-RS" b="1" dirty="0" smtClean="0">
              <a:latin typeface="Calibri"/>
              <a:ea typeface="+mn-ea"/>
              <a:cs typeface="Calibri"/>
            </a:rPr>
            <a:t>.</a:t>
          </a:r>
          <a:r>
            <a:rPr lang="sr-Latn-RS" b="1" dirty="0" smtClean="0">
              <a:latin typeface="Calibri"/>
              <a:ea typeface="+mn-ea"/>
              <a:cs typeface="Calibri"/>
            </a:rPr>
            <a:t>435</a:t>
          </a:r>
          <a:r>
            <a:rPr lang="sr-Cyrl-RS" b="1" dirty="0" smtClean="0">
              <a:latin typeface="Calibri"/>
              <a:ea typeface="+mn-ea"/>
              <a:cs typeface="Calibri"/>
            </a:rPr>
            <a:t>.</a:t>
          </a:r>
          <a:r>
            <a:rPr lang="sr-Latn-RS" b="1" dirty="0" smtClean="0">
              <a:latin typeface="Calibri"/>
              <a:ea typeface="+mn-ea"/>
              <a:cs typeface="Calibri"/>
            </a:rPr>
            <a:t>750</a:t>
          </a:r>
          <a:endParaRPr lang="en-US" b="1" dirty="0">
            <a:latin typeface="Calibri"/>
            <a:ea typeface="+mn-ea"/>
            <a:cs typeface="Calibri"/>
          </a:endParaRPr>
        </a:p>
      </dgm:t>
    </dgm:pt>
    <dgm:pt modelId="{B1983319-A8DE-4247-BBBD-172D3415B3D9}" type="parTrans" cxnId="{E6389380-65A1-4497-B86A-9258D7915790}">
      <dgm:prSet/>
      <dgm:spPr/>
      <dgm:t>
        <a:bodyPr/>
        <a:lstStyle/>
        <a:p>
          <a:endParaRPr lang="en-US">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a:latin typeface="Times New Roman" pitchFamily="18" charset="0"/>
            <a:cs typeface="Times New Roman" pitchFamily="18" charset="0"/>
          </a:endParaRPr>
        </a:p>
      </dgm:t>
    </dgm:pt>
    <dgm:pt modelId="{FE50A141-386C-4708-BD9A-5C624F807C0C}">
      <dgm:prSet phldrT="[Text]"/>
      <dgm:spPr>
        <a:xfrm>
          <a:off x="2251453" y="2492"/>
          <a:ext cx="1326393" cy="1326393"/>
        </a:xfrm>
      </dgm:spPr>
      <dgm:t>
        <a:bodyPr/>
        <a:lstStyle/>
        <a:p>
          <a:r>
            <a:rPr lang="x-none" smtClean="0">
              <a:latin typeface="Calibri"/>
              <a:ea typeface="+mn-ea"/>
              <a:cs typeface="Calibri"/>
            </a:rPr>
            <a:t>Приходи од</a:t>
          </a:r>
          <a:r>
            <a:rPr lang="sr-Cyrl-RS" dirty="0" smtClean="0">
              <a:latin typeface="Calibri"/>
              <a:ea typeface="+mn-ea"/>
              <a:cs typeface="Calibri"/>
            </a:rPr>
            <a:t> </a:t>
          </a:r>
          <a:r>
            <a:rPr lang="x-none" smtClean="0">
              <a:latin typeface="Calibri"/>
              <a:ea typeface="+mn-ea"/>
              <a:cs typeface="Calibri"/>
            </a:rPr>
            <a:t>пореза</a:t>
          </a:r>
        </a:p>
        <a:p>
          <a:r>
            <a:rPr lang="sr-Latn-RS" dirty="0" smtClean="0">
              <a:latin typeface="Calibri"/>
              <a:ea typeface="+mn-ea"/>
              <a:cs typeface="Calibri"/>
            </a:rPr>
            <a:t>2.622</a:t>
          </a:r>
          <a:r>
            <a:rPr lang="sr-Cyrl-RS" dirty="0" smtClean="0">
              <a:latin typeface="Calibri"/>
              <a:ea typeface="+mn-ea"/>
              <a:cs typeface="Calibri"/>
            </a:rPr>
            <a:t>.</a:t>
          </a:r>
          <a:r>
            <a:rPr lang="sr-Latn-RS" dirty="0" smtClean="0">
              <a:latin typeface="Calibri"/>
              <a:ea typeface="+mn-ea"/>
              <a:cs typeface="Calibri"/>
            </a:rPr>
            <a:t>747</a:t>
          </a:r>
          <a:r>
            <a:rPr lang="sr-Cyrl-RS" dirty="0" smtClean="0">
              <a:latin typeface="Calibri"/>
              <a:ea typeface="+mn-ea"/>
              <a:cs typeface="Calibri"/>
            </a:rPr>
            <a:t>.000</a:t>
          </a:r>
          <a:endParaRPr lang="en-US" dirty="0">
            <a:latin typeface="Calibri"/>
            <a:ea typeface="+mn-ea"/>
            <a:cs typeface="Calibri"/>
          </a:endParaRPr>
        </a:p>
      </dgm:t>
    </dgm:pt>
    <dgm:pt modelId="{681067B9-9A8B-4AB4-A784-1900D04A902A}" type="parTrans" cxnId="{04EE4522-E103-43A0-B48F-9A1087D715CA}">
      <dgm:prSet/>
      <dgm:spPr>
        <a:xfrm rot="16200000">
          <a:off x="2715303" y="1507753"/>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a:latin typeface="Times New Roman" pitchFamily="18" charset="0"/>
            <a:cs typeface="Times New Roman" pitchFamily="18" charset="0"/>
          </a:endParaRPr>
        </a:p>
      </dgm:t>
    </dgm:pt>
    <dgm:pt modelId="{CF0FD282-AEF3-4963-87E0-57FD93ED19E2}">
      <dgm:prSet phldrT="[Text]"/>
      <dgm:spPr>
        <a:xfrm>
          <a:off x="3745421" y="865035"/>
          <a:ext cx="1326393" cy="1326393"/>
        </a:xfrm>
      </dgm:spPr>
      <dgm:t>
        <a:bodyPr/>
        <a:lstStyle/>
        <a:p>
          <a:r>
            <a:rPr lang="sr-Cyrl-RS" dirty="0" smtClean="0">
              <a:latin typeface="Calibri"/>
              <a:ea typeface="+mn-ea"/>
              <a:cs typeface="Calibri"/>
            </a:rPr>
            <a:t>Т</a:t>
          </a:r>
          <a:r>
            <a:rPr lang="x-none" smtClean="0">
              <a:latin typeface="Calibri"/>
              <a:ea typeface="+mn-ea"/>
              <a:cs typeface="Calibri"/>
            </a:rPr>
            <a:t>рансфери </a:t>
          </a:r>
        </a:p>
        <a:p>
          <a:r>
            <a:rPr lang="sr-Cyrl-RS" dirty="0" smtClean="0">
              <a:latin typeface="Calibri"/>
              <a:ea typeface="+mn-ea"/>
              <a:cs typeface="Calibri"/>
            </a:rPr>
            <a:t>4</a:t>
          </a:r>
          <a:r>
            <a:rPr lang="sr-Latn-RS" dirty="0" smtClean="0">
              <a:latin typeface="Calibri"/>
              <a:ea typeface="+mn-ea"/>
              <a:cs typeface="Calibri"/>
            </a:rPr>
            <a:t>99</a:t>
          </a:r>
          <a:r>
            <a:rPr lang="sr-Cyrl-RS" dirty="0" smtClean="0">
              <a:latin typeface="Calibri"/>
              <a:ea typeface="+mn-ea"/>
              <a:cs typeface="Calibri"/>
            </a:rPr>
            <a:t>.</a:t>
          </a:r>
          <a:r>
            <a:rPr lang="sr-Latn-RS" dirty="0" smtClean="0">
              <a:latin typeface="Calibri"/>
              <a:ea typeface="+mn-ea"/>
              <a:cs typeface="Calibri"/>
            </a:rPr>
            <a:t>251.000</a:t>
          </a:r>
          <a:endParaRPr lang="en-US" dirty="0">
            <a:latin typeface="Calibri"/>
            <a:ea typeface="+mn-ea"/>
            <a:cs typeface="Calibri"/>
          </a:endParaRPr>
        </a:p>
      </dgm:t>
    </dgm:pt>
    <dgm:pt modelId="{55B984E8-6DC2-4FB2-96B5-205C85413E54}" type="parTrans" cxnId="{F7584348-1030-407D-9FC4-6AB300555153}">
      <dgm:prSet/>
      <dgm:spPr>
        <a:xfrm rot="19800000">
          <a:off x="3462287" y="1939025"/>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a:latin typeface="Times New Roman" pitchFamily="18" charset="0"/>
            <a:cs typeface="Times New Roman" pitchFamily="18" charset="0"/>
          </a:endParaRPr>
        </a:p>
      </dgm:t>
    </dgm:pt>
    <dgm:pt modelId="{A14A5EC7-7BE7-45E2-BD03-80E78F3F3805}">
      <dgm:prSet phldrT="[Text]"/>
      <dgm:spPr>
        <a:xfrm>
          <a:off x="3745421" y="2590121"/>
          <a:ext cx="1326393" cy="1326393"/>
        </a:xfrm>
      </dgm:spPr>
      <dgm:t>
        <a:bodyPr/>
        <a:lstStyle/>
        <a:p>
          <a:r>
            <a:rPr lang="x-none" smtClean="0">
              <a:latin typeface="Calibri"/>
              <a:ea typeface="+mn-ea"/>
              <a:cs typeface="Calibri"/>
            </a:rPr>
            <a:t>При</a:t>
          </a:r>
          <a:r>
            <a:rPr lang="sr-Cyrl-RS" dirty="0" smtClean="0">
              <a:latin typeface="Calibri"/>
              <a:ea typeface="+mn-ea"/>
              <a:cs typeface="Calibri"/>
            </a:rPr>
            <a:t>ходи од имовине</a:t>
          </a:r>
          <a:endParaRPr lang="x-none" smtClean="0">
            <a:latin typeface="Calibri"/>
            <a:ea typeface="+mn-ea"/>
            <a:cs typeface="Calibri"/>
          </a:endParaRPr>
        </a:p>
        <a:p>
          <a:r>
            <a:rPr lang="sr-Cyrl-RS" dirty="0" smtClean="0">
              <a:latin typeface="Calibri"/>
              <a:ea typeface="+mn-ea"/>
              <a:cs typeface="Calibri"/>
            </a:rPr>
            <a:t>4</a:t>
          </a:r>
          <a:r>
            <a:rPr lang="sr-Latn-RS" dirty="0" smtClean="0">
              <a:latin typeface="Calibri"/>
              <a:ea typeface="+mn-ea"/>
              <a:cs typeface="Calibri"/>
            </a:rPr>
            <a:t>30</a:t>
          </a:r>
          <a:r>
            <a:rPr lang="sr-Cyrl-RS" dirty="0" smtClean="0">
              <a:latin typeface="Calibri"/>
              <a:ea typeface="+mn-ea"/>
              <a:cs typeface="Calibri"/>
            </a:rPr>
            <a:t>.</a:t>
          </a:r>
          <a:r>
            <a:rPr lang="sr-Latn-RS" dirty="0" smtClean="0">
              <a:latin typeface="Calibri"/>
              <a:ea typeface="+mn-ea"/>
              <a:cs typeface="Calibri"/>
            </a:rPr>
            <a:t>155</a:t>
          </a:r>
          <a:r>
            <a:rPr lang="sr-Cyrl-RS" dirty="0" smtClean="0">
              <a:latin typeface="Calibri"/>
              <a:ea typeface="+mn-ea"/>
              <a:cs typeface="Calibri"/>
            </a:rPr>
            <a:t>.000</a:t>
          </a:r>
          <a:endParaRPr lang="en-US" dirty="0">
            <a:latin typeface="Calibri"/>
            <a:ea typeface="+mn-ea"/>
            <a:cs typeface="Calibri"/>
          </a:endParaRPr>
        </a:p>
      </dgm:t>
    </dgm:pt>
    <dgm:pt modelId="{F2A399B3-8C0A-4B8B-8E07-922BC8C12E8B}" type="parTrans" cxnId="{9B3F7CE2-3793-40F2-BC14-309B9021EAB9}">
      <dgm:prSet/>
      <dgm:spPr>
        <a:xfrm rot="1800000">
          <a:off x="3462287"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9EAC5270-4358-4260-9914-DDF168419715}" type="sibTrans" cxnId="{9B3F7CE2-3793-40F2-BC14-309B9021EAB9}">
      <dgm:prSet/>
      <dgm:spPr/>
      <dgm:t>
        <a:bodyPr/>
        <a:lstStyle/>
        <a:p>
          <a:endParaRPr lang="en-US">
            <a:latin typeface="Times New Roman" pitchFamily="18" charset="0"/>
            <a:cs typeface="Times New Roman" pitchFamily="18" charset="0"/>
          </a:endParaRPr>
        </a:p>
      </dgm:t>
    </dgm:pt>
    <dgm:pt modelId="{513464C2-22DD-41D0-AD9A-450088A25CA4}">
      <dgm:prSet phldrT="[Text]"/>
      <dgm:spPr>
        <a:xfrm>
          <a:off x="2251453" y="3452663"/>
          <a:ext cx="1326393" cy="1326393"/>
        </a:xfrm>
      </dgm:spPr>
      <dgm:t>
        <a:bodyPr/>
        <a:lstStyle/>
        <a:p>
          <a:r>
            <a:rPr lang="x-none" smtClean="0">
              <a:latin typeface="Calibri"/>
              <a:ea typeface="+mn-ea"/>
              <a:cs typeface="Calibri"/>
            </a:rPr>
            <a:t>Примања од продаје н</a:t>
          </a:r>
          <a:r>
            <a:rPr lang="sr-Cyrl-RS" dirty="0" smtClean="0">
              <a:latin typeface="Calibri"/>
              <a:ea typeface="+mn-ea"/>
              <a:cs typeface="Calibri"/>
            </a:rPr>
            <a:t>епокретности</a:t>
          </a:r>
          <a:endParaRPr lang="x-none" smtClean="0">
            <a:latin typeface="Calibri"/>
            <a:ea typeface="+mn-ea"/>
            <a:cs typeface="Calibri"/>
          </a:endParaRPr>
        </a:p>
        <a:p>
          <a:r>
            <a:rPr lang="sr-Latn-RS" dirty="0" smtClean="0">
              <a:latin typeface="Calibri"/>
              <a:ea typeface="+mn-ea"/>
              <a:cs typeface="Calibri"/>
            </a:rPr>
            <a:t>60</a:t>
          </a:r>
          <a:r>
            <a:rPr lang="sr-Cyrl-RS" dirty="0" smtClean="0">
              <a:latin typeface="Calibri"/>
              <a:ea typeface="+mn-ea"/>
              <a:cs typeface="Calibri"/>
            </a:rPr>
            <a:t>.000.000</a:t>
          </a:r>
          <a:endParaRPr lang="en-US" dirty="0">
            <a:latin typeface="Calibri"/>
            <a:ea typeface="+mn-ea"/>
            <a:cs typeface="Calibri"/>
          </a:endParaRPr>
        </a:p>
      </dgm:t>
    </dgm:pt>
    <dgm:pt modelId="{0C73007B-D744-406F-B398-5FBE0E0AF01F}" type="parTrans" cxnId="{D08E4FA4-016D-4494-A01B-537779128210}">
      <dgm:prSet/>
      <dgm:spPr>
        <a:xfrm rot="5400000">
          <a:off x="2715303" y="3232839"/>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19BC20E4-330C-4C14-8FE6-E223E9782A43}" type="sibTrans" cxnId="{D08E4FA4-016D-4494-A01B-537779128210}">
      <dgm:prSet/>
      <dgm:spPr/>
      <dgm:t>
        <a:bodyPr/>
        <a:lstStyle/>
        <a:p>
          <a:endParaRPr lang="en-US">
            <a:latin typeface="Times New Roman" pitchFamily="18" charset="0"/>
            <a:cs typeface="Times New Roman" pitchFamily="18" charset="0"/>
          </a:endParaRPr>
        </a:p>
      </dgm:t>
    </dgm:pt>
    <dgm:pt modelId="{9ADFF8DF-4016-452F-9A22-6FE8C548639A}">
      <dgm:prSet phldrT="[Text]"/>
      <dgm:spPr>
        <a:xfrm>
          <a:off x="757485" y="2590121"/>
          <a:ext cx="1326393" cy="1326393"/>
        </a:xfrm>
      </dgm:spPr>
      <dgm:t>
        <a:bodyPr/>
        <a:lstStyle/>
        <a:p>
          <a:r>
            <a:rPr lang="x-none" smtClean="0">
              <a:latin typeface="Calibri"/>
              <a:ea typeface="+mn-ea"/>
              <a:cs typeface="Calibri"/>
            </a:rPr>
            <a:t>Остали приходи  </a:t>
          </a:r>
        </a:p>
        <a:p>
          <a:r>
            <a:rPr lang="sr-Latn-RS" dirty="0" smtClean="0">
              <a:latin typeface="Calibri"/>
              <a:ea typeface="+mn-ea"/>
              <a:cs typeface="Calibri"/>
            </a:rPr>
            <a:t>308</a:t>
          </a:r>
          <a:r>
            <a:rPr lang="sr-Cyrl-RS" dirty="0" smtClean="0">
              <a:latin typeface="Calibri"/>
              <a:ea typeface="+mn-ea"/>
              <a:cs typeface="Calibri"/>
            </a:rPr>
            <a:t>.</a:t>
          </a:r>
          <a:r>
            <a:rPr lang="sr-Latn-RS" dirty="0" smtClean="0">
              <a:latin typeface="Calibri"/>
              <a:ea typeface="+mn-ea"/>
              <a:cs typeface="Calibri"/>
            </a:rPr>
            <a:t>586</a:t>
          </a:r>
          <a:r>
            <a:rPr lang="sr-Cyrl-RS" dirty="0" smtClean="0">
              <a:latin typeface="Calibri"/>
              <a:ea typeface="+mn-ea"/>
              <a:cs typeface="Calibri"/>
            </a:rPr>
            <a:t>.</a:t>
          </a:r>
          <a:r>
            <a:rPr lang="sr-Latn-RS" dirty="0" smtClean="0">
              <a:latin typeface="Calibri"/>
              <a:ea typeface="+mn-ea"/>
              <a:cs typeface="Calibri"/>
            </a:rPr>
            <a:t>000</a:t>
          </a:r>
          <a:endParaRPr lang="en-US" dirty="0">
            <a:latin typeface="Calibri"/>
            <a:ea typeface="+mn-ea"/>
            <a:cs typeface="Calibri"/>
          </a:endParaRPr>
        </a:p>
      </dgm:t>
    </dgm:pt>
    <dgm:pt modelId="{91D9E1B4-EC94-43BA-84F2-1A04B2158E6E}" type="parTrans" cxnId="{D8F48F1A-8757-45CF-9753-6DBDCDC7DE38}">
      <dgm:prSet/>
      <dgm:spPr>
        <a:xfrm rot="9000000">
          <a:off x="1968320"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a:latin typeface="Times New Roman" pitchFamily="18" charset="0"/>
            <a:cs typeface="Times New Roman" pitchFamily="18" charset="0"/>
          </a:endParaRPr>
        </a:p>
      </dgm:t>
    </dgm:pt>
    <dgm:pt modelId="{1EB023E6-8DE6-4AF6-A5B2-FB535C4A828A}">
      <dgm:prSet phldrT="[Text]"/>
      <dgm:spPr>
        <a:xfrm>
          <a:off x="757485" y="2590121"/>
          <a:ext cx="1326393" cy="1326393"/>
        </a:xfrm>
      </dgm:spPr>
      <dgm:t>
        <a:bodyPr/>
        <a:lstStyle/>
        <a:p>
          <a:r>
            <a:rPr lang="sr-Cyrl-RS" dirty="0" smtClean="0">
              <a:latin typeface="Calibri"/>
              <a:ea typeface="+mn-ea"/>
              <a:cs typeface="Calibri"/>
            </a:rPr>
            <a:t>Донације од међународних организација 50.000.000</a:t>
          </a:r>
          <a:endParaRPr lang="en-US" dirty="0">
            <a:latin typeface="Calibri"/>
            <a:ea typeface="+mn-ea"/>
            <a:cs typeface="Calibri"/>
          </a:endParaRPr>
        </a:p>
      </dgm:t>
    </dgm:pt>
    <dgm:pt modelId="{11B20947-F866-4F7E-BB89-AB252CFE3713}" type="parTrans" cxnId="{98D91723-E111-43FA-8CFD-EBDFDBBE24D4}">
      <dgm:prSet/>
      <dgm:spPr/>
      <dgm:t>
        <a:bodyPr/>
        <a:lstStyle/>
        <a:p>
          <a:endParaRPr lang="en-US"/>
        </a:p>
      </dgm:t>
    </dgm:pt>
    <dgm:pt modelId="{39CAB574-0399-4EAE-BD83-D47931896E62}" type="sibTrans" cxnId="{98D91723-E111-43FA-8CFD-EBDFDBBE24D4}">
      <dgm:prSet/>
      <dgm:spPr/>
      <dgm:t>
        <a:bodyPr/>
        <a:lstStyle/>
        <a:p>
          <a:endParaRPr lang="en-US"/>
        </a:p>
      </dgm:t>
    </dgm:pt>
    <dgm:pt modelId="{AF07F4FB-B92B-4C98-BC6E-E5EB77E5A2C6}">
      <dgm:prSet phldrT="[Text]"/>
      <dgm:spPr>
        <a:xfrm>
          <a:off x="757485" y="2590121"/>
          <a:ext cx="1326393" cy="1326393"/>
        </a:xfrm>
      </dgm:spPr>
      <dgm:t>
        <a:bodyPr/>
        <a:lstStyle/>
        <a:p>
          <a:r>
            <a:rPr lang="sr-Cyrl-RS" dirty="0" smtClean="0">
              <a:latin typeface="Calibri"/>
              <a:ea typeface="+mn-ea"/>
              <a:cs typeface="Calibri"/>
            </a:rPr>
            <a:t>Остала примања </a:t>
          </a:r>
          <a:r>
            <a:rPr lang="sr-Latn-RS" dirty="0" smtClean="0">
              <a:latin typeface="Calibri"/>
              <a:ea typeface="+mn-ea"/>
              <a:cs typeface="Calibri"/>
            </a:rPr>
            <a:t>11</a:t>
          </a:r>
          <a:r>
            <a:rPr lang="sr-Cyrl-RS" dirty="0" smtClean="0">
              <a:latin typeface="Calibri"/>
              <a:ea typeface="+mn-ea"/>
              <a:cs typeface="Calibri"/>
            </a:rPr>
            <a:t>.</a:t>
          </a:r>
          <a:r>
            <a:rPr lang="sr-Latn-RS" dirty="0" smtClean="0">
              <a:latin typeface="Calibri"/>
              <a:ea typeface="+mn-ea"/>
              <a:cs typeface="Calibri"/>
            </a:rPr>
            <a:t>696.75</a:t>
          </a:r>
          <a:r>
            <a:rPr lang="sr-Cyrl-RS" dirty="0" smtClean="0">
              <a:latin typeface="Calibri"/>
              <a:ea typeface="+mn-ea"/>
              <a:cs typeface="Calibri"/>
            </a:rPr>
            <a:t>0</a:t>
          </a:r>
          <a:endParaRPr lang="en-US" dirty="0">
            <a:latin typeface="Calibri"/>
            <a:ea typeface="+mn-ea"/>
            <a:cs typeface="Calibri"/>
          </a:endParaRPr>
        </a:p>
      </dgm:t>
    </dgm:pt>
    <dgm:pt modelId="{3D450F5F-ED27-4E50-8C62-F7EE8ACE70E9}" type="parTrans" cxnId="{0CFCB8A1-AFCD-4ED0-B3FA-5A63AC9D964A}">
      <dgm:prSet/>
      <dgm:spPr/>
      <dgm:t>
        <a:bodyPr/>
        <a:lstStyle/>
        <a:p>
          <a:endParaRPr lang="en-US"/>
        </a:p>
      </dgm:t>
    </dgm:pt>
    <dgm:pt modelId="{1B15FA9D-EF09-47F6-AA7A-926F1DB44A11}" type="sibTrans" cxnId="{0CFCB8A1-AFCD-4ED0-B3FA-5A63AC9D964A}">
      <dgm:prSet/>
      <dgm:spPr/>
      <dgm:t>
        <a:bodyPr/>
        <a:lstStyle/>
        <a:p>
          <a:endParaRPr lang="en-US"/>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7"/>
      <dgm:spPr>
        <a:custGeom>
          <a:avLst/>
          <a:gdLst/>
          <a:ahLst/>
          <a:cxnLst/>
          <a:rect l="0" t="0" r="0" b="0"/>
          <a:pathLst>
            <a:path>
              <a:moveTo>
                <a:pt x="0" y="20478"/>
              </a:moveTo>
              <a:lnTo>
                <a:pt x="398692" y="20478"/>
              </a:lnTo>
            </a:path>
          </a:pathLst>
        </a:custGeom>
      </dgm:spPr>
      <dgm:t>
        <a:bodyPr/>
        <a:lstStyle/>
        <a:p>
          <a:endParaRPr lang="en-US"/>
        </a:p>
      </dgm:t>
    </dgm:pt>
    <dgm:pt modelId="{DA7AA10A-F2CD-425B-A1B1-E9301638AA58}" type="pres">
      <dgm:prSet presAssocID="{681067B9-9A8B-4AB4-A784-1900D04A902A}" presName="connTx" presStyleLbl="parChTrans1D2" presStyleIdx="0" presStyleCnt="7"/>
      <dgm:spPr/>
      <dgm:t>
        <a:bodyPr/>
        <a:lstStyle/>
        <a:p>
          <a:endParaRPr lang="en-US"/>
        </a:p>
      </dgm:t>
    </dgm:pt>
    <dgm:pt modelId="{B0F86A2A-2BC2-4566-8564-6ECB577FF7B4}" type="pres">
      <dgm:prSet presAssocID="{FE50A141-386C-4708-BD9A-5C624F807C0C}" presName="node" presStyleLbl="node1" presStyleIdx="0" presStyleCnt="7">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7"/>
      <dgm:spPr>
        <a:custGeom>
          <a:avLst/>
          <a:gdLst/>
          <a:ahLst/>
          <a:cxnLst/>
          <a:rect l="0" t="0" r="0" b="0"/>
          <a:pathLst>
            <a:path>
              <a:moveTo>
                <a:pt x="0" y="20478"/>
              </a:moveTo>
              <a:lnTo>
                <a:pt x="398692" y="20478"/>
              </a:lnTo>
            </a:path>
          </a:pathLst>
        </a:custGeom>
      </dgm:spPr>
      <dgm:t>
        <a:bodyPr/>
        <a:lstStyle/>
        <a:p>
          <a:endParaRPr lang="en-US"/>
        </a:p>
      </dgm:t>
    </dgm:pt>
    <dgm:pt modelId="{AE2B80BA-770B-4AF9-B020-467A5C0BC19B}" type="pres">
      <dgm:prSet presAssocID="{55B984E8-6DC2-4FB2-96B5-205C85413E54}" presName="connTx" presStyleLbl="parChTrans1D2" presStyleIdx="1" presStyleCnt="7"/>
      <dgm:spPr/>
      <dgm:t>
        <a:bodyPr/>
        <a:lstStyle/>
        <a:p>
          <a:endParaRPr lang="en-US"/>
        </a:p>
      </dgm:t>
    </dgm:pt>
    <dgm:pt modelId="{F775788A-A80E-4CB3-A6DD-B651C694B171}" type="pres">
      <dgm:prSet presAssocID="{CF0FD282-AEF3-4963-87E0-57FD93ED19E2}" presName="node" presStyleLbl="node1" presStyleIdx="1" presStyleCnt="7">
        <dgm:presLayoutVars>
          <dgm:bulletEnabled val="1"/>
        </dgm:presLayoutVars>
      </dgm:prSet>
      <dgm:spPr>
        <a:prstGeom prst="ellipse">
          <a:avLst/>
        </a:prstGeom>
      </dgm:spPr>
      <dgm:t>
        <a:bodyPr/>
        <a:lstStyle/>
        <a:p>
          <a:endParaRPr lang="en-US"/>
        </a:p>
      </dgm:t>
    </dgm:pt>
    <dgm:pt modelId="{B76890C4-32FB-42FF-AB47-128880A714B8}" type="pres">
      <dgm:prSet presAssocID="{F2A399B3-8C0A-4B8B-8E07-922BC8C12E8B}" presName="Name9" presStyleLbl="parChTrans1D2" presStyleIdx="2" presStyleCnt="7"/>
      <dgm:spPr>
        <a:custGeom>
          <a:avLst/>
          <a:gdLst/>
          <a:ahLst/>
          <a:cxnLst/>
          <a:rect l="0" t="0" r="0" b="0"/>
          <a:pathLst>
            <a:path>
              <a:moveTo>
                <a:pt x="0" y="20478"/>
              </a:moveTo>
              <a:lnTo>
                <a:pt x="398692" y="20478"/>
              </a:lnTo>
            </a:path>
          </a:pathLst>
        </a:custGeom>
      </dgm:spPr>
      <dgm:t>
        <a:bodyPr/>
        <a:lstStyle/>
        <a:p>
          <a:endParaRPr lang="en-US"/>
        </a:p>
      </dgm:t>
    </dgm:pt>
    <dgm:pt modelId="{D644B22D-EBE3-4318-A412-59359519D470}" type="pres">
      <dgm:prSet presAssocID="{F2A399B3-8C0A-4B8B-8E07-922BC8C12E8B}" presName="connTx" presStyleLbl="parChTrans1D2" presStyleIdx="2" presStyleCnt="7"/>
      <dgm:spPr/>
      <dgm:t>
        <a:bodyPr/>
        <a:lstStyle/>
        <a:p>
          <a:endParaRPr lang="en-US"/>
        </a:p>
      </dgm:t>
    </dgm:pt>
    <dgm:pt modelId="{E7C129A3-55C9-4E5C-B036-CD73D26CCF73}" type="pres">
      <dgm:prSet presAssocID="{A14A5EC7-7BE7-45E2-BD03-80E78F3F3805}" presName="node" presStyleLbl="node1" presStyleIdx="2" presStyleCnt="7">
        <dgm:presLayoutVars>
          <dgm:bulletEnabled val="1"/>
        </dgm:presLayoutVars>
      </dgm:prSet>
      <dgm:spPr>
        <a:prstGeom prst="ellipse">
          <a:avLst/>
        </a:prstGeom>
      </dgm:spPr>
      <dgm:t>
        <a:bodyPr/>
        <a:lstStyle/>
        <a:p>
          <a:endParaRPr lang="en-US"/>
        </a:p>
      </dgm:t>
    </dgm:pt>
    <dgm:pt modelId="{FA49EC5D-8052-4CFC-942E-544500E57217}" type="pres">
      <dgm:prSet presAssocID="{0C73007B-D744-406F-B398-5FBE0E0AF01F}" presName="Name9" presStyleLbl="parChTrans1D2" presStyleIdx="3" presStyleCnt="7"/>
      <dgm:spPr>
        <a:custGeom>
          <a:avLst/>
          <a:gdLst/>
          <a:ahLst/>
          <a:cxnLst/>
          <a:rect l="0" t="0" r="0" b="0"/>
          <a:pathLst>
            <a:path>
              <a:moveTo>
                <a:pt x="0" y="20478"/>
              </a:moveTo>
              <a:lnTo>
                <a:pt x="398692" y="20478"/>
              </a:lnTo>
            </a:path>
          </a:pathLst>
        </a:custGeom>
      </dgm:spPr>
      <dgm:t>
        <a:bodyPr/>
        <a:lstStyle/>
        <a:p>
          <a:endParaRPr lang="en-US"/>
        </a:p>
      </dgm:t>
    </dgm:pt>
    <dgm:pt modelId="{481C8273-638D-48CE-B421-65E6F3B84DAB}" type="pres">
      <dgm:prSet presAssocID="{0C73007B-D744-406F-B398-5FBE0E0AF01F}" presName="connTx" presStyleLbl="parChTrans1D2" presStyleIdx="3" presStyleCnt="7"/>
      <dgm:spPr/>
      <dgm:t>
        <a:bodyPr/>
        <a:lstStyle/>
        <a:p>
          <a:endParaRPr lang="en-US"/>
        </a:p>
      </dgm:t>
    </dgm:pt>
    <dgm:pt modelId="{559296A7-3E78-46C9-B113-19145D0D20E4}" type="pres">
      <dgm:prSet presAssocID="{513464C2-22DD-41D0-AD9A-450088A25CA4}" presName="node" presStyleLbl="node1" presStyleIdx="3" presStyleCnt="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4" presStyleCnt="7"/>
      <dgm:spPr>
        <a:custGeom>
          <a:avLst/>
          <a:gdLst/>
          <a:ahLst/>
          <a:cxnLst/>
          <a:rect l="0" t="0" r="0" b="0"/>
          <a:pathLst>
            <a:path>
              <a:moveTo>
                <a:pt x="0" y="20478"/>
              </a:moveTo>
              <a:lnTo>
                <a:pt x="398692" y="20478"/>
              </a:lnTo>
            </a:path>
          </a:pathLst>
        </a:custGeom>
      </dgm:spPr>
      <dgm:t>
        <a:bodyPr/>
        <a:lstStyle/>
        <a:p>
          <a:endParaRPr lang="en-US"/>
        </a:p>
      </dgm:t>
    </dgm:pt>
    <dgm:pt modelId="{FC2B1780-C455-4252-95E4-0CB237D8D535}" type="pres">
      <dgm:prSet presAssocID="{91D9E1B4-EC94-43BA-84F2-1A04B2158E6E}" presName="connTx" presStyleLbl="parChTrans1D2" presStyleIdx="4" presStyleCnt="7"/>
      <dgm:spPr/>
      <dgm:t>
        <a:bodyPr/>
        <a:lstStyle/>
        <a:p>
          <a:endParaRPr lang="en-US"/>
        </a:p>
      </dgm:t>
    </dgm:pt>
    <dgm:pt modelId="{A8258C0E-D4FE-4F13-8FC5-5CD2552053F5}" type="pres">
      <dgm:prSet presAssocID="{9ADFF8DF-4016-452F-9A22-6FE8C548639A}" presName="node" presStyleLbl="node1" presStyleIdx="4" presStyleCnt="7">
        <dgm:presLayoutVars>
          <dgm:bulletEnabled val="1"/>
        </dgm:presLayoutVars>
      </dgm:prSet>
      <dgm:spPr>
        <a:prstGeom prst="ellipse">
          <a:avLst/>
        </a:prstGeom>
      </dgm:spPr>
      <dgm:t>
        <a:bodyPr/>
        <a:lstStyle/>
        <a:p>
          <a:endParaRPr lang="en-US"/>
        </a:p>
      </dgm:t>
    </dgm:pt>
    <dgm:pt modelId="{1158FE45-ABE6-47D8-A592-CB8819B8F5FE}" type="pres">
      <dgm:prSet presAssocID="{11B20947-F866-4F7E-BB89-AB252CFE3713}" presName="Name9" presStyleLbl="parChTrans1D2" presStyleIdx="5" presStyleCnt="7"/>
      <dgm:spPr/>
      <dgm:t>
        <a:bodyPr/>
        <a:lstStyle/>
        <a:p>
          <a:endParaRPr lang="en-US"/>
        </a:p>
      </dgm:t>
    </dgm:pt>
    <dgm:pt modelId="{1A8074E1-C95D-475F-841B-F47074F8AE58}" type="pres">
      <dgm:prSet presAssocID="{11B20947-F866-4F7E-BB89-AB252CFE3713}" presName="connTx" presStyleLbl="parChTrans1D2" presStyleIdx="5" presStyleCnt="7"/>
      <dgm:spPr/>
      <dgm:t>
        <a:bodyPr/>
        <a:lstStyle/>
        <a:p>
          <a:endParaRPr lang="en-US"/>
        </a:p>
      </dgm:t>
    </dgm:pt>
    <dgm:pt modelId="{6F3685E5-88EB-4572-A8E4-50CB7AF7362F}" type="pres">
      <dgm:prSet presAssocID="{1EB023E6-8DE6-4AF6-A5B2-FB535C4A828A}" presName="node" presStyleLbl="node1" presStyleIdx="5" presStyleCnt="7">
        <dgm:presLayoutVars>
          <dgm:bulletEnabled val="1"/>
        </dgm:presLayoutVars>
      </dgm:prSet>
      <dgm:spPr/>
      <dgm:t>
        <a:bodyPr/>
        <a:lstStyle/>
        <a:p>
          <a:endParaRPr lang="en-US"/>
        </a:p>
      </dgm:t>
    </dgm:pt>
    <dgm:pt modelId="{EDAE2CD0-22B2-48E0-B3FB-72F5B121472A}" type="pres">
      <dgm:prSet presAssocID="{3D450F5F-ED27-4E50-8C62-F7EE8ACE70E9}" presName="Name9" presStyleLbl="parChTrans1D2" presStyleIdx="6" presStyleCnt="7"/>
      <dgm:spPr/>
      <dgm:t>
        <a:bodyPr/>
        <a:lstStyle/>
        <a:p>
          <a:endParaRPr lang="en-US"/>
        </a:p>
      </dgm:t>
    </dgm:pt>
    <dgm:pt modelId="{C57AC954-DE87-4CC2-9CBB-C8E308CD2FBD}" type="pres">
      <dgm:prSet presAssocID="{3D450F5F-ED27-4E50-8C62-F7EE8ACE70E9}" presName="connTx" presStyleLbl="parChTrans1D2" presStyleIdx="6" presStyleCnt="7"/>
      <dgm:spPr/>
      <dgm:t>
        <a:bodyPr/>
        <a:lstStyle/>
        <a:p>
          <a:endParaRPr lang="en-US"/>
        </a:p>
      </dgm:t>
    </dgm:pt>
    <dgm:pt modelId="{45560621-8678-44C3-B0D5-274E3561CEF4}" type="pres">
      <dgm:prSet presAssocID="{AF07F4FB-B92B-4C98-BC6E-E5EB77E5A2C6}" presName="node" presStyleLbl="node1" presStyleIdx="6" presStyleCnt="7">
        <dgm:presLayoutVars>
          <dgm:bulletEnabled val="1"/>
        </dgm:presLayoutVars>
      </dgm:prSet>
      <dgm:spPr/>
      <dgm:t>
        <a:bodyPr/>
        <a:lstStyle/>
        <a:p>
          <a:endParaRPr lang="en-US"/>
        </a:p>
      </dgm:t>
    </dgm:pt>
  </dgm:ptLst>
  <dgm:cxnLst>
    <dgm:cxn modelId="{1E79523F-1B71-9E42-BF04-E5486F1FDA08}" type="presOf" srcId="{55B984E8-6DC2-4FB2-96B5-205C85413E54}" destId="{AE2B80BA-770B-4AF9-B020-467A5C0BC19B}" srcOrd="1" destOrd="0" presId="urn:microsoft.com/office/officeart/2005/8/layout/radial1"/>
    <dgm:cxn modelId="{A90C9784-D1D0-6B45-8C8B-3C3AFBC27DAA}" type="presOf" srcId="{60CE41F9-F8DD-4CE2-93C6-DBACF8E65637}" destId="{1EACADFB-5764-45D7-85D7-21F8098DCC1E}" srcOrd="0" destOrd="0" presId="urn:microsoft.com/office/officeart/2005/8/layout/radial1"/>
    <dgm:cxn modelId="{F7584348-1030-407D-9FC4-6AB300555153}" srcId="{60CE41F9-F8DD-4CE2-93C6-DBACF8E65637}" destId="{CF0FD282-AEF3-4963-87E0-57FD93ED19E2}" srcOrd="1" destOrd="0" parTransId="{55B984E8-6DC2-4FB2-96B5-205C85413E54}" sibTransId="{F6ADA88A-01EC-4A9A-855F-FFC4DBF101A1}"/>
    <dgm:cxn modelId="{2E38F27C-CF67-1645-866D-D7EFFE478C0E}" type="presOf" srcId="{9ADFF8DF-4016-452F-9A22-6FE8C548639A}" destId="{A8258C0E-D4FE-4F13-8FC5-5CD2552053F5}" srcOrd="0" destOrd="0" presId="urn:microsoft.com/office/officeart/2005/8/layout/radial1"/>
    <dgm:cxn modelId="{E63CE9AB-3517-DC42-838F-26450995FDB5}" type="presOf" srcId="{FE50A141-386C-4708-BD9A-5C624F807C0C}" destId="{B0F86A2A-2BC2-4566-8564-6ECB577FF7B4}" srcOrd="0" destOrd="0" presId="urn:microsoft.com/office/officeart/2005/8/layout/radial1"/>
    <dgm:cxn modelId="{E6389380-65A1-4497-B86A-9258D7915790}" srcId="{ACC55E24-EA04-4AE6-953A-D86019FF4A52}" destId="{60CE41F9-F8DD-4CE2-93C6-DBACF8E65637}" srcOrd="0" destOrd="0" parTransId="{B1983319-A8DE-4247-BBBD-172D3415B3D9}" sibTransId="{E1BAC25B-CF9E-42D3-99D7-A5E02D74CDE8}"/>
    <dgm:cxn modelId="{2C462BE5-7184-5C46-9606-7D99E29FFFD1}" type="presOf" srcId="{681067B9-9A8B-4AB4-A784-1900D04A902A}" destId="{DA7AA10A-F2CD-425B-A1B1-E9301638AA58}" srcOrd="1" destOrd="0" presId="urn:microsoft.com/office/officeart/2005/8/layout/radial1"/>
    <dgm:cxn modelId="{6B7A7877-A3A8-6B4A-818A-D544E6234EBC}" type="presOf" srcId="{0C73007B-D744-406F-B398-5FBE0E0AF01F}" destId="{481C8273-638D-48CE-B421-65E6F3B84DAB}" srcOrd="1" destOrd="0" presId="urn:microsoft.com/office/officeart/2005/8/layout/radial1"/>
    <dgm:cxn modelId="{D8F48F1A-8757-45CF-9753-6DBDCDC7DE38}" srcId="{60CE41F9-F8DD-4CE2-93C6-DBACF8E65637}" destId="{9ADFF8DF-4016-452F-9A22-6FE8C548639A}" srcOrd="4" destOrd="0" parTransId="{91D9E1B4-EC94-43BA-84F2-1A04B2158E6E}" sibTransId="{A2295DA2-1463-4703-B49B-7DCE9F6B1E03}"/>
    <dgm:cxn modelId="{B6ED4DCB-5555-4B5F-AC2F-69347F0146F9}" type="presOf" srcId="{3D450F5F-ED27-4E50-8C62-F7EE8ACE70E9}" destId="{C57AC954-DE87-4CC2-9CBB-C8E308CD2FBD}" srcOrd="1" destOrd="0" presId="urn:microsoft.com/office/officeart/2005/8/layout/radial1"/>
    <dgm:cxn modelId="{B517CE0B-81B9-0C45-9F07-2C14DC96C17A}" type="presOf" srcId="{F2A399B3-8C0A-4B8B-8E07-922BC8C12E8B}" destId="{B76890C4-32FB-42FF-AB47-128880A714B8}" srcOrd="0" destOrd="0" presId="urn:microsoft.com/office/officeart/2005/8/layout/radial1"/>
    <dgm:cxn modelId="{BF46AFB9-721C-8E4D-9D4A-8DBD8248AEAB}" type="presOf" srcId="{681067B9-9A8B-4AB4-A784-1900D04A902A}" destId="{575A19D1-2242-4FD7-BD6E-5B4E415C35AE}" srcOrd="0" destOrd="0" presId="urn:microsoft.com/office/officeart/2005/8/layout/radial1"/>
    <dgm:cxn modelId="{042046C4-4A69-4DEF-8EB4-FD513E7518AC}" type="presOf" srcId="{1EB023E6-8DE6-4AF6-A5B2-FB535C4A828A}" destId="{6F3685E5-88EB-4572-A8E4-50CB7AF7362F}" srcOrd="0" destOrd="0" presId="urn:microsoft.com/office/officeart/2005/8/layout/radial1"/>
    <dgm:cxn modelId="{8784FA9F-F79D-8045-8E20-B5729444EDD3}" type="presOf" srcId="{0C73007B-D744-406F-B398-5FBE0E0AF01F}" destId="{FA49EC5D-8052-4CFC-942E-544500E57217}" srcOrd="0" destOrd="0" presId="urn:microsoft.com/office/officeart/2005/8/layout/radial1"/>
    <dgm:cxn modelId="{E2CEFA01-DEEC-1F47-9230-7724AAC8662C}" type="presOf" srcId="{55B984E8-6DC2-4FB2-96B5-205C85413E54}" destId="{CAA5F6D2-3C9E-4393-ACAD-7B798A579AC9}" srcOrd="0" destOrd="0" presId="urn:microsoft.com/office/officeart/2005/8/layout/radial1"/>
    <dgm:cxn modelId="{529FC240-445F-4A3A-8CC6-0BD996F3EBF1}" type="presOf" srcId="{AF07F4FB-B92B-4C98-BC6E-E5EB77E5A2C6}" destId="{45560621-8678-44C3-B0D5-274E3561CEF4}" srcOrd="0" destOrd="0" presId="urn:microsoft.com/office/officeart/2005/8/layout/radial1"/>
    <dgm:cxn modelId="{9F59C875-D77B-DE43-9082-4AB1AC74ECC1}" type="presOf" srcId="{91D9E1B4-EC94-43BA-84F2-1A04B2158E6E}" destId="{7915C9B5-5AF9-4F71-B28D-DFCD6D24C167}" srcOrd="0" destOrd="0" presId="urn:microsoft.com/office/officeart/2005/8/layout/radial1"/>
    <dgm:cxn modelId="{F2CBE963-B414-4341-993F-1CBBDD5F0AF4}" type="presOf" srcId="{11B20947-F866-4F7E-BB89-AB252CFE3713}" destId="{1158FE45-ABE6-47D8-A592-CB8819B8F5FE}" srcOrd="0" destOrd="0" presId="urn:microsoft.com/office/officeart/2005/8/layout/radial1"/>
    <dgm:cxn modelId="{7202F03A-2AE9-A046-854B-04D283C64CEF}" type="presOf" srcId="{A14A5EC7-7BE7-45E2-BD03-80E78F3F3805}" destId="{E7C129A3-55C9-4E5C-B036-CD73D26CCF73}" srcOrd="0" destOrd="0" presId="urn:microsoft.com/office/officeart/2005/8/layout/radial1"/>
    <dgm:cxn modelId="{98BE55C9-0DF8-3540-8DBF-2FA4AEC252B6}" type="presOf" srcId="{91D9E1B4-EC94-43BA-84F2-1A04B2158E6E}" destId="{FC2B1780-C455-4252-95E4-0CB237D8D535}" srcOrd="1" destOrd="0" presId="urn:microsoft.com/office/officeart/2005/8/layout/radial1"/>
    <dgm:cxn modelId="{349ED03C-2A9F-4441-9C0E-BD921417724B}" type="presOf" srcId="{F2A399B3-8C0A-4B8B-8E07-922BC8C12E8B}" destId="{D644B22D-EBE3-4318-A412-59359519D470}" srcOrd="1" destOrd="0" presId="urn:microsoft.com/office/officeart/2005/8/layout/radial1"/>
    <dgm:cxn modelId="{4194DC05-C4BC-BD4B-835C-38F40ABD99A0}" type="presOf" srcId="{CF0FD282-AEF3-4963-87E0-57FD93ED19E2}" destId="{F775788A-A80E-4CB3-A6DD-B651C694B171}" srcOrd="0" destOrd="0" presId="urn:microsoft.com/office/officeart/2005/8/layout/radial1"/>
    <dgm:cxn modelId="{D08E4FA4-016D-4494-A01B-537779128210}" srcId="{60CE41F9-F8DD-4CE2-93C6-DBACF8E65637}" destId="{513464C2-22DD-41D0-AD9A-450088A25CA4}" srcOrd="3" destOrd="0" parTransId="{0C73007B-D744-406F-B398-5FBE0E0AF01F}" sibTransId="{19BC20E4-330C-4C14-8FE6-E223E9782A43}"/>
    <dgm:cxn modelId="{0CFCB8A1-AFCD-4ED0-B3FA-5A63AC9D964A}" srcId="{60CE41F9-F8DD-4CE2-93C6-DBACF8E65637}" destId="{AF07F4FB-B92B-4C98-BC6E-E5EB77E5A2C6}" srcOrd="6" destOrd="0" parTransId="{3D450F5F-ED27-4E50-8C62-F7EE8ACE70E9}" sibTransId="{1B15FA9D-EF09-47F6-AA7A-926F1DB44A11}"/>
    <dgm:cxn modelId="{98D91723-E111-43FA-8CFD-EBDFDBBE24D4}" srcId="{60CE41F9-F8DD-4CE2-93C6-DBACF8E65637}" destId="{1EB023E6-8DE6-4AF6-A5B2-FB535C4A828A}" srcOrd="5" destOrd="0" parTransId="{11B20947-F866-4F7E-BB89-AB252CFE3713}" sibTransId="{39CAB574-0399-4EAE-BD83-D47931896E62}"/>
    <dgm:cxn modelId="{3E8325C2-0DC8-EE4F-A4AA-A79537E0665E}" type="presOf" srcId="{513464C2-22DD-41D0-AD9A-450088A25CA4}" destId="{559296A7-3E78-46C9-B113-19145D0D20E4}" srcOrd="0" destOrd="0" presId="urn:microsoft.com/office/officeart/2005/8/layout/radial1"/>
    <dgm:cxn modelId="{2ECC8377-FEB0-E84E-A0DE-128FFE438293}" type="presOf" srcId="{ACC55E24-EA04-4AE6-953A-D86019FF4A52}" destId="{323F476A-8744-4697-9FDC-AC887B61DCDF}" srcOrd="0" destOrd="0" presId="urn:microsoft.com/office/officeart/2005/8/layout/radial1"/>
    <dgm:cxn modelId="{2665E8E3-3AA9-4B76-9813-DCBBA1133D0C}" type="presOf" srcId="{3D450F5F-ED27-4E50-8C62-F7EE8ACE70E9}" destId="{EDAE2CD0-22B2-48E0-B3FB-72F5B121472A}" srcOrd="0" destOrd="0" presId="urn:microsoft.com/office/officeart/2005/8/layout/radial1"/>
    <dgm:cxn modelId="{980C9DF1-3B5E-495A-946E-BF3B679E021B}" type="presOf" srcId="{11B20947-F866-4F7E-BB89-AB252CFE3713}" destId="{1A8074E1-C95D-475F-841B-F47074F8AE58}" srcOrd="1"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9B3F7CE2-3793-40F2-BC14-309B9021EAB9}" srcId="{60CE41F9-F8DD-4CE2-93C6-DBACF8E65637}" destId="{A14A5EC7-7BE7-45E2-BD03-80E78F3F3805}" srcOrd="2" destOrd="0" parTransId="{F2A399B3-8C0A-4B8B-8E07-922BC8C12E8B}" sibTransId="{9EAC5270-4358-4260-9914-DDF168419715}"/>
    <dgm:cxn modelId="{A77A3300-5B2D-2143-95D4-CCCC206E9D30}" type="presParOf" srcId="{323F476A-8744-4697-9FDC-AC887B61DCDF}" destId="{1EACADFB-5764-45D7-85D7-21F8098DCC1E}" srcOrd="0" destOrd="0" presId="urn:microsoft.com/office/officeart/2005/8/layout/radial1"/>
    <dgm:cxn modelId="{D6570263-A245-F645-893F-33126E32EA81}" type="presParOf" srcId="{323F476A-8744-4697-9FDC-AC887B61DCDF}" destId="{575A19D1-2242-4FD7-BD6E-5B4E415C35AE}" srcOrd="1" destOrd="0" presId="urn:microsoft.com/office/officeart/2005/8/layout/radial1"/>
    <dgm:cxn modelId="{A4D9D87E-C9F4-6244-9325-F2384D9814F6}" type="presParOf" srcId="{575A19D1-2242-4FD7-BD6E-5B4E415C35AE}" destId="{DA7AA10A-F2CD-425B-A1B1-E9301638AA58}" srcOrd="0" destOrd="0" presId="urn:microsoft.com/office/officeart/2005/8/layout/radial1"/>
    <dgm:cxn modelId="{DE5C5A94-5CEF-1947-8C5E-84134BC67D02}" type="presParOf" srcId="{323F476A-8744-4697-9FDC-AC887B61DCDF}" destId="{B0F86A2A-2BC2-4566-8564-6ECB577FF7B4}" srcOrd="2" destOrd="0" presId="urn:microsoft.com/office/officeart/2005/8/layout/radial1"/>
    <dgm:cxn modelId="{7C08E007-E31B-9143-A0D7-052B439B267D}" type="presParOf" srcId="{323F476A-8744-4697-9FDC-AC887B61DCDF}" destId="{CAA5F6D2-3C9E-4393-ACAD-7B798A579AC9}" srcOrd="3" destOrd="0" presId="urn:microsoft.com/office/officeart/2005/8/layout/radial1"/>
    <dgm:cxn modelId="{995C6C74-D146-7840-8A58-9B8BDCF73CC8}" type="presParOf" srcId="{CAA5F6D2-3C9E-4393-ACAD-7B798A579AC9}" destId="{AE2B80BA-770B-4AF9-B020-467A5C0BC19B}" srcOrd="0" destOrd="0" presId="urn:microsoft.com/office/officeart/2005/8/layout/radial1"/>
    <dgm:cxn modelId="{FDC20CF4-6507-3F41-BDA0-A79CEAC670B5}" type="presParOf" srcId="{323F476A-8744-4697-9FDC-AC887B61DCDF}" destId="{F775788A-A80E-4CB3-A6DD-B651C694B171}" srcOrd="4" destOrd="0" presId="urn:microsoft.com/office/officeart/2005/8/layout/radial1"/>
    <dgm:cxn modelId="{8F967370-CE2C-B744-AA74-C28F7D4EA6FA}" type="presParOf" srcId="{323F476A-8744-4697-9FDC-AC887B61DCDF}" destId="{B76890C4-32FB-42FF-AB47-128880A714B8}" srcOrd="5" destOrd="0" presId="urn:microsoft.com/office/officeart/2005/8/layout/radial1"/>
    <dgm:cxn modelId="{C035FA77-6E5E-E345-A80A-7BCC3FF9905A}" type="presParOf" srcId="{B76890C4-32FB-42FF-AB47-128880A714B8}" destId="{D644B22D-EBE3-4318-A412-59359519D470}" srcOrd="0" destOrd="0" presId="urn:microsoft.com/office/officeart/2005/8/layout/radial1"/>
    <dgm:cxn modelId="{D383AF35-53A2-014E-BA5F-E28F62CEE54D}" type="presParOf" srcId="{323F476A-8744-4697-9FDC-AC887B61DCDF}" destId="{E7C129A3-55C9-4E5C-B036-CD73D26CCF73}" srcOrd="6" destOrd="0" presId="urn:microsoft.com/office/officeart/2005/8/layout/radial1"/>
    <dgm:cxn modelId="{B72BE30A-E7C3-9548-BF74-8754AE01671F}" type="presParOf" srcId="{323F476A-8744-4697-9FDC-AC887B61DCDF}" destId="{FA49EC5D-8052-4CFC-942E-544500E57217}" srcOrd="7" destOrd="0" presId="urn:microsoft.com/office/officeart/2005/8/layout/radial1"/>
    <dgm:cxn modelId="{17509480-CC09-8B4A-8805-9C14EB0387FA}" type="presParOf" srcId="{FA49EC5D-8052-4CFC-942E-544500E57217}" destId="{481C8273-638D-48CE-B421-65E6F3B84DAB}" srcOrd="0" destOrd="0" presId="urn:microsoft.com/office/officeart/2005/8/layout/radial1"/>
    <dgm:cxn modelId="{6E4250C5-5154-7D46-8F22-0748D05AB85B}" type="presParOf" srcId="{323F476A-8744-4697-9FDC-AC887B61DCDF}" destId="{559296A7-3E78-46C9-B113-19145D0D20E4}" srcOrd="8" destOrd="0" presId="urn:microsoft.com/office/officeart/2005/8/layout/radial1"/>
    <dgm:cxn modelId="{3DFD8701-A897-6748-9E7F-E483A223B0C2}" type="presParOf" srcId="{323F476A-8744-4697-9FDC-AC887B61DCDF}" destId="{7915C9B5-5AF9-4F71-B28D-DFCD6D24C167}" srcOrd="9" destOrd="0" presId="urn:microsoft.com/office/officeart/2005/8/layout/radial1"/>
    <dgm:cxn modelId="{27F21522-9FE6-5D4E-BB12-0FA93285E653}" type="presParOf" srcId="{7915C9B5-5AF9-4F71-B28D-DFCD6D24C167}" destId="{FC2B1780-C455-4252-95E4-0CB237D8D535}" srcOrd="0" destOrd="0" presId="urn:microsoft.com/office/officeart/2005/8/layout/radial1"/>
    <dgm:cxn modelId="{984B642A-6149-D74A-B6B5-1DDD3DD37497}" type="presParOf" srcId="{323F476A-8744-4697-9FDC-AC887B61DCDF}" destId="{A8258C0E-D4FE-4F13-8FC5-5CD2552053F5}" srcOrd="10" destOrd="0" presId="urn:microsoft.com/office/officeart/2005/8/layout/radial1"/>
    <dgm:cxn modelId="{BB540A9F-3DA7-441A-8136-AED8895D42E3}" type="presParOf" srcId="{323F476A-8744-4697-9FDC-AC887B61DCDF}" destId="{1158FE45-ABE6-47D8-A592-CB8819B8F5FE}" srcOrd="11" destOrd="0" presId="urn:microsoft.com/office/officeart/2005/8/layout/radial1"/>
    <dgm:cxn modelId="{41A7E2F1-D503-4DE7-9D33-8775698E5B5C}" type="presParOf" srcId="{1158FE45-ABE6-47D8-A592-CB8819B8F5FE}" destId="{1A8074E1-C95D-475F-841B-F47074F8AE58}" srcOrd="0" destOrd="0" presId="urn:microsoft.com/office/officeart/2005/8/layout/radial1"/>
    <dgm:cxn modelId="{A4208F6F-EE1D-4AF6-BA9E-6640BBB9D8FB}" type="presParOf" srcId="{323F476A-8744-4697-9FDC-AC887B61DCDF}" destId="{6F3685E5-88EB-4572-A8E4-50CB7AF7362F}" srcOrd="12" destOrd="0" presId="urn:microsoft.com/office/officeart/2005/8/layout/radial1"/>
    <dgm:cxn modelId="{950522AE-A826-45FE-B131-B56A48BA443F}" type="presParOf" srcId="{323F476A-8744-4697-9FDC-AC887B61DCDF}" destId="{EDAE2CD0-22B2-48E0-B3FB-72F5B121472A}" srcOrd="13" destOrd="0" presId="urn:microsoft.com/office/officeart/2005/8/layout/radial1"/>
    <dgm:cxn modelId="{1477C996-AD46-455A-8E3E-B5B6FF2B59C5}" type="presParOf" srcId="{EDAE2CD0-22B2-48E0-B3FB-72F5B121472A}" destId="{C57AC954-DE87-4CC2-9CBB-C8E308CD2FBD}" srcOrd="0" destOrd="0" presId="urn:microsoft.com/office/officeart/2005/8/layout/radial1"/>
    <dgm:cxn modelId="{3FABEAA0-8AC0-442F-BEDC-8375446CB167}" type="presParOf" srcId="{323F476A-8744-4697-9FDC-AC887B61DCDF}" destId="{45560621-8678-44C3-B0D5-274E3561CEF4}" srcOrd="14"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457AA-3899-4782-B06D-4D0DB23A7472}"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ADC38012-5426-4827-96C4-B9F2F9601768}">
      <dgm:prSet phldrT="[Text]" custT="1"/>
      <dgm:spPr/>
      <dgm:t>
        <a:bodyPr/>
        <a:lstStyle/>
        <a:p>
          <a:r>
            <a:rPr lang="sr-Cyrl-RS" sz="1100" dirty="0" smtClean="0">
              <a:solidFill>
                <a:schemeClr val="tx1"/>
              </a:solidFill>
              <a:latin typeface="Calibri"/>
              <a:cs typeface="Calibri"/>
            </a:rPr>
            <a:t>+ Приходи од пореза  517,8 милиона динара</a:t>
          </a:r>
          <a:endParaRPr lang="x-none" sz="1100" dirty="0">
            <a:solidFill>
              <a:schemeClr val="tx1"/>
            </a:solidFill>
            <a:latin typeface="Calibri"/>
            <a:cs typeface="Calibri"/>
          </a:endParaRPr>
        </a:p>
        <a:p>
          <a:r>
            <a:rPr lang="x-none" sz="1100" smtClean="0">
              <a:solidFill>
                <a:schemeClr val="tx1"/>
              </a:solidFill>
              <a:latin typeface="Calibri"/>
              <a:cs typeface="Calibri"/>
            </a:rPr>
            <a:t>+ </a:t>
          </a:r>
          <a:r>
            <a:rPr lang="sr-Cyrl-RS" sz="1100" dirty="0" smtClean="0">
              <a:solidFill>
                <a:schemeClr val="tx1"/>
              </a:solidFill>
              <a:latin typeface="Calibri"/>
              <a:cs typeface="Calibri"/>
            </a:rPr>
            <a:t>Примања од продаје непокретности 5 </a:t>
          </a:r>
          <a:r>
            <a:rPr lang="x-none" sz="1100" smtClean="0">
              <a:solidFill>
                <a:schemeClr val="tx1"/>
              </a:solidFill>
              <a:latin typeface="Calibri"/>
              <a:cs typeface="Calibri"/>
            </a:rPr>
            <a:t>милиона </a:t>
          </a:r>
          <a:r>
            <a:rPr lang="x-none" sz="1100" dirty="0">
              <a:solidFill>
                <a:schemeClr val="tx1"/>
              </a:solidFill>
              <a:latin typeface="Calibri"/>
              <a:cs typeface="Calibri"/>
            </a:rPr>
            <a:t>динара</a:t>
          </a:r>
        </a:p>
        <a:p>
          <a:r>
            <a:rPr lang="sr-Cyrl-RS" sz="1100" dirty="0" smtClean="0">
              <a:solidFill>
                <a:schemeClr val="tx1"/>
              </a:solidFill>
              <a:latin typeface="Calibri"/>
              <a:cs typeface="Calibri"/>
            </a:rPr>
            <a:t>+ Остали приходи 13,1 милиона динара</a:t>
          </a:r>
        </a:p>
      </dgm:t>
    </dgm:pt>
    <dgm:pt modelId="{430352EA-A11A-4E6A-BF6C-E8820A159151}" type="parTrans" cxnId="{15E44A96-073C-4625-B938-03162C0AE585}">
      <dgm:prSet/>
      <dgm:spPr/>
      <dgm:t>
        <a:bodyPr/>
        <a:lstStyle/>
        <a:p>
          <a:endParaRPr lang="x-none" sz="800">
            <a:latin typeface="Times New Roman" pitchFamily="18" charset="0"/>
            <a:cs typeface="Times New Roman" pitchFamily="18" charset="0"/>
          </a:endParaRPr>
        </a:p>
      </dgm:t>
    </dgm:pt>
    <dgm:pt modelId="{6DC37FB6-402A-4BCF-B22E-814EA06DA2C4}" type="sibTrans" cxnId="{15E44A96-073C-4625-B938-03162C0AE585}">
      <dgm:prSet/>
      <dgm:spPr/>
      <dgm:t>
        <a:bodyPr/>
        <a:lstStyle/>
        <a:p>
          <a:endParaRPr lang="x-none" sz="800">
            <a:latin typeface="Times New Roman" pitchFamily="18" charset="0"/>
            <a:cs typeface="Times New Roman" pitchFamily="18" charset="0"/>
          </a:endParaRPr>
        </a:p>
      </dgm:t>
    </dgm:pt>
    <dgm:pt modelId="{83ECAD8E-120D-49E5-B2CD-5DF583A7A565}">
      <dgm:prSet phldrT="[Text]" custT="1"/>
      <dgm:spPr/>
      <dgm:t>
        <a:bodyPr/>
        <a:lstStyle/>
        <a:p>
          <a:r>
            <a:rPr lang="sr-Cyrl-RS" sz="1100" dirty="0" smtClean="0">
              <a:solidFill>
                <a:schemeClr val="tx1"/>
              </a:solidFill>
              <a:latin typeface="Calibri"/>
              <a:cs typeface="Calibri"/>
            </a:rPr>
            <a:t>+ Трансфери од других нивоа власти 28,2 милиона динара</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a:t>
          </a:r>
          <a:r>
            <a:rPr lang="x-none" sz="1100" smtClean="0">
              <a:solidFill>
                <a:schemeClr val="tx1"/>
              </a:solidFill>
              <a:latin typeface="Calibri"/>
              <a:cs typeface="Calibri"/>
            </a:rPr>
            <a:t> П</a:t>
          </a:r>
          <a:r>
            <a:rPr lang="sr-Cyrl-RS" sz="1100" dirty="0" smtClean="0">
              <a:solidFill>
                <a:schemeClr val="tx1"/>
              </a:solidFill>
              <a:latin typeface="Calibri"/>
              <a:cs typeface="Calibri"/>
            </a:rPr>
            <a:t>риходи од имовине 22,6 милиона динара</a:t>
          </a:r>
        </a:p>
        <a:p>
          <a:r>
            <a:rPr lang="sr-Cyrl-RS" sz="1100" dirty="0" smtClean="0">
              <a:solidFill>
                <a:schemeClr val="tx1"/>
              </a:solidFill>
              <a:latin typeface="Calibri"/>
              <a:cs typeface="Calibri"/>
            </a:rPr>
            <a:t>- Остала примања 13,2 милиона динара</a:t>
          </a:r>
          <a:endParaRPr lang="en-US" sz="1100" dirty="0" smtClean="0">
            <a:solidFill>
              <a:schemeClr val="tx1"/>
            </a:solidFill>
            <a:latin typeface="Calibri"/>
            <a:cs typeface="Calibri"/>
          </a:endParaRPr>
        </a:p>
        <a:p>
          <a:endParaRPr lang="en-US" sz="1100" dirty="0" smtClean="0">
            <a:solidFill>
              <a:schemeClr val="tx1"/>
            </a:solidFill>
            <a:latin typeface="Calibri"/>
            <a:cs typeface="Calibri"/>
          </a:endParaRP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Донације од међународних организација на истом нивоу</a:t>
          </a:r>
        </a:p>
        <a:p>
          <a:endParaRPr lang="sr-Cyrl-RS" sz="1100" dirty="0" smtClean="0">
            <a:solidFill>
              <a:schemeClr val="tx1"/>
            </a:solidFill>
            <a:latin typeface="Calibri"/>
            <a:cs typeface="Calibri"/>
          </a:endParaRPr>
        </a:p>
        <a:p>
          <a:endParaRPr lang="sr-Latn-RS" sz="1100" dirty="0" smtClean="0">
            <a:latin typeface="Calibri"/>
            <a:cs typeface="Calibri"/>
          </a:endParaRPr>
        </a:p>
        <a:p>
          <a:endParaRPr lang="sr-Cyrl-RS" sz="1100" dirty="0" smtClean="0">
            <a:latin typeface="Calibri"/>
            <a:cs typeface="Calibri"/>
          </a:endParaRPr>
        </a:p>
        <a:p>
          <a:endParaRPr lang="x-none" sz="1100" dirty="0">
            <a:latin typeface="Calibri"/>
            <a:cs typeface="Calibri"/>
          </a:endParaRPr>
        </a:p>
        <a:p>
          <a:endParaRPr lang="sr-Cyrl-RS" sz="1100" dirty="0" smtClean="0">
            <a:latin typeface="Calibri"/>
            <a:cs typeface="Calibri"/>
          </a:endParaRPr>
        </a:p>
        <a:p>
          <a:endParaRPr lang="x-none" sz="1000" dirty="0">
            <a:latin typeface="Calibri"/>
            <a:cs typeface="Calibri"/>
          </a:endParaRPr>
        </a:p>
      </dgm:t>
    </dgm:pt>
    <dgm:pt modelId="{597A27BE-27CB-40B9-9B6D-748FD99E2399}" type="parTrans" cxnId="{851BF337-8ADE-4A7F-A44B-7B0C3A93B0D7}">
      <dgm:prSet/>
      <dgm:spPr/>
      <dgm:t>
        <a:bodyPr/>
        <a:lstStyle/>
        <a:p>
          <a:endParaRPr lang="x-none" sz="800">
            <a:latin typeface="Times New Roman" pitchFamily="18" charset="0"/>
            <a:cs typeface="Times New Roman" pitchFamily="18" charset="0"/>
          </a:endParaRPr>
        </a:p>
      </dgm:t>
    </dgm:pt>
    <dgm:pt modelId="{A6A46D00-ECC3-494C-B3DF-62BC54E703C4}" type="sibTrans" cxnId="{851BF337-8ADE-4A7F-A44B-7B0C3A93B0D7}">
      <dgm:prSet/>
      <dgm:spPr/>
      <dgm:t>
        <a:bodyPr/>
        <a:lstStyle/>
        <a:p>
          <a:endParaRPr lang="x-none" sz="800">
            <a:latin typeface="Times New Roman" pitchFamily="18" charset="0"/>
            <a:cs typeface="Times New Roman" pitchFamily="18" charset="0"/>
          </a:endParaRPr>
        </a:p>
      </dgm:t>
    </dgm:pt>
    <dgm:pt modelId="{9C55D7E0-CB4C-4C4B-B23D-3F1312ACAF2E}">
      <dgm:prSet/>
      <dgm:spPr/>
      <dgm:t>
        <a:bodyPr/>
        <a:lstStyle/>
        <a:p>
          <a:endParaRPr lang="en-US"/>
        </a:p>
      </dgm:t>
    </dgm:pt>
    <dgm:pt modelId="{559147D7-0479-4A1C-A6E2-4837E8F70651}" type="parTrans" cxnId="{C07634AF-0CBB-478D-BCA7-7CF3A14C4FB9}">
      <dgm:prSet/>
      <dgm:spPr/>
      <dgm:t>
        <a:bodyPr/>
        <a:lstStyle/>
        <a:p>
          <a:endParaRPr lang="en-US"/>
        </a:p>
      </dgm:t>
    </dgm:pt>
    <dgm:pt modelId="{50489DC9-8DCF-443D-B0F0-D2561F3CE84B}" type="sibTrans" cxnId="{C07634AF-0CBB-478D-BCA7-7CF3A14C4FB9}">
      <dgm:prSet/>
      <dgm:spPr/>
      <dgm:t>
        <a:bodyPr/>
        <a:lstStyle/>
        <a:p>
          <a:endParaRPr lang="en-US"/>
        </a:p>
      </dgm:t>
    </dgm:pt>
    <dgm:pt modelId="{9F67693E-737D-4E61-B0E6-DC056D6BCCF1}" type="pres">
      <dgm:prSet presAssocID="{0EF457AA-3899-4782-B06D-4D0DB23A7472}" presName="compositeShape" presStyleCnt="0">
        <dgm:presLayoutVars>
          <dgm:chMax val="2"/>
          <dgm:dir/>
          <dgm:resizeHandles val="exact"/>
        </dgm:presLayoutVars>
      </dgm:prSet>
      <dgm:spPr/>
      <dgm:t>
        <a:bodyPr/>
        <a:lstStyle/>
        <a:p>
          <a:endParaRPr lang="x-none"/>
        </a:p>
      </dgm:t>
    </dgm:pt>
    <dgm:pt modelId="{DCE25826-0DF0-4E9F-87FD-F35A44924254}" type="pres">
      <dgm:prSet presAssocID="{ADC38012-5426-4827-96C4-B9F2F9601768}" presName="upArrow" presStyleLbl="node1" presStyleIdx="0" presStyleCnt="2" custScaleX="67051" custScaleY="90223" custLinFactNeighborX="18424" custLinFactNeighborY="-702"/>
      <dgm:spPr/>
      <dgm:t>
        <a:bodyPr/>
        <a:lstStyle/>
        <a:p>
          <a:endParaRPr lang="en-US"/>
        </a:p>
      </dgm:t>
    </dgm:pt>
    <dgm:pt modelId="{08DCB1B4-DAD2-4F26-8F78-46E5C501E556}" type="pres">
      <dgm:prSet presAssocID="{ADC38012-5426-4827-96C4-B9F2F9601768}" presName="upArrowText" presStyleLbl="revTx" presStyleIdx="0" presStyleCnt="2" custScaleX="108868" custScaleY="75594" custLinFactNeighborX="15401" custLinFactNeighborY="5201">
        <dgm:presLayoutVars>
          <dgm:chMax val="0"/>
          <dgm:bulletEnabled val="1"/>
        </dgm:presLayoutVars>
      </dgm:prSet>
      <dgm:spPr/>
      <dgm:t>
        <a:bodyPr/>
        <a:lstStyle/>
        <a:p>
          <a:endParaRPr lang="x-none"/>
        </a:p>
      </dgm:t>
    </dgm:pt>
    <dgm:pt modelId="{3B7F9711-E71E-42E0-922F-445988F41B5A}" type="pres">
      <dgm:prSet presAssocID="{83ECAD8E-120D-49E5-B2CD-5DF583A7A565}" presName="downArrow" presStyleLbl="node1" presStyleIdx="1" presStyleCnt="2" custScaleX="62981" custScaleY="94174" custLinFactNeighborX="-11581" custLinFactNeighborY="-69"/>
      <dgm:spPr/>
      <dgm:t>
        <a:bodyPr/>
        <a:lstStyle/>
        <a:p>
          <a:endParaRPr lang="en-US"/>
        </a:p>
      </dgm:t>
    </dgm:pt>
    <dgm:pt modelId="{2CCF2D92-039D-4BF2-AB26-16D9194EFA42}" type="pres">
      <dgm:prSet presAssocID="{83ECAD8E-120D-49E5-B2CD-5DF583A7A565}" presName="downArrowText" presStyleLbl="revTx" presStyleIdx="1" presStyleCnt="2" custAng="0" custScaleX="102830" custLinFactNeighborX="-4560">
        <dgm:presLayoutVars>
          <dgm:chMax val="0"/>
          <dgm:bulletEnabled val="1"/>
        </dgm:presLayoutVars>
      </dgm:prSet>
      <dgm:spPr/>
      <dgm:t>
        <a:bodyPr/>
        <a:lstStyle/>
        <a:p>
          <a:endParaRPr lang="x-none"/>
        </a:p>
      </dgm:t>
    </dgm:pt>
  </dgm:ptLst>
  <dgm:cxnLst>
    <dgm:cxn modelId="{3C0AC613-E5D7-B342-B390-1C53E40A815E}" type="presOf" srcId="{ADC38012-5426-4827-96C4-B9F2F9601768}" destId="{08DCB1B4-DAD2-4F26-8F78-46E5C501E556}" srcOrd="0" destOrd="0" presId="urn:microsoft.com/office/officeart/2005/8/layout/arrow4"/>
    <dgm:cxn modelId="{15E44A96-073C-4625-B938-03162C0AE585}" srcId="{0EF457AA-3899-4782-B06D-4D0DB23A7472}" destId="{ADC38012-5426-4827-96C4-B9F2F9601768}" srcOrd="0" destOrd="0" parTransId="{430352EA-A11A-4E6A-BF6C-E8820A159151}" sibTransId="{6DC37FB6-402A-4BCF-B22E-814EA06DA2C4}"/>
    <dgm:cxn modelId="{EFEA396E-CA45-4ED3-8DDD-F8F0378C5DD0}" type="presOf" srcId="{83ECAD8E-120D-49E5-B2CD-5DF583A7A565}" destId="{2CCF2D92-039D-4BF2-AB26-16D9194EFA42}" srcOrd="0" destOrd="0" presId="urn:microsoft.com/office/officeart/2005/8/layout/arrow4"/>
    <dgm:cxn modelId="{965F007B-A3EF-0D4E-94CF-35EA119E57C5}" type="presOf" srcId="{0EF457AA-3899-4782-B06D-4D0DB23A7472}" destId="{9F67693E-737D-4E61-B0E6-DC056D6BCCF1}" srcOrd="0" destOrd="0" presId="urn:microsoft.com/office/officeart/2005/8/layout/arrow4"/>
    <dgm:cxn modelId="{851BF337-8ADE-4A7F-A44B-7B0C3A93B0D7}" srcId="{0EF457AA-3899-4782-B06D-4D0DB23A7472}" destId="{83ECAD8E-120D-49E5-B2CD-5DF583A7A565}" srcOrd="1" destOrd="0" parTransId="{597A27BE-27CB-40B9-9B6D-748FD99E2399}" sibTransId="{A6A46D00-ECC3-494C-B3DF-62BC54E703C4}"/>
    <dgm:cxn modelId="{C07634AF-0CBB-478D-BCA7-7CF3A14C4FB9}" srcId="{0EF457AA-3899-4782-B06D-4D0DB23A7472}" destId="{9C55D7E0-CB4C-4C4B-B23D-3F1312ACAF2E}" srcOrd="2" destOrd="0" parTransId="{559147D7-0479-4A1C-A6E2-4837E8F70651}" sibTransId="{50489DC9-8DCF-443D-B0F0-D2561F3CE84B}"/>
    <dgm:cxn modelId="{F849AF59-6DDA-B14F-B521-2D20DA53ED0A}" type="presParOf" srcId="{9F67693E-737D-4E61-B0E6-DC056D6BCCF1}" destId="{DCE25826-0DF0-4E9F-87FD-F35A44924254}" srcOrd="0" destOrd="0" presId="urn:microsoft.com/office/officeart/2005/8/layout/arrow4"/>
    <dgm:cxn modelId="{BF31319F-97C7-EC49-B58E-238CFAF84FAC}" type="presParOf" srcId="{9F67693E-737D-4E61-B0E6-DC056D6BCCF1}" destId="{08DCB1B4-DAD2-4F26-8F78-46E5C501E556}" srcOrd="1" destOrd="0" presId="urn:microsoft.com/office/officeart/2005/8/layout/arrow4"/>
    <dgm:cxn modelId="{B05D3576-5DF3-415E-8FD6-455C49CCE3A1}" type="presParOf" srcId="{9F67693E-737D-4E61-B0E6-DC056D6BCCF1}" destId="{3B7F9711-E71E-42E0-922F-445988F41B5A}" srcOrd="2" destOrd="0" presId="urn:microsoft.com/office/officeart/2005/8/layout/arrow4"/>
    <dgm:cxn modelId="{C00B2FB3-ECE8-4D00-A22C-F49A0EEA9B95}" type="presParOf" srcId="{9F67693E-737D-4E61-B0E6-DC056D6BCCF1}" destId="{2CCF2D92-039D-4BF2-AB26-16D9194EFA42}" srcOrd="3" destOrd="0" presId="urn:microsoft.com/office/officeart/2005/8/layout/arrow4"/>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n-US"/>
        </a:p>
      </dgm:t>
    </dgm:pt>
    <dgm:pt modelId="{60CE41F9-F8DD-4CE2-93C6-DBACF8E65637}">
      <dgm:prSet phldrT="[Text]" custT="1"/>
      <dgm:spPr>
        <a:xfrm>
          <a:off x="2024295" y="1661689"/>
          <a:ext cx="1880954" cy="1525953"/>
        </a:xfrm>
        <a:solidFill>
          <a:srgbClr val="4F81BD">
            <a:hueOff val="0"/>
            <a:satOff val="0"/>
            <a:lumOff val="0"/>
            <a:alphaOff val="0"/>
          </a:srgbClr>
        </a:solidFill>
        <a:ln w="25400" cap="flat" cmpd="sng" algn="ctr">
          <a:solidFill>
            <a:scrgbClr r="0" g="0" b="0"/>
          </a:solidFill>
          <a:prstDash val="solid"/>
        </a:ln>
        <a:effectLst/>
      </dgm:spPr>
      <dgm:t>
        <a:bodyPr/>
        <a:lstStyle/>
        <a:p>
          <a:r>
            <a:rPr lang="x-none" sz="1200" b="1" dirty="0">
              <a:solidFill>
                <a:srgbClr val="BB3531"/>
              </a:solidFill>
              <a:latin typeface="Calibri"/>
              <a:ea typeface="+mn-ea"/>
              <a:cs typeface="Calibri"/>
            </a:rPr>
            <a:t>Укупни расходи </a:t>
          </a:r>
          <a:r>
            <a:rPr lang="x-none" sz="1200" b="1">
              <a:solidFill>
                <a:srgbClr val="BB3531"/>
              </a:solidFill>
              <a:latin typeface="Calibri"/>
              <a:ea typeface="+mn-ea"/>
              <a:cs typeface="Calibri"/>
            </a:rPr>
            <a:t>и </a:t>
          </a:r>
          <a:r>
            <a:rPr lang="x-none" sz="1200" b="1" smtClean="0">
              <a:solidFill>
                <a:srgbClr val="BB3531"/>
              </a:solidFill>
              <a:latin typeface="Calibri"/>
              <a:ea typeface="+mn-ea"/>
              <a:cs typeface="Calibri"/>
            </a:rPr>
            <a:t>издаци</a:t>
          </a:r>
        </a:p>
        <a:p>
          <a:r>
            <a:rPr lang="sr-Cyrl-RS" sz="1200" b="1" dirty="0" smtClean="0">
              <a:solidFill>
                <a:sysClr val="window" lastClr="FFFFFF"/>
              </a:solidFill>
              <a:latin typeface="Calibri"/>
              <a:ea typeface="+mn-ea"/>
              <a:cs typeface="Calibri"/>
            </a:rPr>
            <a:t>3.982.435.750</a:t>
          </a:r>
          <a:endParaRPr lang="en-US" sz="1200" b="1" dirty="0">
            <a:solidFill>
              <a:sysClr val="window" lastClr="FFFFFF"/>
            </a:solidFill>
            <a:latin typeface="Calibri"/>
            <a:ea typeface="+mn-ea"/>
            <a:cs typeface="Calibri"/>
          </a:endParaRPr>
        </a:p>
      </dgm:t>
    </dgm:pt>
    <dgm:pt modelId="{B1983319-A8DE-4247-BBBD-172D3415B3D9}" type="parTrans" cxnId="{E6389380-65A1-4497-B86A-9258D7915790}">
      <dgm:prSet/>
      <dgm:spPr/>
      <dgm:t>
        <a:bodyPr/>
        <a:lstStyle/>
        <a:p>
          <a:endParaRPr lang="en-US" sz="1000">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sz="1000">
            <a:latin typeface="Times New Roman" pitchFamily="18" charset="0"/>
            <a:cs typeface="Times New Roman" pitchFamily="18" charset="0"/>
          </a:endParaRPr>
        </a:p>
      </dgm:t>
    </dgm:pt>
    <dgm:pt modelId="{FE50A141-386C-4708-BD9A-5C624F807C0C}">
      <dgm:prSet phldrT="[Text]" custT="1"/>
      <dgm:spPr>
        <a:xfrm>
          <a:off x="1986197" y="-67007"/>
          <a:ext cx="1633304" cy="1014323"/>
        </a:xfrm>
        <a:solidFill>
          <a:srgbClr val="C0504D">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Расходи за запослене </a:t>
          </a:r>
        </a:p>
        <a:p>
          <a:r>
            <a:rPr lang="sr-Cyrl-RS" sz="1000" dirty="0" smtClean="0">
              <a:solidFill>
                <a:sysClr val="window" lastClr="FFFFFF"/>
              </a:solidFill>
              <a:latin typeface="Calibri"/>
              <a:ea typeface="+mn-ea"/>
              <a:cs typeface="Calibri"/>
            </a:rPr>
            <a:t>6</a:t>
          </a:r>
          <a:r>
            <a:rPr lang="en-US" sz="1000" dirty="0" smtClean="0">
              <a:solidFill>
                <a:sysClr val="window" lastClr="FFFFFF"/>
              </a:solidFill>
              <a:latin typeface="Calibri"/>
              <a:ea typeface="+mn-ea"/>
              <a:cs typeface="Calibri"/>
            </a:rPr>
            <a:t>86</a:t>
          </a:r>
          <a:r>
            <a:rPr lang="sr-Cyrl-RS" sz="1000" dirty="0" smtClean="0">
              <a:solidFill>
                <a:sysClr val="window" lastClr="FFFFFF"/>
              </a:solidFill>
              <a:latin typeface="Calibri"/>
              <a:ea typeface="+mn-ea"/>
              <a:cs typeface="Calibri"/>
            </a:rPr>
            <a:t>.646.</a:t>
          </a:r>
          <a:r>
            <a:rPr lang="en-US" sz="1000" dirty="0" smtClean="0">
              <a:solidFill>
                <a:sysClr val="window" lastClr="FFFFFF"/>
              </a:solidFill>
              <a:latin typeface="Calibri"/>
              <a:ea typeface="+mn-ea"/>
              <a:cs typeface="Calibri"/>
            </a:rPr>
            <a:t>250</a:t>
          </a:r>
          <a:endParaRPr lang="en-US" sz="1000" dirty="0">
            <a:solidFill>
              <a:sysClr val="window" lastClr="FFFFFF"/>
            </a:solidFill>
            <a:latin typeface="Calibri"/>
            <a:ea typeface="+mn-ea"/>
            <a:cs typeface="Calibri"/>
          </a:endParaRPr>
        </a:p>
      </dgm:t>
    </dgm:pt>
    <dgm:pt modelId="{681067B9-9A8B-4AB4-A784-1900D04A902A}" type="parTrans" cxnId="{04EE4522-E103-43A0-B48F-9A1087D715CA}">
      <dgm:prSet custT="1"/>
      <dgm:spPr>
        <a:xfrm rot="15920123">
          <a:off x="2513880" y="1291755"/>
          <a:ext cx="71907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sz="1000">
            <a:latin typeface="Times New Roman" pitchFamily="18" charset="0"/>
            <a:cs typeface="Times New Roman" pitchFamily="18" charset="0"/>
          </a:endParaRPr>
        </a:p>
      </dgm:t>
    </dgm:pt>
    <dgm:pt modelId="{CF0FD282-AEF3-4963-87E0-57FD93ED19E2}">
      <dgm:prSet phldrT="[Text]" custT="1"/>
      <dgm:spPr>
        <a:xfrm>
          <a:off x="3886034" y="65697"/>
          <a:ext cx="1408181" cy="930007"/>
        </a:xfrm>
        <a:solidFill>
          <a:srgbClr val="9BBB59">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Коришћење роба и услуга </a:t>
          </a:r>
        </a:p>
        <a:p>
          <a:r>
            <a:rPr lang="sr-Cyrl-RS" sz="1000" dirty="0" smtClean="0">
              <a:solidFill>
                <a:srgbClr val="BB3531"/>
              </a:solidFill>
              <a:latin typeface="Calibri"/>
              <a:ea typeface="+mn-ea"/>
              <a:cs typeface="Calibri"/>
            </a:rPr>
            <a:t>1.</a:t>
          </a:r>
          <a:r>
            <a:rPr lang="en-US" sz="1000" dirty="0" smtClean="0">
              <a:solidFill>
                <a:srgbClr val="BB3531"/>
              </a:solidFill>
              <a:latin typeface="Calibri"/>
              <a:ea typeface="+mn-ea"/>
              <a:cs typeface="Calibri"/>
            </a:rPr>
            <a:t>598</a:t>
          </a:r>
          <a:r>
            <a:rPr lang="sr-Cyrl-RS" sz="1000" dirty="0" smtClean="0">
              <a:solidFill>
                <a:srgbClr val="BB3531"/>
              </a:solidFill>
              <a:latin typeface="Calibri"/>
              <a:ea typeface="+mn-ea"/>
              <a:cs typeface="Calibri"/>
            </a:rPr>
            <a:t>.</a:t>
          </a:r>
          <a:r>
            <a:rPr lang="en-US" sz="1000" dirty="0" smtClean="0">
              <a:solidFill>
                <a:srgbClr val="BB3531"/>
              </a:solidFill>
              <a:latin typeface="Calibri"/>
              <a:ea typeface="+mn-ea"/>
              <a:cs typeface="Calibri"/>
            </a:rPr>
            <a:t>629.00</a:t>
          </a:r>
          <a:r>
            <a:rPr lang="sr-Cyrl-RS" sz="1000" dirty="0" smtClean="0">
              <a:solidFill>
                <a:srgbClr val="BB3531"/>
              </a:solidFill>
              <a:latin typeface="Calibri"/>
              <a:ea typeface="+mn-ea"/>
              <a:cs typeface="Calibri"/>
            </a:rPr>
            <a:t>0</a:t>
          </a:r>
          <a:endParaRPr lang="en-US" sz="1000" dirty="0">
            <a:solidFill>
              <a:srgbClr val="BB3531"/>
            </a:solidFill>
            <a:latin typeface="Calibri"/>
            <a:ea typeface="+mn-ea"/>
            <a:cs typeface="Calibri"/>
          </a:endParaRPr>
        </a:p>
      </dgm:t>
    </dgm:pt>
    <dgm:pt modelId="{55B984E8-6DC2-4FB2-96B5-205C85413E54}" type="parTrans" cxnId="{F7584348-1030-407D-9FC4-6AB300555153}">
      <dgm:prSet custT="1"/>
      <dgm:spPr>
        <a:xfrm rot="18638120">
          <a:off x="3303770" y="1353617"/>
          <a:ext cx="113754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sz="1000">
            <a:latin typeface="Times New Roman" pitchFamily="18" charset="0"/>
            <a:cs typeface="Times New Roman" pitchFamily="18" charset="0"/>
          </a:endParaRPr>
        </a:p>
      </dgm:t>
    </dgm:pt>
    <dgm:pt modelId="{9ADFF8DF-4016-452F-9A22-6FE8C548639A}">
      <dgm:prSet phldrT="[Text]" custT="1"/>
      <dgm:spPr>
        <a:xfrm>
          <a:off x="4379940" y="3447006"/>
          <a:ext cx="1449356" cy="973577"/>
        </a:xfrm>
        <a:solidFill>
          <a:srgbClr val="F79646">
            <a:hueOff val="0"/>
            <a:satOff val="0"/>
            <a:lumOff val="0"/>
            <a:alphaOff val="0"/>
          </a:srgbClr>
        </a:solidFill>
        <a:ln w="19050" cap="flat" cmpd="sng" algn="ctr">
          <a:solidFill>
            <a:scrgbClr r="0" g="0" b="0"/>
          </a:solidFill>
          <a:prstDash val="sysDot"/>
        </a:ln>
        <a:effectLst/>
      </dgm:spPr>
      <dgm:t>
        <a:bodyPr/>
        <a:lstStyle/>
        <a:p>
          <a:r>
            <a:rPr lang="x-none" sz="1000" dirty="0">
              <a:solidFill>
                <a:sysClr val="window" lastClr="FFFFFF"/>
              </a:solidFill>
              <a:latin typeface="Calibri"/>
              <a:ea typeface="+mn-ea"/>
              <a:cs typeface="Calibri"/>
            </a:rPr>
            <a:t>Субвенције </a:t>
          </a:r>
        </a:p>
        <a:p>
          <a:r>
            <a:rPr lang="en-US" sz="1000" dirty="0" smtClean="0">
              <a:solidFill>
                <a:srgbClr val="BB3531"/>
              </a:solidFill>
              <a:latin typeface="Calibri"/>
              <a:ea typeface="+mn-ea"/>
              <a:cs typeface="Calibri"/>
            </a:rPr>
            <a:t>37</a:t>
          </a:r>
          <a:r>
            <a:rPr lang="sr-Cyrl-RS" sz="1000" dirty="0" smtClean="0">
              <a:solidFill>
                <a:srgbClr val="BB3531"/>
              </a:solidFill>
              <a:latin typeface="Calibri"/>
              <a:ea typeface="+mn-ea"/>
              <a:cs typeface="Calibri"/>
            </a:rPr>
            <a:t>.</a:t>
          </a:r>
          <a:r>
            <a:rPr lang="en-US" sz="1000" dirty="0" smtClean="0">
              <a:solidFill>
                <a:srgbClr val="BB3531"/>
              </a:solidFill>
              <a:latin typeface="Calibri"/>
              <a:ea typeface="+mn-ea"/>
              <a:cs typeface="Calibri"/>
            </a:rPr>
            <a:t>3</a:t>
          </a:r>
          <a:r>
            <a:rPr lang="sr-Cyrl-RS" sz="1000" dirty="0" smtClean="0">
              <a:solidFill>
                <a:srgbClr val="BB3531"/>
              </a:solidFill>
              <a:latin typeface="Calibri"/>
              <a:ea typeface="+mn-ea"/>
              <a:cs typeface="Calibri"/>
            </a:rPr>
            <a:t>00.000</a:t>
          </a:r>
          <a:endParaRPr lang="en-US" sz="1000" dirty="0">
            <a:solidFill>
              <a:srgbClr val="BB3531"/>
            </a:solidFill>
            <a:latin typeface="Calibri"/>
            <a:ea typeface="+mn-ea"/>
            <a:cs typeface="Calibri"/>
          </a:endParaRPr>
        </a:p>
      </dgm:t>
    </dgm:pt>
    <dgm:pt modelId="{91D9E1B4-EC94-43BA-84F2-1A04B2158E6E}" type="parTrans" cxnId="{D8F48F1A-8757-45CF-9753-6DBDCDC7DE38}">
      <dgm:prSet custT="1"/>
      <dgm:spPr>
        <a:xfrm rot="2111606">
          <a:off x="3570509" y="3240017"/>
          <a:ext cx="1138344" cy="26510"/>
        </a:xfrm>
        <a:noFill/>
        <a:ln w="25400" cap="flat" cmpd="sng" algn="ctr">
          <a:solidFill>
            <a:schemeClr val="tx1"/>
          </a:solidFill>
          <a:prstDash val="solid"/>
        </a:ln>
        <a:effectLst/>
      </dgm:spPr>
      <dgm:t>
        <a:bodyPr/>
        <a:lstStyle/>
        <a:p>
          <a:endParaRPr lang="en-US" sz="1000" dirty="0">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sz="1000">
            <a:latin typeface="Times New Roman" pitchFamily="18" charset="0"/>
            <a:cs typeface="Times New Roman" pitchFamily="18" charset="0"/>
          </a:endParaRPr>
        </a:p>
      </dgm:t>
    </dgm:pt>
    <dgm:pt modelId="{ABF86EF2-0133-452A-8A50-764F0D24E494}">
      <dgm:prSet phldrT="[Text]" custT="1"/>
      <dgm:spPr>
        <a:xfrm>
          <a:off x="3049130" y="3797893"/>
          <a:ext cx="1368603" cy="997522"/>
        </a:xfrm>
        <a:solidFill>
          <a:srgbClr val="C0504D">
            <a:lumMod val="75000"/>
          </a:srgbClr>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Трансфери осталим нивоима власти</a:t>
          </a:r>
          <a:r>
            <a:rPr lang="x-none" sz="1000" smtClean="0">
              <a:solidFill>
                <a:sysClr val="window" lastClr="FFFFFF"/>
              </a:solidFill>
              <a:latin typeface="Calibri"/>
              <a:ea typeface="+mn-ea"/>
              <a:cs typeface="Calibri"/>
            </a:rPr>
            <a:t> </a:t>
          </a:r>
          <a:endParaRPr lang="x-none" sz="1000">
            <a:solidFill>
              <a:sysClr val="window" lastClr="FFFFFF"/>
            </a:solidFill>
            <a:latin typeface="Calibri"/>
            <a:ea typeface="+mn-ea"/>
            <a:cs typeface="Calibri"/>
          </a:endParaRPr>
        </a:p>
        <a:p>
          <a:r>
            <a:rPr lang="en-US" sz="1000" dirty="0" smtClean="0">
              <a:solidFill>
                <a:sysClr val="window" lastClr="FFFFFF"/>
              </a:solidFill>
              <a:latin typeface="Calibri"/>
              <a:ea typeface="+mn-ea"/>
              <a:cs typeface="Calibri"/>
            </a:rPr>
            <a:t>472</a:t>
          </a:r>
          <a:r>
            <a:rPr lang="sr-Cyrl-RS" sz="1000" dirty="0" smtClean="0">
              <a:solidFill>
                <a:sysClr val="window" lastClr="FFFFFF"/>
              </a:solidFill>
              <a:latin typeface="Calibri"/>
              <a:ea typeface="+mn-ea"/>
              <a:cs typeface="Calibri"/>
            </a:rPr>
            <a:t>.</a:t>
          </a:r>
          <a:r>
            <a:rPr lang="en-US" sz="1000" dirty="0" smtClean="0">
              <a:solidFill>
                <a:sysClr val="window" lastClr="FFFFFF"/>
              </a:solidFill>
              <a:latin typeface="Calibri"/>
              <a:ea typeface="+mn-ea"/>
              <a:cs typeface="Calibri"/>
            </a:rPr>
            <a:t>025.5</a:t>
          </a:r>
          <a:r>
            <a:rPr lang="sr-Cyrl-RS" sz="1000" dirty="0" smtClean="0">
              <a:solidFill>
                <a:sysClr val="window" lastClr="FFFFFF"/>
              </a:solidFill>
              <a:latin typeface="Calibri"/>
              <a:ea typeface="+mn-ea"/>
              <a:cs typeface="Calibri"/>
            </a:rPr>
            <a:t>00</a:t>
          </a:r>
          <a:endParaRPr lang="en-US" sz="1000" dirty="0">
            <a:solidFill>
              <a:sysClr val="window" lastClr="FFFFFF"/>
            </a:solidFill>
            <a:latin typeface="Calibri"/>
            <a:ea typeface="+mn-ea"/>
            <a:cs typeface="Calibri"/>
          </a:endParaRPr>
        </a:p>
      </dgm:t>
    </dgm:pt>
    <dgm:pt modelId="{779E671A-B0C4-4672-9610-643F59A16A2D}" type="parTrans" cxnId="{5BB09AB9-7323-415A-BD05-28B16CDC532A}">
      <dgm:prSet custT="1"/>
      <dgm:spPr>
        <a:xfrm rot="4060584">
          <a:off x="3037316" y="3470430"/>
          <a:ext cx="72460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54E26684-7CCF-4599-AE7A-FEF9A7006B9A}" type="sibTrans" cxnId="{5BB09AB9-7323-415A-BD05-28B16CDC532A}">
      <dgm:prSet/>
      <dgm:spPr/>
      <dgm:t>
        <a:bodyPr/>
        <a:lstStyle/>
        <a:p>
          <a:endParaRPr lang="en-US" sz="1000">
            <a:latin typeface="Times New Roman" pitchFamily="18" charset="0"/>
            <a:cs typeface="Times New Roman" pitchFamily="18" charset="0"/>
          </a:endParaRPr>
        </a:p>
      </dgm:t>
    </dgm:pt>
    <dgm:pt modelId="{407164FE-3817-43BB-B009-69192943AE7E}">
      <dgm:prSet phldrT="[Text]" custT="1"/>
      <dgm:spPr>
        <a:xfrm>
          <a:off x="1468067" y="3809034"/>
          <a:ext cx="1475154" cy="1039529"/>
        </a:xfrm>
        <a:solidFill>
          <a:srgbClr val="9BBB59">
            <a:lumMod val="60000"/>
            <a:lumOff val="40000"/>
          </a:srgbClr>
        </a:solidFill>
        <a:ln w="19050" cap="flat" cmpd="sng" algn="ctr">
          <a:solidFill>
            <a:sysClr val="windowText" lastClr="000000"/>
          </a:solidFill>
          <a:prstDash val="sysDot"/>
        </a:ln>
        <a:effectLst/>
      </dgm:spPr>
      <dgm:t>
        <a:bodyPr/>
        <a:lstStyle/>
        <a:p>
          <a:r>
            <a:rPr lang="sr-Cyrl-RS" sz="1000" dirty="0" smtClean="0">
              <a:solidFill>
                <a:srgbClr val="FF0000"/>
              </a:solidFill>
              <a:latin typeface="Calibri"/>
              <a:ea typeface="+mn-ea"/>
              <a:cs typeface="Calibri"/>
            </a:rPr>
            <a:t>Накнада за социјалну заштиту из буџета</a:t>
          </a:r>
          <a:endParaRPr lang="x-none" sz="1000" dirty="0">
            <a:solidFill>
              <a:srgbClr val="FF0000"/>
            </a:solidFill>
            <a:latin typeface="Calibri"/>
            <a:ea typeface="+mn-ea"/>
            <a:cs typeface="Calibri"/>
          </a:endParaRPr>
        </a:p>
        <a:p>
          <a:r>
            <a:rPr lang="sr-Cyrl-RS" sz="1000" dirty="0" smtClean="0">
              <a:solidFill>
                <a:srgbClr val="BB3531"/>
              </a:solidFill>
              <a:latin typeface="Calibri"/>
              <a:ea typeface="+mn-ea"/>
              <a:cs typeface="Calibri"/>
            </a:rPr>
            <a:t>2</a:t>
          </a:r>
          <a:r>
            <a:rPr lang="en-US" sz="1000" dirty="0" smtClean="0">
              <a:solidFill>
                <a:srgbClr val="BB3531"/>
              </a:solidFill>
              <a:latin typeface="Calibri"/>
              <a:ea typeface="+mn-ea"/>
              <a:cs typeface="Calibri"/>
            </a:rPr>
            <a:t>51</a:t>
          </a:r>
          <a:r>
            <a:rPr lang="sr-Cyrl-RS" sz="1000" dirty="0" smtClean="0">
              <a:solidFill>
                <a:srgbClr val="BB3531"/>
              </a:solidFill>
              <a:latin typeface="Calibri"/>
              <a:ea typeface="+mn-ea"/>
              <a:cs typeface="Calibri"/>
            </a:rPr>
            <a:t>.</a:t>
          </a:r>
          <a:r>
            <a:rPr lang="en-US" sz="1000" dirty="0" smtClean="0">
              <a:solidFill>
                <a:srgbClr val="BB3531"/>
              </a:solidFill>
              <a:latin typeface="Calibri"/>
              <a:ea typeface="+mn-ea"/>
              <a:cs typeface="Calibri"/>
            </a:rPr>
            <a:t>335</a:t>
          </a:r>
          <a:r>
            <a:rPr lang="sr-Cyrl-RS" sz="1000" dirty="0" smtClean="0">
              <a:solidFill>
                <a:srgbClr val="BB3531"/>
              </a:solidFill>
              <a:latin typeface="Calibri"/>
              <a:ea typeface="+mn-ea"/>
              <a:cs typeface="Calibri"/>
            </a:rPr>
            <a:t>.000</a:t>
          </a:r>
          <a:r>
            <a:rPr lang="x-none" sz="1000" smtClean="0">
              <a:solidFill>
                <a:srgbClr val="BB3531"/>
              </a:solidFill>
              <a:latin typeface="Calibri"/>
              <a:ea typeface="+mn-ea"/>
              <a:cs typeface="Calibri"/>
            </a:rPr>
            <a:t> </a:t>
          </a:r>
          <a:endParaRPr lang="en-US" sz="1000" dirty="0">
            <a:solidFill>
              <a:srgbClr val="BB3531"/>
            </a:solidFill>
            <a:latin typeface="Calibri"/>
            <a:ea typeface="+mn-ea"/>
            <a:cs typeface="Calibri"/>
          </a:endParaRPr>
        </a:p>
      </dgm:t>
    </dgm:pt>
    <dgm:pt modelId="{333D2D57-7F87-4F92-B736-B2903DADA078}" type="parTrans" cxnId="{FD8763BB-9A42-4369-AB1F-4337C8A041B1}">
      <dgm:prSet custT="1"/>
      <dgm:spPr>
        <a:xfrm rot="6704153">
          <a:off x="2175412" y="3476257"/>
          <a:ext cx="72966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071FC2A4-6921-4BFC-ADF7-C02FA7F53808}" type="sibTrans" cxnId="{FD8763BB-9A42-4369-AB1F-4337C8A041B1}">
      <dgm:prSet/>
      <dgm:spPr/>
      <dgm:t>
        <a:bodyPr/>
        <a:lstStyle/>
        <a:p>
          <a:endParaRPr lang="en-US" sz="1000">
            <a:latin typeface="Times New Roman" pitchFamily="18" charset="0"/>
            <a:cs typeface="Times New Roman" pitchFamily="18" charset="0"/>
          </a:endParaRPr>
        </a:p>
      </dgm:t>
    </dgm:pt>
    <dgm:pt modelId="{12E23D42-21E4-436B-828C-269349649A6B}">
      <dgm:prSet phldrT="[Text]" custT="1"/>
      <dgm:spPr>
        <a:xfrm>
          <a:off x="1" y="2109363"/>
          <a:ext cx="1623654" cy="1176404"/>
        </a:xfrm>
        <a:solidFill>
          <a:srgbClr val="4BACC6">
            <a:hueOff val="0"/>
            <a:satOff val="0"/>
            <a:lumOff val="0"/>
            <a:alphaOff val="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Зграде и грађевиснки објекти, машине и опрема  и остали издаци</a:t>
          </a:r>
          <a:endParaRPr lang="x-none" sz="1000" dirty="0">
            <a:solidFill>
              <a:srgbClr val="FF0000"/>
            </a:solidFill>
            <a:latin typeface="Calibri"/>
            <a:ea typeface="+mn-ea"/>
            <a:cs typeface="Calibri"/>
          </a:endParaRPr>
        </a:p>
        <a:p>
          <a:r>
            <a:rPr lang="en-US" sz="1000" dirty="0" smtClean="0">
              <a:solidFill>
                <a:srgbClr val="BB3531"/>
              </a:solidFill>
              <a:latin typeface="Calibri"/>
              <a:ea typeface="+mn-ea"/>
              <a:cs typeface="Calibri"/>
            </a:rPr>
            <a:t>594</a:t>
          </a:r>
          <a:r>
            <a:rPr lang="sr-Cyrl-RS" sz="1000" dirty="0" smtClean="0">
              <a:solidFill>
                <a:srgbClr val="BB3531"/>
              </a:solidFill>
              <a:latin typeface="Calibri"/>
              <a:ea typeface="+mn-ea"/>
              <a:cs typeface="Calibri"/>
            </a:rPr>
            <a:t>.</a:t>
          </a:r>
          <a:r>
            <a:rPr lang="en-US" sz="1000" dirty="0" smtClean="0">
              <a:solidFill>
                <a:srgbClr val="BB3531"/>
              </a:solidFill>
              <a:latin typeface="Calibri"/>
              <a:ea typeface="+mn-ea"/>
              <a:cs typeface="Calibri"/>
            </a:rPr>
            <a:t>110</a:t>
          </a:r>
          <a:r>
            <a:rPr lang="sr-Cyrl-RS" sz="1000" dirty="0" smtClean="0">
              <a:solidFill>
                <a:srgbClr val="BB3531"/>
              </a:solidFill>
              <a:latin typeface="Calibri"/>
              <a:ea typeface="+mn-ea"/>
              <a:cs typeface="Calibri"/>
            </a:rPr>
            <a:t>.</a:t>
          </a:r>
          <a:r>
            <a:rPr lang="en-US" sz="1000" dirty="0" smtClean="0">
              <a:solidFill>
                <a:srgbClr val="BB3531"/>
              </a:solidFill>
              <a:latin typeface="Calibri"/>
              <a:ea typeface="+mn-ea"/>
              <a:cs typeface="Calibri"/>
            </a:rPr>
            <a:t>000</a:t>
          </a:r>
          <a:endParaRPr lang="en-US" sz="1000" dirty="0">
            <a:solidFill>
              <a:srgbClr val="BB3531"/>
            </a:solidFill>
            <a:latin typeface="Calibri"/>
            <a:ea typeface="+mn-ea"/>
            <a:cs typeface="Calibri"/>
          </a:endParaRPr>
        </a:p>
      </dgm:t>
    </dgm:pt>
    <dgm:pt modelId="{AEF87B2A-3C00-467D-8292-D3313DF36F2F}" type="parTrans" cxnId="{7E5606C6-76EB-477B-8346-8DC326CD4090}">
      <dgm:prSet custT="1"/>
      <dgm:spPr>
        <a:xfrm rot="10366557">
          <a:off x="1609813" y="2556069"/>
          <a:ext cx="42745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4836596F-BCF6-46C8-93C3-79BA75E23CCE}" type="sibTrans" cxnId="{7E5606C6-76EB-477B-8346-8DC326CD4090}">
      <dgm:prSet/>
      <dgm:spPr/>
      <dgm:t>
        <a:bodyPr/>
        <a:lstStyle/>
        <a:p>
          <a:endParaRPr lang="en-US" sz="1000">
            <a:latin typeface="Times New Roman" pitchFamily="18" charset="0"/>
            <a:cs typeface="Times New Roman" pitchFamily="18" charset="0"/>
          </a:endParaRPr>
        </a:p>
      </dgm:t>
    </dgm:pt>
    <dgm:pt modelId="{DD717E21-7C83-4DED-9FC6-4D2B8DFDC2E9}">
      <dgm:prSet phldrT="[Text]" custT="1"/>
      <dgm:spPr>
        <a:xfrm>
          <a:off x="59639" y="1218625"/>
          <a:ext cx="1514089" cy="858526"/>
        </a:xfrm>
        <a:solidFill>
          <a:srgbClr val="8064A2">
            <a:lumMod val="40000"/>
            <a:lumOff val="6000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Стална и Текућа б</a:t>
          </a:r>
          <a:r>
            <a:rPr lang="x-none" sz="1000" smtClean="0">
              <a:solidFill>
                <a:srgbClr val="FF0000"/>
              </a:solidFill>
              <a:latin typeface="Calibri"/>
              <a:ea typeface="+mn-ea"/>
              <a:cs typeface="Calibri"/>
            </a:rPr>
            <a:t>уџетска </a:t>
          </a:r>
          <a:r>
            <a:rPr lang="x-none" sz="1000" dirty="0">
              <a:solidFill>
                <a:srgbClr val="FF0000"/>
              </a:solidFill>
              <a:latin typeface="Calibri"/>
              <a:ea typeface="+mn-ea"/>
              <a:cs typeface="Calibri"/>
            </a:rPr>
            <a:t>резерва </a:t>
          </a:r>
        </a:p>
        <a:p>
          <a:r>
            <a:rPr lang="sr-Latn-RS" sz="1000" dirty="0" smtClean="0">
              <a:solidFill>
                <a:srgbClr val="BB3531"/>
              </a:solidFill>
              <a:latin typeface="Calibri"/>
              <a:ea typeface="+mn-ea"/>
              <a:cs typeface="Calibri"/>
            </a:rPr>
            <a:t>1</a:t>
          </a:r>
          <a:r>
            <a:rPr lang="en-US" sz="1000" dirty="0" smtClean="0">
              <a:solidFill>
                <a:srgbClr val="BB3531"/>
              </a:solidFill>
              <a:latin typeface="Calibri"/>
              <a:ea typeface="+mn-ea"/>
              <a:cs typeface="Calibri"/>
            </a:rPr>
            <a:t>9</a:t>
          </a:r>
          <a:r>
            <a:rPr lang="sr-Cyrl-RS" sz="1000" dirty="0" smtClean="0">
              <a:solidFill>
                <a:srgbClr val="BB3531"/>
              </a:solidFill>
              <a:latin typeface="Calibri"/>
              <a:ea typeface="+mn-ea"/>
              <a:cs typeface="Calibri"/>
            </a:rPr>
            <a:t>.000.000</a:t>
          </a:r>
          <a:endParaRPr lang="x-none" sz="1000" dirty="0">
            <a:solidFill>
              <a:srgbClr val="BB3531"/>
            </a:solidFill>
            <a:latin typeface="Calibri"/>
            <a:ea typeface="+mn-ea"/>
            <a:cs typeface="Calibri"/>
          </a:endParaRPr>
        </a:p>
      </dgm:t>
    </dgm:pt>
    <dgm:pt modelId="{2FDA77DE-8554-43E6-934A-33DB06A5E7E8}" type="parTrans" cxnId="{D0229E2C-A9FD-49F3-8531-951B5368FDF6}">
      <dgm:prSet custT="1"/>
      <dgm:spPr>
        <a:xfrm rot="11992840">
          <a:off x="1434354" y="1983116"/>
          <a:ext cx="692034"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9CEA631F-9593-4501-9CB4-AB5352FF30F0}" type="sibTrans" cxnId="{D0229E2C-A9FD-49F3-8531-951B5368FDF6}">
      <dgm:prSet/>
      <dgm:spPr/>
      <dgm:t>
        <a:bodyPr/>
        <a:lstStyle/>
        <a:p>
          <a:endParaRPr lang="en-US" sz="1000">
            <a:latin typeface="Times New Roman" pitchFamily="18" charset="0"/>
            <a:cs typeface="Times New Roman" pitchFamily="18" charset="0"/>
          </a:endParaRPr>
        </a:p>
      </dgm:t>
    </dgm:pt>
    <dgm:pt modelId="{66C10936-CC03-434E-BD63-851345C3842A}">
      <dgm:prSet phldrT="[Text]" custT="1"/>
      <dgm:spPr>
        <a:xfrm>
          <a:off x="457202" y="141899"/>
          <a:ext cx="1421548" cy="980634"/>
        </a:xfrm>
        <a:solidFill>
          <a:srgbClr val="1F497D"/>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 Дотације и о</a:t>
          </a:r>
          <a:r>
            <a:rPr lang="x-none" sz="1000" smtClean="0">
              <a:solidFill>
                <a:sysClr val="window" lastClr="FFFFFF"/>
              </a:solidFill>
              <a:latin typeface="Calibri"/>
              <a:ea typeface="+mn-ea"/>
              <a:cs typeface="Calibri"/>
            </a:rPr>
            <a:t>стали расходи</a:t>
          </a:r>
          <a:r>
            <a:rPr lang="sr-Cyrl-RS" sz="1000" dirty="0" smtClean="0">
              <a:solidFill>
                <a:sysClr val="window" lastClr="FFFFFF"/>
              </a:solidFill>
              <a:latin typeface="Calibri"/>
              <a:ea typeface="+mn-ea"/>
              <a:cs typeface="Calibri"/>
            </a:rPr>
            <a:t> (порези, обавезне таксе, казне, пенали ...)</a:t>
          </a:r>
          <a:endParaRPr lang="x-none" sz="1000" dirty="0">
            <a:solidFill>
              <a:sysClr val="window" lastClr="FFFFFF"/>
            </a:solidFill>
            <a:latin typeface="Calibri"/>
            <a:ea typeface="+mn-ea"/>
            <a:cs typeface="Calibri"/>
          </a:endParaRPr>
        </a:p>
        <a:p>
          <a:r>
            <a:rPr lang="en-US" sz="1000" dirty="0" smtClean="0">
              <a:solidFill>
                <a:schemeClr val="bg1"/>
              </a:solidFill>
              <a:latin typeface="Calibri"/>
              <a:ea typeface="+mn-ea"/>
              <a:cs typeface="Calibri"/>
            </a:rPr>
            <a:t>323</a:t>
          </a:r>
          <a:r>
            <a:rPr lang="sr-Cyrl-RS" sz="1000" dirty="0" smtClean="0">
              <a:solidFill>
                <a:schemeClr val="bg1"/>
              </a:solidFill>
              <a:latin typeface="Calibri"/>
              <a:ea typeface="+mn-ea"/>
              <a:cs typeface="Calibri"/>
            </a:rPr>
            <a:t>.</a:t>
          </a:r>
          <a:r>
            <a:rPr lang="en-US" sz="1000" dirty="0" smtClean="0">
              <a:solidFill>
                <a:schemeClr val="bg1"/>
              </a:solidFill>
              <a:latin typeface="Calibri"/>
              <a:ea typeface="+mn-ea"/>
              <a:cs typeface="Calibri"/>
            </a:rPr>
            <a:t>390</a:t>
          </a:r>
          <a:r>
            <a:rPr lang="sr-Cyrl-RS" sz="1000" dirty="0" smtClean="0">
              <a:solidFill>
                <a:schemeClr val="bg1"/>
              </a:solidFill>
              <a:latin typeface="Calibri"/>
              <a:ea typeface="+mn-ea"/>
              <a:cs typeface="Calibri"/>
            </a:rPr>
            <a:t>.</a:t>
          </a:r>
          <a:r>
            <a:rPr lang="en-US" sz="1000" dirty="0" smtClean="0">
              <a:solidFill>
                <a:schemeClr val="bg1"/>
              </a:solidFill>
              <a:latin typeface="Calibri"/>
              <a:ea typeface="+mn-ea"/>
              <a:cs typeface="Calibri"/>
            </a:rPr>
            <a:t>0</a:t>
          </a:r>
          <a:r>
            <a:rPr lang="sr-Cyrl-RS" sz="1000" dirty="0" smtClean="0">
              <a:solidFill>
                <a:schemeClr val="bg1"/>
              </a:solidFill>
              <a:latin typeface="Calibri"/>
              <a:ea typeface="+mn-ea"/>
              <a:cs typeface="Calibri"/>
            </a:rPr>
            <a:t>00</a:t>
          </a:r>
          <a:endParaRPr lang="x-none" sz="1000" dirty="0">
            <a:solidFill>
              <a:schemeClr val="bg1"/>
            </a:solidFill>
            <a:latin typeface="Calibri"/>
            <a:ea typeface="+mn-ea"/>
            <a:cs typeface="Calibri"/>
          </a:endParaRPr>
        </a:p>
      </dgm:t>
    </dgm:pt>
    <dgm:pt modelId="{CCA8F058-EDBF-4EE3-A895-00D1046377B7}" type="parTrans" cxnId="{D32FF062-1FA7-4D76-9AD1-D01C7015B5F2}">
      <dgm:prSet custT="1"/>
      <dgm:spPr>
        <a:xfrm rot="13495837">
          <a:off x="1407413" y="1420857"/>
          <a:ext cx="1128805"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C3213A4A-47C7-4CBC-8444-5F16B53D3F3C}" type="sibTrans" cxnId="{D32FF062-1FA7-4D76-9AD1-D01C7015B5F2}">
      <dgm:prSet/>
      <dgm:spPr/>
      <dgm:t>
        <a:bodyPr/>
        <a:lstStyle/>
        <a:p>
          <a:endParaRPr lang="en-US" sz="1000">
            <a:latin typeface="Times New Roman" pitchFamily="18" charset="0"/>
            <a:cs typeface="Times New Roman" pitchFamily="18" charset="0"/>
          </a:endParaRPr>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custScaleX="219091" custScaleY="17774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8"/>
      <dgm:spPr>
        <a:custGeom>
          <a:avLst/>
          <a:gdLst/>
          <a:ahLst/>
          <a:cxnLst/>
          <a:rect l="0" t="0" r="0" b="0"/>
          <a:pathLst>
            <a:path>
              <a:moveTo>
                <a:pt x="0" y="13255"/>
              </a:moveTo>
              <a:lnTo>
                <a:pt x="719072" y="13255"/>
              </a:lnTo>
            </a:path>
          </a:pathLst>
        </a:custGeom>
      </dgm:spPr>
      <dgm:t>
        <a:bodyPr/>
        <a:lstStyle/>
        <a:p>
          <a:endParaRPr lang="en-US"/>
        </a:p>
      </dgm:t>
    </dgm:pt>
    <dgm:pt modelId="{DA7AA10A-F2CD-425B-A1B1-E9301638AA58}" type="pres">
      <dgm:prSet presAssocID="{681067B9-9A8B-4AB4-A784-1900D04A902A}" presName="connTx" presStyleLbl="parChTrans1D2" presStyleIdx="0" presStyleCnt="8"/>
      <dgm:spPr/>
      <dgm:t>
        <a:bodyPr/>
        <a:lstStyle/>
        <a:p>
          <a:endParaRPr lang="en-US"/>
        </a:p>
      </dgm:t>
    </dgm:pt>
    <dgm:pt modelId="{B0F86A2A-2BC2-4566-8564-6ECB577FF7B4}" type="pres">
      <dgm:prSet presAssocID="{FE50A141-386C-4708-BD9A-5C624F807C0C}" presName="node" presStyleLbl="node1" presStyleIdx="0" presStyleCnt="8" custScaleX="190245" custScaleY="118147" custRadScaleRad="100332" custRadScaleInc="-28506">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8"/>
      <dgm:spPr>
        <a:custGeom>
          <a:avLst/>
          <a:gdLst/>
          <a:ahLst/>
          <a:cxnLst/>
          <a:rect l="0" t="0" r="0" b="0"/>
          <a:pathLst>
            <a:path>
              <a:moveTo>
                <a:pt x="0" y="13255"/>
              </a:moveTo>
              <a:lnTo>
                <a:pt x="1137547" y="13255"/>
              </a:lnTo>
            </a:path>
          </a:pathLst>
        </a:custGeom>
      </dgm:spPr>
      <dgm:t>
        <a:bodyPr/>
        <a:lstStyle/>
        <a:p>
          <a:endParaRPr lang="en-US"/>
        </a:p>
      </dgm:t>
    </dgm:pt>
    <dgm:pt modelId="{AE2B80BA-770B-4AF9-B020-467A5C0BC19B}" type="pres">
      <dgm:prSet presAssocID="{55B984E8-6DC2-4FB2-96B5-205C85413E54}" presName="connTx" presStyleLbl="parChTrans1D2" presStyleIdx="1" presStyleCnt="8"/>
      <dgm:spPr/>
      <dgm:t>
        <a:bodyPr/>
        <a:lstStyle/>
        <a:p>
          <a:endParaRPr lang="en-US"/>
        </a:p>
      </dgm:t>
    </dgm:pt>
    <dgm:pt modelId="{F775788A-A80E-4CB3-A6DD-B651C694B171}" type="pres">
      <dgm:prSet presAssocID="{CF0FD282-AEF3-4963-87E0-57FD93ED19E2}" presName="node" presStyleLbl="node1" presStyleIdx="1" presStyleCnt="8" custScaleX="164023" custScaleY="108326" custRadScaleRad="125762" custRadScaleInc="4832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2" presStyleCnt="8"/>
      <dgm:spPr>
        <a:custGeom>
          <a:avLst/>
          <a:gdLst/>
          <a:ahLst/>
          <a:cxnLst/>
          <a:rect l="0" t="0" r="0" b="0"/>
          <a:pathLst>
            <a:path>
              <a:moveTo>
                <a:pt x="0" y="13255"/>
              </a:moveTo>
              <a:lnTo>
                <a:pt x="1138344" y="13255"/>
              </a:lnTo>
            </a:path>
          </a:pathLst>
        </a:custGeom>
      </dgm:spPr>
      <dgm:t>
        <a:bodyPr/>
        <a:lstStyle/>
        <a:p>
          <a:endParaRPr lang="en-US"/>
        </a:p>
      </dgm:t>
    </dgm:pt>
    <dgm:pt modelId="{FC2B1780-C455-4252-95E4-0CB237D8D535}" type="pres">
      <dgm:prSet presAssocID="{91D9E1B4-EC94-43BA-84F2-1A04B2158E6E}" presName="connTx" presStyleLbl="parChTrans1D2" presStyleIdx="2" presStyleCnt="8"/>
      <dgm:spPr/>
      <dgm:t>
        <a:bodyPr/>
        <a:lstStyle/>
        <a:p>
          <a:endParaRPr lang="en-US"/>
        </a:p>
      </dgm:t>
    </dgm:pt>
    <dgm:pt modelId="{A8258C0E-D4FE-4F13-8FC5-5CD2552053F5}" type="pres">
      <dgm:prSet presAssocID="{9ADFF8DF-4016-452F-9A22-6FE8C548639A}" presName="node" presStyleLbl="node1" presStyleIdx="2" presStyleCnt="8" custScaleX="162733" custScaleY="90699" custRadScaleRad="99301" custRadScaleInc="-6040">
        <dgm:presLayoutVars>
          <dgm:bulletEnabled val="1"/>
        </dgm:presLayoutVars>
      </dgm:prSet>
      <dgm:spPr>
        <a:prstGeom prst="ellipse">
          <a:avLst/>
        </a:prstGeom>
      </dgm:spPr>
      <dgm:t>
        <a:bodyPr/>
        <a:lstStyle/>
        <a:p>
          <a:endParaRPr lang="en-US"/>
        </a:p>
      </dgm:t>
    </dgm:pt>
    <dgm:pt modelId="{2B6D957D-D87F-48ED-94C8-1967F6D18497}" type="pres">
      <dgm:prSet presAssocID="{779E671A-B0C4-4672-9610-643F59A16A2D}" presName="Name9" presStyleLbl="parChTrans1D2" presStyleIdx="3" presStyleCnt="8"/>
      <dgm:spPr>
        <a:custGeom>
          <a:avLst/>
          <a:gdLst/>
          <a:ahLst/>
          <a:cxnLst/>
          <a:rect l="0" t="0" r="0" b="0"/>
          <a:pathLst>
            <a:path>
              <a:moveTo>
                <a:pt x="0" y="13255"/>
              </a:moveTo>
              <a:lnTo>
                <a:pt x="724602" y="13255"/>
              </a:lnTo>
            </a:path>
          </a:pathLst>
        </a:custGeom>
      </dgm:spPr>
      <dgm:t>
        <a:bodyPr/>
        <a:lstStyle/>
        <a:p>
          <a:endParaRPr lang="en-US"/>
        </a:p>
      </dgm:t>
    </dgm:pt>
    <dgm:pt modelId="{67691C19-520F-4B0B-AE8B-5731C5967533}" type="pres">
      <dgm:prSet presAssocID="{779E671A-B0C4-4672-9610-643F59A16A2D}" presName="connTx" presStyleLbl="parChTrans1D2" presStyleIdx="3" presStyleCnt="8"/>
      <dgm:spPr/>
      <dgm:t>
        <a:bodyPr/>
        <a:lstStyle/>
        <a:p>
          <a:endParaRPr lang="en-US"/>
        </a:p>
      </dgm:t>
    </dgm:pt>
    <dgm:pt modelId="{2DBC9C95-56E7-46C9-89A1-C9EA14E20E78}" type="pres">
      <dgm:prSet presAssocID="{ABF86EF2-0133-452A-8A50-764F0D24E494}" presName="node" presStyleLbl="node1" presStyleIdx="3" presStyleCnt="8" custScaleX="159413" custScaleY="116190" custRadScaleRad="101972" custRadScaleInc="-36422">
        <dgm:presLayoutVars>
          <dgm:bulletEnabled val="1"/>
        </dgm:presLayoutVars>
      </dgm:prSet>
      <dgm:spPr>
        <a:prstGeom prst="ellipse">
          <a:avLst/>
        </a:prstGeom>
      </dgm:spPr>
      <dgm:t>
        <a:bodyPr/>
        <a:lstStyle/>
        <a:p>
          <a:endParaRPr lang="en-US"/>
        </a:p>
      </dgm:t>
    </dgm:pt>
    <dgm:pt modelId="{7F6CD01B-347F-477D-98E4-272D19EB5DFB}" type="pres">
      <dgm:prSet presAssocID="{333D2D57-7F87-4F92-B736-B2903DADA078}" presName="Name9" presStyleLbl="parChTrans1D2" presStyleIdx="4" presStyleCnt="8"/>
      <dgm:spPr>
        <a:custGeom>
          <a:avLst/>
          <a:gdLst/>
          <a:ahLst/>
          <a:cxnLst/>
          <a:rect l="0" t="0" r="0" b="0"/>
          <a:pathLst>
            <a:path>
              <a:moveTo>
                <a:pt x="0" y="13255"/>
              </a:moveTo>
              <a:lnTo>
                <a:pt x="729667" y="13255"/>
              </a:lnTo>
            </a:path>
          </a:pathLst>
        </a:custGeom>
      </dgm:spPr>
      <dgm:t>
        <a:bodyPr/>
        <a:lstStyle/>
        <a:p>
          <a:endParaRPr lang="en-US"/>
        </a:p>
      </dgm:t>
    </dgm:pt>
    <dgm:pt modelId="{89C19C22-513B-4300-8462-DCBAD2452643}" type="pres">
      <dgm:prSet presAssocID="{333D2D57-7F87-4F92-B736-B2903DADA078}" presName="connTx" presStyleLbl="parChTrans1D2" presStyleIdx="4" presStyleCnt="8"/>
      <dgm:spPr/>
      <dgm:t>
        <a:bodyPr/>
        <a:lstStyle/>
        <a:p>
          <a:endParaRPr lang="en-US"/>
        </a:p>
      </dgm:t>
    </dgm:pt>
    <dgm:pt modelId="{DCB536DE-C02F-426D-BEDA-A009767947E0}" type="pres">
      <dgm:prSet presAssocID="{407164FE-3817-43BB-B009-69192943AE7E}" presName="node" presStyleLbl="node1" presStyleIdx="4" presStyleCnt="8" custScaleX="171824" custScaleY="121083" custRadScaleRad="101221" custRadScaleInc="-16469">
        <dgm:presLayoutVars>
          <dgm:bulletEnabled val="1"/>
        </dgm:presLayoutVars>
      </dgm:prSet>
      <dgm:spPr>
        <a:prstGeom prst="ellipse">
          <a:avLst/>
        </a:prstGeom>
      </dgm:spPr>
      <dgm:t>
        <a:bodyPr/>
        <a:lstStyle/>
        <a:p>
          <a:endParaRPr lang="en-US"/>
        </a:p>
      </dgm:t>
    </dgm:pt>
    <dgm:pt modelId="{3BF99E75-5AAE-4BB0-9D8B-15A35BF555CE}" type="pres">
      <dgm:prSet presAssocID="{AEF87B2A-3C00-467D-8292-D3313DF36F2F}" presName="Name9" presStyleLbl="parChTrans1D2" presStyleIdx="5" presStyleCnt="8"/>
      <dgm:spPr>
        <a:custGeom>
          <a:avLst/>
          <a:gdLst/>
          <a:ahLst/>
          <a:cxnLst/>
          <a:rect l="0" t="0" r="0" b="0"/>
          <a:pathLst>
            <a:path>
              <a:moveTo>
                <a:pt x="0" y="13255"/>
              </a:moveTo>
              <a:lnTo>
                <a:pt x="427452" y="13255"/>
              </a:lnTo>
            </a:path>
          </a:pathLst>
        </a:custGeom>
      </dgm:spPr>
      <dgm:t>
        <a:bodyPr/>
        <a:lstStyle/>
        <a:p>
          <a:endParaRPr lang="en-US"/>
        </a:p>
      </dgm:t>
    </dgm:pt>
    <dgm:pt modelId="{83239FFC-6190-445B-BC9C-86C9543B69CB}" type="pres">
      <dgm:prSet presAssocID="{AEF87B2A-3C00-467D-8292-D3313DF36F2F}" presName="connTx" presStyleLbl="parChTrans1D2" presStyleIdx="5" presStyleCnt="8"/>
      <dgm:spPr/>
      <dgm:t>
        <a:bodyPr/>
        <a:lstStyle/>
        <a:p>
          <a:endParaRPr lang="en-US"/>
        </a:p>
      </dgm:t>
    </dgm:pt>
    <dgm:pt modelId="{70A78F55-CA73-4704-9BA7-DF5D34A8A531}" type="pres">
      <dgm:prSet presAssocID="{12E23D42-21E4-436B-828C-269349649A6B}" presName="node" presStyleLbl="node1" presStyleIdx="5" presStyleCnt="8" custScaleX="209000" custScaleY="146342" custRadScaleRad="108939" custRadScaleInc="18099">
        <dgm:presLayoutVars>
          <dgm:bulletEnabled val="1"/>
        </dgm:presLayoutVars>
      </dgm:prSet>
      <dgm:spPr>
        <a:prstGeom prst="ellipse">
          <a:avLst/>
        </a:prstGeom>
      </dgm:spPr>
      <dgm:t>
        <a:bodyPr/>
        <a:lstStyle/>
        <a:p>
          <a:endParaRPr lang="en-US"/>
        </a:p>
      </dgm:t>
    </dgm:pt>
    <dgm:pt modelId="{C61DD748-B8AF-4D5C-8D08-3101DDE8181B}" type="pres">
      <dgm:prSet presAssocID="{2FDA77DE-8554-43E6-934A-33DB06A5E7E8}" presName="Name9" presStyleLbl="parChTrans1D2" presStyleIdx="6" presStyleCnt="8"/>
      <dgm:spPr>
        <a:custGeom>
          <a:avLst/>
          <a:gdLst/>
          <a:ahLst/>
          <a:cxnLst/>
          <a:rect l="0" t="0" r="0" b="0"/>
          <a:pathLst>
            <a:path>
              <a:moveTo>
                <a:pt x="0" y="13255"/>
              </a:moveTo>
              <a:lnTo>
                <a:pt x="692034" y="13255"/>
              </a:lnTo>
            </a:path>
          </a:pathLst>
        </a:custGeom>
      </dgm:spPr>
      <dgm:t>
        <a:bodyPr/>
        <a:lstStyle/>
        <a:p>
          <a:endParaRPr lang="en-US"/>
        </a:p>
      </dgm:t>
    </dgm:pt>
    <dgm:pt modelId="{1A29044B-7E01-422C-B773-88A39A2C25D1}" type="pres">
      <dgm:prSet presAssocID="{2FDA77DE-8554-43E6-934A-33DB06A5E7E8}" presName="connTx" presStyleLbl="parChTrans1D2" presStyleIdx="6" presStyleCnt="8"/>
      <dgm:spPr/>
      <dgm:t>
        <a:bodyPr/>
        <a:lstStyle/>
        <a:p>
          <a:endParaRPr lang="en-US"/>
        </a:p>
      </dgm:t>
    </dgm:pt>
    <dgm:pt modelId="{045F7837-A758-4B09-B489-C4BB1CF00235}" type="pres">
      <dgm:prSet presAssocID="{DD717E21-7C83-4DED-9FC6-4D2B8DFDC2E9}" presName="node" presStyleLbl="node1" presStyleIdx="6" presStyleCnt="8" custScaleX="176359" custRadScaleRad="120148" custRadScaleInc="-14382">
        <dgm:presLayoutVars>
          <dgm:bulletEnabled val="1"/>
        </dgm:presLayoutVars>
      </dgm:prSet>
      <dgm:spPr>
        <a:prstGeom prst="ellipse">
          <a:avLst/>
        </a:prstGeom>
      </dgm:spPr>
      <dgm:t>
        <a:bodyPr/>
        <a:lstStyle/>
        <a:p>
          <a:endParaRPr lang="en-US"/>
        </a:p>
      </dgm:t>
    </dgm:pt>
    <dgm:pt modelId="{115FF0A2-B47D-422E-9601-2037C39AF160}" type="pres">
      <dgm:prSet presAssocID="{CCA8F058-EDBF-4EE3-A895-00D1046377B7}" presName="Name9" presStyleLbl="parChTrans1D2" presStyleIdx="7" presStyleCnt="8"/>
      <dgm:spPr>
        <a:custGeom>
          <a:avLst/>
          <a:gdLst/>
          <a:ahLst/>
          <a:cxnLst/>
          <a:rect l="0" t="0" r="0" b="0"/>
          <a:pathLst>
            <a:path>
              <a:moveTo>
                <a:pt x="0" y="13255"/>
              </a:moveTo>
              <a:lnTo>
                <a:pt x="1128805" y="13255"/>
              </a:lnTo>
            </a:path>
          </a:pathLst>
        </a:custGeom>
      </dgm:spPr>
      <dgm:t>
        <a:bodyPr/>
        <a:lstStyle/>
        <a:p>
          <a:endParaRPr lang="en-US"/>
        </a:p>
      </dgm:t>
    </dgm:pt>
    <dgm:pt modelId="{F3F78655-350F-4CCB-A629-D93AB14D1545}" type="pres">
      <dgm:prSet presAssocID="{CCA8F058-EDBF-4EE3-A895-00D1046377B7}" presName="connTx" presStyleLbl="parChTrans1D2" presStyleIdx="7" presStyleCnt="8"/>
      <dgm:spPr/>
      <dgm:t>
        <a:bodyPr/>
        <a:lstStyle/>
        <a:p>
          <a:endParaRPr lang="en-US"/>
        </a:p>
      </dgm:t>
    </dgm:pt>
    <dgm:pt modelId="{34BDCADC-5B31-41EF-A551-30384C6724AA}" type="pres">
      <dgm:prSet presAssocID="{66C10936-CC03-434E-BD63-851345C3842A}" presName="node" presStyleLbl="node1" presStyleIdx="7" presStyleCnt="8" custScaleX="205521" custScaleY="85707" custRadScaleRad="131350" custRadScaleInc="-86271">
        <dgm:presLayoutVars>
          <dgm:bulletEnabled val="1"/>
        </dgm:presLayoutVars>
      </dgm:prSet>
      <dgm:spPr>
        <a:prstGeom prst="ellipse">
          <a:avLst/>
        </a:prstGeom>
      </dgm:spPr>
      <dgm:t>
        <a:bodyPr/>
        <a:lstStyle/>
        <a:p>
          <a:endParaRPr lang="en-US"/>
        </a:p>
      </dgm:t>
    </dgm:pt>
  </dgm:ptLst>
  <dgm:cxnLst>
    <dgm:cxn modelId="{0DA8A518-D558-6243-80C3-DDBD8E4E7D63}" type="presOf" srcId="{779E671A-B0C4-4672-9610-643F59A16A2D}" destId="{67691C19-520F-4B0B-AE8B-5731C5967533}" srcOrd="1" destOrd="0" presId="urn:microsoft.com/office/officeart/2005/8/layout/radial1"/>
    <dgm:cxn modelId="{F7584348-1030-407D-9FC4-6AB300555153}" srcId="{60CE41F9-F8DD-4CE2-93C6-DBACF8E65637}" destId="{CF0FD282-AEF3-4963-87E0-57FD93ED19E2}" srcOrd="1" destOrd="0" parTransId="{55B984E8-6DC2-4FB2-96B5-205C85413E54}" sibTransId="{F6ADA88A-01EC-4A9A-855F-FFC4DBF101A1}"/>
    <dgm:cxn modelId="{FD8763BB-9A42-4369-AB1F-4337C8A041B1}" srcId="{60CE41F9-F8DD-4CE2-93C6-DBACF8E65637}" destId="{407164FE-3817-43BB-B009-69192943AE7E}" srcOrd="4" destOrd="0" parTransId="{333D2D57-7F87-4F92-B736-B2903DADA078}" sibTransId="{071FC2A4-6921-4BFC-ADF7-C02FA7F53808}"/>
    <dgm:cxn modelId="{E6389380-65A1-4497-B86A-9258D7915790}" srcId="{ACC55E24-EA04-4AE6-953A-D86019FF4A52}" destId="{60CE41F9-F8DD-4CE2-93C6-DBACF8E65637}" srcOrd="0" destOrd="0" parTransId="{B1983319-A8DE-4247-BBBD-172D3415B3D9}" sibTransId="{E1BAC25B-CF9E-42D3-99D7-A5E02D74CDE8}"/>
    <dgm:cxn modelId="{0BEDC2B6-4036-E449-9340-C5215B2701A9}" type="presOf" srcId="{55B984E8-6DC2-4FB2-96B5-205C85413E54}" destId="{AE2B80BA-770B-4AF9-B020-467A5C0BC19B}" srcOrd="1" destOrd="0" presId="urn:microsoft.com/office/officeart/2005/8/layout/radial1"/>
    <dgm:cxn modelId="{7E5606C6-76EB-477B-8346-8DC326CD4090}" srcId="{60CE41F9-F8DD-4CE2-93C6-DBACF8E65637}" destId="{12E23D42-21E4-436B-828C-269349649A6B}" srcOrd="5" destOrd="0" parTransId="{AEF87B2A-3C00-467D-8292-D3313DF36F2F}" sibTransId="{4836596F-BCF6-46C8-93C3-79BA75E23CCE}"/>
    <dgm:cxn modelId="{D0229E2C-A9FD-49F3-8531-951B5368FDF6}" srcId="{60CE41F9-F8DD-4CE2-93C6-DBACF8E65637}" destId="{DD717E21-7C83-4DED-9FC6-4D2B8DFDC2E9}" srcOrd="6" destOrd="0" parTransId="{2FDA77DE-8554-43E6-934A-33DB06A5E7E8}" sibTransId="{9CEA631F-9593-4501-9CB4-AB5352FF30F0}"/>
    <dgm:cxn modelId="{952280E7-BDC0-CB4F-A981-4A1BD09FBE23}" type="presOf" srcId="{CCA8F058-EDBF-4EE3-A895-00D1046377B7}" destId="{115FF0A2-B47D-422E-9601-2037C39AF160}" srcOrd="0" destOrd="0" presId="urn:microsoft.com/office/officeart/2005/8/layout/radial1"/>
    <dgm:cxn modelId="{3BC961D7-AD2F-D740-8995-C9AA153992E3}" type="presOf" srcId="{91D9E1B4-EC94-43BA-84F2-1A04B2158E6E}" destId="{FC2B1780-C455-4252-95E4-0CB237D8D535}" srcOrd="1" destOrd="0" presId="urn:microsoft.com/office/officeart/2005/8/layout/radial1"/>
    <dgm:cxn modelId="{D68A6557-7050-2943-9007-3FCC4EE80330}" type="presOf" srcId="{55B984E8-6DC2-4FB2-96B5-205C85413E54}" destId="{CAA5F6D2-3C9E-4393-ACAD-7B798A579AC9}" srcOrd="0" destOrd="0" presId="urn:microsoft.com/office/officeart/2005/8/layout/radial1"/>
    <dgm:cxn modelId="{8FEA8DF9-C3F4-4D44-ADCD-DD40951BB0FD}" type="presOf" srcId="{ABF86EF2-0133-452A-8A50-764F0D24E494}" destId="{2DBC9C95-56E7-46C9-89A1-C9EA14E20E78}" srcOrd="0" destOrd="0" presId="urn:microsoft.com/office/officeart/2005/8/layout/radial1"/>
    <dgm:cxn modelId="{D8F48F1A-8757-45CF-9753-6DBDCDC7DE38}" srcId="{60CE41F9-F8DD-4CE2-93C6-DBACF8E65637}" destId="{9ADFF8DF-4016-452F-9A22-6FE8C548639A}" srcOrd="2" destOrd="0" parTransId="{91D9E1B4-EC94-43BA-84F2-1A04B2158E6E}" sibTransId="{A2295DA2-1463-4703-B49B-7DCE9F6B1E03}"/>
    <dgm:cxn modelId="{FA97B9D2-1F36-CF48-ADB1-D91206C41C3F}" type="presOf" srcId="{AEF87B2A-3C00-467D-8292-D3313DF36F2F}" destId="{3BF99E75-5AAE-4BB0-9D8B-15A35BF555CE}" srcOrd="0" destOrd="0" presId="urn:microsoft.com/office/officeart/2005/8/layout/radial1"/>
    <dgm:cxn modelId="{4B6F8B46-B2E2-8945-AC3D-704E292A41C5}" type="presOf" srcId="{407164FE-3817-43BB-B009-69192943AE7E}" destId="{DCB536DE-C02F-426D-BEDA-A009767947E0}" srcOrd="0" destOrd="0" presId="urn:microsoft.com/office/officeart/2005/8/layout/radial1"/>
    <dgm:cxn modelId="{0B4FC596-5402-2E41-80D6-A8CF1D55BBF6}" type="presOf" srcId="{12E23D42-21E4-436B-828C-269349649A6B}" destId="{70A78F55-CA73-4704-9BA7-DF5D34A8A531}" srcOrd="0" destOrd="0" presId="urn:microsoft.com/office/officeart/2005/8/layout/radial1"/>
    <dgm:cxn modelId="{7E17A05C-A874-5D49-8F9E-A5B9A52F8547}" type="presOf" srcId="{AEF87B2A-3C00-467D-8292-D3313DF36F2F}" destId="{83239FFC-6190-445B-BC9C-86C9543B69CB}" srcOrd="1" destOrd="0" presId="urn:microsoft.com/office/officeart/2005/8/layout/radial1"/>
    <dgm:cxn modelId="{AB895903-D99A-F543-939A-15B6F9D73276}" type="presOf" srcId="{779E671A-B0C4-4672-9610-643F59A16A2D}" destId="{2B6D957D-D87F-48ED-94C8-1967F6D18497}" srcOrd="0" destOrd="0" presId="urn:microsoft.com/office/officeart/2005/8/layout/radial1"/>
    <dgm:cxn modelId="{5BB09AB9-7323-415A-BD05-28B16CDC532A}" srcId="{60CE41F9-F8DD-4CE2-93C6-DBACF8E65637}" destId="{ABF86EF2-0133-452A-8A50-764F0D24E494}" srcOrd="3" destOrd="0" parTransId="{779E671A-B0C4-4672-9610-643F59A16A2D}" sibTransId="{54E26684-7CCF-4599-AE7A-FEF9A7006B9A}"/>
    <dgm:cxn modelId="{E9713C35-3DC6-C247-9029-67614E5CA614}" type="presOf" srcId="{9ADFF8DF-4016-452F-9A22-6FE8C548639A}" destId="{A8258C0E-D4FE-4F13-8FC5-5CD2552053F5}" srcOrd="0" destOrd="0" presId="urn:microsoft.com/office/officeart/2005/8/layout/radial1"/>
    <dgm:cxn modelId="{11F8A50C-2E6C-094D-A4A3-E20F3E4B1BF7}" type="presOf" srcId="{ACC55E24-EA04-4AE6-953A-D86019FF4A52}" destId="{323F476A-8744-4697-9FDC-AC887B61DCDF}" srcOrd="0" destOrd="0" presId="urn:microsoft.com/office/officeart/2005/8/layout/radial1"/>
    <dgm:cxn modelId="{CC7939AC-1D0E-FC42-A3B2-938381722A01}" type="presOf" srcId="{60CE41F9-F8DD-4CE2-93C6-DBACF8E65637}" destId="{1EACADFB-5764-45D7-85D7-21F8098DCC1E}" srcOrd="0" destOrd="0" presId="urn:microsoft.com/office/officeart/2005/8/layout/radial1"/>
    <dgm:cxn modelId="{3CF796D5-89A0-DA4D-BA82-8F298A67DAF4}" type="presOf" srcId="{333D2D57-7F87-4F92-B736-B2903DADA078}" destId="{89C19C22-513B-4300-8462-DCBAD2452643}" srcOrd="1" destOrd="0" presId="urn:microsoft.com/office/officeart/2005/8/layout/radial1"/>
    <dgm:cxn modelId="{837B049D-F7E3-C644-9006-54FE708BE975}" type="presOf" srcId="{FE50A141-386C-4708-BD9A-5C624F807C0C}" destId="{B0F86A2A-2BC2-4566-8564-6ECB577FF7B4}" srcOrd="0" destOrd="0" presId="urn:microsoft.com/office/officeart/2005/8/layout/radial1"/>
    <dgm:cxn modelId="{8584356F-8BC8-8440-8DE5-7CF187FBDAEE}" type="presOf" srcId="{333D2D57-7F87-4F92-B736-B2903DADA078}" destId="{7F6CD01B-347F-477D-98E4-272D19EB5DFB}" srcOrd="0" destOrd="0" presId="urn:microsoft.com/office/officeart/2005/8/layout/radial1"/>
    <dgm:cxn modelId="{E69AEAA9-22A4-D04A-99A6-623C6CEE64CD}" type="presOf" srcId="{2FDA77DE-8554-43E6-934A-33DB06A5E7E8}" destId="{C61DD748-B8AF-4D5C-8D08-3101DDE8181B}" srcOrd="0" destOrd="0" presId="urn:microsoft.com/office/officeart/2005/8/layout/radial1"/>
    <dgm:cxn modelId="{6E25F438-B062-7049-ACC2-CF5E0889F58B}" type="presOf" srcId="{91D9E1B4-EC94-43BA-84F2-1A04B2158E6E}" destId="{7915C9B5-5AF9-4F71-B28D-DFCD6D24C167}" srcOrd="0" destOrd="0" presId="urn:microsoft.com/office/officeart/2005/8/layout/radial1"/>
    <dgm:cxn modelId="{53C00194-793D-274D-B18B-A9A37759A18E}" type="presOf" srcId="{CF0FD282-AEF3-4963-87E0-57FD93ED19E2}" destId="{F775788A-A80E-4CB3-A6DD-B651C694B171}" srcOrd="0" destOrd="0" presId="urn:microsoft.com/office/officeart/2005/8/layout/radial1"/>
    <dgm:cxn modelId="{D32FF062-1FA7-4D76-9AD1-D01C7015B5F2}" srcId="{60CE41F9-F8DD-4CE2-93C6-DBACF8E65637}" destId="{66C10936-CC03-434E-BD63-851345C3842A}" srcOrd="7" destOrd="0" parTransId="{CCA8F058-EDBF-4EE3-A895-00D1046377B7}" sibTransId="{C3213A4A-47C7-4CBC-8444-5F16B53D3F3C}"/>
    <dgm:cxn modelId="{F3625F06-480B-6540-B238-677BEF26280C}" type="presOf" srcId="{681067B9-9A8B-4AB4-A784-1900D04A902A}" destId="{575A19D1-2242-4FD7-BD6E-5B4E415C35AE}" srcOrd="0" destOrd="0" presId="urn:microsoft.com/office/officeart/2005/8/layout/radial1"/>
    <dgm:cxn modelId="{5DA70FCB-1545-A14E-97F3-4E75767F3E22}" type="presOf" srcId="{681067B9-9A8B-4AB4-A784-1900D04A902A}" destId="{DA7AA10A-F2CD-425B-A1B1-E9301638AA58}" srcOrd="1"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409BD40E-8701-484D-A51F-3F2C2207D4C0}" type="presOf" srcId="{2FDA77DE-8554-43E6-934A-33DB06A5E7E8}" destId="{1A29044B-7E01-422C-B773-88A39A2C25D1}" srcOrd="1" destOrd="0" presId="urn:microsoft.com/office/officeart/2005/8/layout/radial1"/>
    <dgm:cxn modelId="{32DE9B9D-3FF6-E544-A603-09FFBF4B79D4}" type="presOf" srcId="{66C10936-CC03-434E-BD63-851345C3842A}" destId="{34BDCADC-5B31-41EF-A551-30384C6724AA}" srcOrd="0" destOrd="0" presId="urn:microsoft.com/office/officeart/2005/8/layout/radial1"/>
    <dgm:cxn modelId="{6473AB78-C239-D147-A932-520B10BBE20A}" type="presOf" srcId="{CCA8F058-EDBF-4EE3-A895-00D1046377B7}" destId="{F3F78655-350F-4CCB-A629-D93AB14D1545}" srcOrd="1" destOrd="0" presId="urn:microsoft.com/office/officeart/2005/8/layout/radial1"/>
    <dgm:cxn modelId="{70CD1FBD-E345-034D-ACCB-9A340D56BDA5}" type="presOf" srcId="{DD717E21-7C83-4DED-9FC6-4D2B8DFDC2E9}" destId="{045F7837-A758-4B09-B489-C4BB1CF00235}" srcOrd="0" destOrd="0" presId="urn:microsoft.com/office/officeart/2005/8/layout/radial1"/>
    <dgm:cxn modelId="{47A4CC49-BEE1-554D-A877-4C9D77951A5D}" type="presParOf" srcId="{323F476A-8744-4697-9FDC-AC887B61DCDF}" destId="{1EACADFB-5764-45D7-85D7-21F8098DCC1E}" srcOrd="0" destOrd="0" presId="urn:microsoft.com/office/officeart/2005/8/layout/radial1"/>
    <dgm:cxn modelId="{6913E061-2186-594F-979B-E7C7AFD6DBC1}" type="presParOf" srcId="{323F476A-8744-4697-9FDC-AC887B61DCDF}" destId="{575A19D1-2242-4FD7-BD6E-5B4E415C35AE}" srcOrd="1" destOrd="0" presId="urn:microsoft.com/office/officeart/2005/8/layout/radial1"/>
    <dgm:cxn modelId="{40E7DB78-9609-4743-97BA-914521B5E198}" type="presParOf" srcId="{575A19D1-2242-4FD7-BD6E-5B4E415C35AE}" destId="{DA7AA10A-F2CD-425B-A1B1-E9301638AA58}" srcOrd="0" destOrd="0" presId="urn:microsoft.com/office/officeart/2005/8/layout/radial1"/>
    <dgm:cxn modelId="{73BA1171-6AFB-6B42-9A66-8462B77ABD36}" type="presParOf" srcId="{323F476A-8744-4697-9FDC-AC887B61DCDF}" destId="{B0F86A2A-2BC2-4566-8564-6ECB577FF7B4}" srcOrd="2" destOrd="0" presId="urn:microsoft.com/office/officeart/2005/8/layout/radial1"/>
    <dgm:cxn modelId="{262D53F1-5B4F-4D4A-BF11-0B40F9961EDD}" type="presParOf" srcId="{323F476A-8744-4697-9FDC-AC887B61DCDF}" destId="{CAA5F6D2-3C9E-4393-ACAD-7B798A579AC9}" srcOrd="3" destOrd="0" presId="urn:microsoft.com/office/officeart/2005/8/layout/radial1"/>
    <dgm:cxn modelId="{A341550B-DD9A-5240-BD27-B59DFE330CFB}" type="presParOf" srcId="{CAA5F6D2-3C9E-4393-ACAD-7B798A579AC9}" destId="{AE2B80BA-770B-4AF9-B020-467A5C0BC19B}" srcOrd="0" destOrd="0" presId="urn:microsoft.com/office/officeart/2005/8/layout/radial1"/>
    <dgm:cxn modelId="{EA8EA566-3FE4-604A-84CC-FF5950CC65C6}" type="presParOf" srcId="{323F476A-8744-4697-9FDC-AC887B61DCDF}" destId="{F775788A-A80E-4CB3-A6DD-B651C694B171}" srcOrd="4" destOrd="0" presId="urn:microsoft.com/office/officeart/2005/8/layout/radial1"/>
    <dgm:cxn modelId="{8B9F46D6-A93A-7740-AC8F-1DD8AEDAB5E2}" type="presParOf" srcId="{323F476A-8744-4697-9FDC-AC887B61DCDF}" destId="{7915C9B5-5AF9-4F71-B28D-DFCD6D24C167}" srcOrd="5" destOrd="0" presId="urn:microsoft.com/office/officeart/2005/8/layout/radial1"/>
    <dgm:cxn modelId="{057E81DD-F382-B94B-90B5-D2D9C10E9F71}" type="presParOf" srcId="{7915C9B5-5AF9-4F71-B28D-DFCD6D24C167}" destId="{FC2B1780-C455-4252-95E4-0CB237D8D535}" srcOrd="0" destOrd="0" presId="urn:microsoft.com/office/officeart/2005/8/layout/radial1"/>
    <dgm:cxn modelId="{E935CFF1-709E-CA47-9A3F-2BE303286BDA}" type="presParOf" srcId="{323F476A-8744-4697-9FDC-AC887B61DCDF}" destId="{A8258C0E-D4FE-4F13-8FC5-5CD2552053F5}" srcOrd="6" destOrd="0" presId="urn:microsoft.com/office/officeart/2005/8/layout/radial1"/>
    <dgm:cxn modelId="{30C63F00-FDF9-9D49-9789-2F6B87607C00}" type="presParOf" srcId="{323F476A-8744-4697-9FDC-AC887B61DCDF}" destId="{2B6D957D-D87F-48ED-94C8-1967F6D18497}" srcOrd="7" destOrd="0" presId="urn:microsoft.com/office/officeart/2005/8/layout/radial1"/>
    <dgm:cxn modelId="{FFA8A1CA-8CD8-5448-BD8E-104684915087}" type="presParOf" srcId="{2B6D957D-D87F-48ED-94C8-1967F6D18497}" destId="{67691C19-520F-4B0B-AE8B-5731C5967533}" srcOrd="0" destOrd="0" presId="urn:microsoft.com/office/officeart/2005/8/layout/radial1"/>
    <dgm:cxn modelId="{A6D253D0-4CDF-4F46-A594-F20C938607D2}" type="presParOf" srcId="{323F476A-8744-4697-9FDC-AC887B61DCDF}" destId="{2DBC9C95-56E7-46C9-89A1-C9EA14E20E78}" srcOrd="8" destOrd="0" presId="urn:microsoft.com/office/officeart/2005/8/layout/radial1"/>
    <dgm:cxn modelId="{668587EC-0EE1-AF4A-A25B-37DB5FFBD711}" type="presParOf" srcId="{323F476A-8744-4697-9FDC-AC887B61DCDF}" destId="{7F6CD01B-347F-477D-98E4-272D19EB5DFB}" srcOrd="9" destOrd="0" presId="urn:microsoft.com/office/officeart/2005/8/layout/radial1"/>
    <dgm:cxn modelId="{01BF4061-7C23-204F-BD01-7BD39D37DD1D}" type="presParOf" srcId="{7F6CD01B-347F-477D-98E4-272D19EB5DFB}" destId="{89C19C22-513B-4300-8462-DCBAD2452643}" srcOrd="0" destOrd="0" presId="urn:microsoft.com/office/officeart/2005/8/layout/radial1"/>
    <dgm:cxn modelId="{67C6B60E-DD5A-FC42-84B4-07D3DD8708F4}" type="presParOf" srcId="{323F476A-8744-4697-9FDC-AC887B61DCDF}" destId="{DCB536DE-C02F-426D-BEDA-A009767947E0}" srcOrd="10" destOrd="0" presId="urn:microsoft.com/office/officeart/2005/8/layout/radial1"/>
    <dgm:cxn modelId="{CB20DE16-B15C-7E4F-98B0-A110F08EB14C}" type="presParOf" srcId="{323F476A-8744-4697-9FDC-AC887B61DCDF}" destId="{3BF99E75-5AAE-4BB0-9D8B-15A35BF555CE}" srcOrd="11" destOrd="0" presId="urn:microsoft.com/office/officeart/2005/8/layout/radial1"/>
    <dgm:cxn modelId="{34398145-3052-9B44-AD63-D468B6536650}" type="presParOf" srcId="{3BF99E75-5AAE-4BB0-9D8B-15A35BF555CE}" destId="{83239FFC-6190-445B-BC9C-86C9543B69CB}" srcOrd="0" destOrd="0" presId="urn:microsoft.com/office/officeart/2005/8/layout/radial1"/>
    <dgm:cxn modelId="{2D8B0BEE-DE0A-7C41-865C-9B719435473F}" type="presParOf" srcId="{323F476A-8744-4697-9FDC-AC887B61DCDF}" destId="{70A78F55-CA73-4704-9BA7-DF5D34A8A531}" srcOrd="12" destOrd="0" presId="urn:microsoft.com/office/officeart/2005/8/layout/radial1"/>
    <dgm:cxn modelId="{94BE9302-46F8-8A45-A93C-B0628DEAC77C}" type="presParOf" srcId="{323F476A-8744-4697-9FDC-AC887B61DCDF}" destId="{C61DD748-B8AF-4D5C-8D08-3101DDE8181B}" srcOrd="13" destOrd="0" presId="urn:microsoft.com/office/officeart/2005/8/layout/radial1"/>
    <dgm:cxn modelId="{15EBA180-637C-F44A-900C-CB2C18EF4FE9}" type="presParOf" srcId="{C61DD748-B8AF-4D5C-8D08-3101DDE8181B}" destId="{1A29044B-7E01-422C-B773-88A39A2C25D1}" srcOrd="0" destOrd="0" presId="urn:microsoft.com/office/officeart/2005/8/layout/radial1"/>
    <dgm:cxn modelId="{CA938DC3-9D28-DC4B-BA52-C7C31FBD96EE}" type="presParOf" srcId="{323F476A-8744-4697-9FDC-AC887B61DCDF}" destId="{045F7837-A758-4B09-B489-C4BB1CF00235}" srcOrd="14" destOrd="0" presId="urn:microsoft.com/office/officeart/2005/8/layout/radial1"/>
    <dgm:cxn modelId="{3E6C121F-27D5-9F47-B9B3-120E16571EB8}" type="presParOf" srcId="{323F476A-8744-4697-9FDC-AC887B61DCDF}" destId="{115FF0A2-B47D-422E-9601-2037C39AF160}" srcOrd="15" destOrd="0" presId="urn:microsoft.com/office/officeart/2005/8/layout/radial1"/>
    <dgm:cxn modelId="{35F05E9D-9585-D740-8FAB-F1D42011328F}" type="presParOf" srcId="{115FF0A2-B47D-422E-9601-2037C39AF160}" destId="{F3F78655-350F-4CCB-A629-D93AB14D1545}" srcOrd="0" destOrd="0" presId="urn:microsoft.com/office/officeart/2005/8/layout/radial1"/>
    <dgm:cxn modelId="{11D009F7-AEEF-5E44-B90A-6938CB1E1441}" type="presParOf" srcId="{323F476A-8744-4697-9FDC-AC887B61DCDF}" destId="{34BDCADC-5B31-41EF-A551-30384C6724AA}" srcOrd="16" destOrd="0" presId="urn:microsoft.com/office/officeart/2005/8/layout/radial1"/>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3FCFD-C679-4D76-BC40-E187706AD0A6}"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E0C61F43-4877-4AD3-8AB6-6C1442A543BE}">
      <dgm:prSet phldrT="[Text]" custT="1"/>
      <dgm:spPr/>
      <dgm:t>
        <a:bodyPr/>
        <a:lstStyle/>
        <a:p>
          <a:r>
            <a:rPr lang="x-none" sz="1100" smtClean="0">
              <a:solidFill>
                <a:schemeClr val="tx1"/>
              </a:solidFill>
              <a:latin typeface="Calibri"/>
              <a:cs typeface="Calibri"/>
            </a:rPr>
            <a:t>+</a:t>
          </a:r>
          <a:r>
            <a:rPr lang="sr-Cyrl-RS" sz="1100" dirty="0" smtClean="0">
              <a:solidFill>
                <a:schemeClr val="tx1"/>
              </a:solidFill>
              <a:latin typeface="Calibri"/>
              <a:cs typeface="Calibri"/>
            </a:rPr>
            <a:t> Коришћење роба и услуга</a:t>
          </a:r>
          <a:r>
            <a:rPr lang="x-none" sz="1100" smtClean="0">
              <a:solidFill>
                <a:schemeClr val="tx1"/>
              </a:solidFill>
              <a:latin typeface="Calibri"/>
              <a:cs typeface="Calibri"/>
            </a:rPr>
            <a:t> </a:t>
          </a:r>
          <a:r>
            <a:rPr lang="en-US" sz="1100" dirty="0" smtClean="0">
              <a:solidFill>
                <a:schemeClr val="tx1"/>
              </a:solidFill>
              <a:latin typeface="Calibri"/>
              <a:cs typeface="Calibri"/>
            </a:rPr>
            <a:t>348,6 </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Расходи за запослене </a:t>
          </a:r>
          <a:r>
            <a:rPr lang="en-US" sz="1100" dirty="0" smtClean="0">
              <a:solidFill>
                <a:schemeClr val="tx1"/>
              </a:solidFill>
              <a:latin typeface="Calibri"/>
              <a:cs typeface="Calibri"/>
            </a:rPr>
            <a:t>32</a:t>
          </a:r>
          <a:r>
            <a:rPr lang="x-none" sz="1100" smtClean="0">
              <a:solidFill>
                <a:schemeClr val="tx1"/>
              </a:solidFill>
              <a:latin typeface="Calibri"/>
              <a:cs typeface="Calibri"/>
            </a:rPr>
            <a:t> милиона 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a:t>
          </a:r>
          <a:r>
            <a:rPr lang="x-none" sz="1100" smtClean="0">
              <a:solidFill>
                <a:schemeClr val="tx1"/>
              </a:solidFill>
              <a:latin typeface="Calibri"/>
              <a:cs typeface="Calibri"/>
            </a:rPr>
            <a:t> </a:t>
          </a:r>
          <a:r>
            <a:rPr lang="sr-Cyrl-RS" sz="1100" dirty="0" smtClean="0">
              <a:solidFill>
                <a:schemeClr val="tx1"/>
              </a:solidFill>
              <a:latin typeface="Calibri"/>
              <a:cs typeface="Calibri"/>
            </a:rPr>
            <a:t> Трансфери осталим нивоима власти 87,4 милиона динара</a:t>
          </a:r>
        </a:p>
        <a:p>
          <a:r>
            <a:rPr lang="sr-Cyrl-RS" sz="1100" dirty="0" smtClean="0">
              <a:solidFill>
                <a:schemeClr val="tx1"/>
              </a:solidFill>
              <a:latin typeface="Calibri"/>
              <a:cs typeface="Calibri"/>
            </a:rPr>
            <a:t>+ Накнаде за социјалну заштиту из буџета 34,7 милиона динара</a:t>
          </a:r>
        </a:p>
        <a:p>
          <a:r>
            <a:rPr lang="sr-Cyrl-RS" sz="1100" dirty="0" smtClean="0">
              <a:solidFill>
                <a:schemeClr val="tx1"/>
              </a:solidFill>
              <a:latin typeface="Calibri"/>
              <a:cs typeface="Calibri"/>
            </a:rPr>
            <a:t>+ Стална буџетска резерва и текућа буџетска резерва 7 милиона  </a:t>
          </a:r>
        </a:p>
        <a:p>
          <a:r>
            <a:rPr lang="sr-Cyrl-RS" sz="1100" dirty="0" smtClean="0">
              <a:solidFill>
                <a:srgbClr val="FF0000"/>
              </a:solidFill>
              <a:latin typeface="Calibri"/>
              <a:cs typeface="Calibri"/>
            </a:rPr>
            <a:t>    </a:t>
          </a:r>
          <a:r>
            <a:rPr lang="sr-Cyrl-RS" sz="1100" dirty="0" smtClean="0">
              <a:solidFill>
                <a:schemeClr val="tx1"/>
              </a:solidFill>
              <a:latin typeface="Calibri"/>
              <a:cs typeface="Calibri"/>
            </a:rPr>
            <a:t>динара</a:t>
          </a:r>
        </a:p>
        <a:p>
          <a:r>
            <a:rPr lang="sr-Cyrl-RS" sz="1100" dirty="0" smtClean="0">
              <a:solidFill>
                <a:schemeClr val="tx1"/>
              </a:solidFill>
              <a:latin typeface="Calibri"/>
              <a:cs typeface="Calibri"/>
            </a:rPr>
            <a:t>+ Остали расходи 5,4милиона динара</a:t>
          </a:r>
        </a:p>
        <a:p>
          <a:endParaRPr lang="sr-Cyrl-RS" sz="1100" dirty="0" smtClean="0">
            <a:solidFill>
              <a:srgbClr val="FF0000"/>
            </a:solidFill>
            <a:latin typeface="Calibri"/>
            <a:cs typeface="Calibri"/>
          </a:endParaRPr>
        </a:p>
        <a:p>
          <a:endParaRPr lang="sr-Cyrl-RS" sz="1100" dirty="0" smtClean="0">
            <a:solidFill>
              <a:srgbClr val="FF0000"/>
            </a:solidFill>
            <a:latin typeface="Calibri"/>
            <a:cs typeface="Calibri"/>
          </a:endParaRPr>
        </a:p>
      </dgm:t>
    </dgm:pt>
    <dgm:pt modelId="{84E4A51E-6070-41FC-BD0F-D7BC62A07A40}" type="parTrans" cxnId="{A831F82F-DAE7-41E8-A1F3-C7F023474FCE}">
      <dgm:prSet/>
      <dgm:spPr/>
      <dgm:t>
        <a:bodyPr/>
        <a:lstStyle/>
        <a:p>
          <a:endParaRPr lang="x-none" sz="900">
            <a:latin typeface="Times New Roman" pitchFamily="18" charset="0"/>
            <a:cs typeface="Times New Roman" pitchFamily="18" charset="0"/>
          </a:endParaRPr>
        </a:p>
      </dgm:t>
    </dgm:pt>
    <dgm:pt modelId="{5FEDB457-C5A0-4954-9143-4DAEF919398B}" type="sibTrans" cxnId="{A831F82F-DAE7-41E8-A1F3-C7F023474FCE}">
      <dgm:prSet/>
      <dgm:spPr/>
      <dgm:t>
        <a:bodyPr/>
        <a:lstStyle/>
        <a:p>
          <a:endParaRPr lang="x-none" sz="900">
            <a:latin typeface="Times New Roman" pitchFamily="18" charset="0"/>
            <a:cs typeface="Times New Roman" pitchFamily="18" charset="0"/>
          </a:endParaRPr>
        </a:p>
      </dgm:t>
    </dgm:pt>
    <dgm:pt modelId="{E0187919-31DE-496A-A2CA-12D585CE5B92}">
      <dgm:prSet phldrT="[Text]" custT="1"/>
      <dgm:spPr/>
      <dgm:t>
        <a:bodyPr/>
        <a:lstStyle/>
        <a:p>
          <a:r>
            <a:rPr lang="sr-Cyrl-RS" sz="1100" dirty="0" smtClean="0">
              <a:solidFill>
                <a:schemeClr val="tx1"/>
              </a:solidFill>
              <a:latin typeface="Calibri"/>
              <a:cs typeface="Calibri"/>
            </a:rPr>
            <a:t>-  Субвенције 5,4   милиона динара</a:t>
          </a:r>
        </a:p>
        <a:p>
          <a:r>
            <a:rPr lang="sr-Cyrl-RS" sz="1100" dirty="0" smtClean="0">
              <a:solidFill>
                <a:schemeClr val="tx1"/>
              </a:solidFill>
              <a:latin typeface="Calibri"/>
              <a:cs typeface="Calibri"/>
            </a:rPr>
            <a:t>- Капитални расходи 20,6 милиона динара</a:t>
          </a:r>
          <a:endParaRPr lang="sr-Latn-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dgm:t>
    </dgm:pt>
    <dgm:pt modelId="{49430B31-E5AE-434D-81E4-3FF78B22FB2D}" type="parTrans" cxnId="{41E187C4-DA2D-4CF1-AA7D-9E638D8C7527}">
      <dgm:prSet/>
      <dgm:spPr/>
      <dgm:t>
        <a:bodyPr/>
        <a:lstStyle/>
        <a:p>
          <a:endParaRPr lang="x-none" sz="900">
            <a:latin typeface="Times New Roman" pitchFamily="18" charset="0"/>
            <a:cs typeface="Times New Roman" pitchFamily="18" charset="0"/>
          </a:endParaRPr>
        </a:p>
      </dgm:t>
    </dgm:pt>
    <dgm:pt modelId="{49C808C9-9DAB-4F80-98AC-5A18618D6E47}" type="sibTrans" cxnId="{41E187C4-DA2D-4CF1-AA7D-9E638D8C7527}">
      <dgm:prSet/>
      <dgm:spPr/>
      <dgm:t>
        <a:bodyPr/>
        <a:lstStyle/>
        <a:p>
          <a:endParaRPr lang="x-none" sz="900">
            <a:latin typeface="Times New Roman" pitchFamily="18" charset="0"/>
            <a:cs typeface="Times New Roman" pitchFamily="18" charset="0"/>
          </a:endParaRPr>
        </a:p>
      </dgm:t>
    </dgm:pt>
    <dgm:pt modelId="{54F715EB-FE64-4838-8613-E3B33A033764}">
      <dgm:prSet/>
      <dgm:spPr/>
      <dgm:t>
        <a:bodyPr/>
        <a:lstStyle/>
        <a:p>
          <a:endParaRPr lang="en-US"/>
        </a:p>
      </dgm:t>
    </dgm:pt>
    <dgm:pt modelId="{96DB9A86-E728-4D9B-B316-5D7E2BFD6408}" type="parTrans" cxnId="{DF4727D3-5FEF-4BE1-9814-491F76504C34}">
      <dgm:prSet/>
      <dgm:spPr/>
      <dgm:t>
        <a:bodyPr/>
        <a:lstStyle/>
        <a:p>
          <a:endParaRPr lang="en-US"/>
        </a:p>
      </dgm:t>
    </dgm:pt>
    <dgm:pt modelId="{016F11BF-F3A6-4DCF-B31B-F3860FA39128}" type="sibTrans" cxnId="{DF4727D3-5FEF-4BE1-9814-491F76504C34}">
      <dgm:prSet/>
      <dgm:spPr/>
      <dgm:t>
        <a:bodyPr/>
        <a:lstStyle/>
        <a:p>
          <a:endParaRPr lang="en-US"/>
        </a:p>
      </dgm:t>
    </dgm:pt>
    <dgm:pt modelId="{1BEF2811-25B3-4425-9445-44D523569147}" type="pres">
      <dgm:prSet presAssocID="{7253FCFD-C679-4D76-BC40-E187706AD0A6}" presName="compositeShape" presStyleCnt="0">
        <dgm:presLayoutVars>
          <dgm:chMax val="2"/>
          <dgm:dir/>
          <dgm:resizeHandles val="exact"/>
        </dgm:presLayoutVars>
      </dgm:prSet>
      <dgm:spPr/>
      <dgm:t>
        <a:bodyPr/>
        <a:lstStyle/>
        <a:p>
          <a:endParaRPr lang="x-none"/>
        </a:p>
      </dgm:t>
    </dgm:pt>
    <dgm:pt modelId="{AB1D837B-928D-40B9-BF3B-E0416CA4D701}" type="pres">
      <dgm:prSet presAssocID="{E0C61F43-4877-4AD3-8AB6-6C1442A543BE}" presName="upArrow" presStyleLbl="node1" presStyleIdx="0" presStyleCnt="2" custScaleX="69231" custScaleY="88722" custLinFactNeighborX="3222" custLinFactNeighborY="705"/>
      <dgm:spPr/>
      <dgm:t>
        <a:bodyPr/>
        <a:lstStyle/>
        <a:p>
          <a:endParaRPr lang="en-US"/>
        </a:p>
      </dgm:t>
    </dgm:pt>
    <dgm:pt modelId="{2D5266E8-89B3-4EC1-A5A8-7B92AB4026D8}" type="pres">
      <dgm:prSet presAssocID="{E0C61F43-4877-4AD3-8AB6-6C1442A543BE}" presName="upArrowText" presStyleLbl="revTx" presStyleIdx="0" presStyleCnt="2" custScaleX="106813" custScaleY="173344" custLinFactNeighborX="8850" custLinFactNeighborY="7755">
        <dgm:presLayoutVars>
          <dgm:chMax val="0"/>
          <dgm:bulletEnabled val="1"/>
        </dgm:presLayoutVars>
      </dgm:prSet>
      <dgm:spPr/>
      <dgm:t>
        <a:bodyPr/>
        <a:lstStyle/>
        <a:p>
          <a:endParaRPr lang="x-none"/>
        </a:p>
      </dgm:t>
    </dgm:pt>
    <dgm:pt modelId="{CEC0B8CE-AD00-4603-BCA1-1801D4E4B30D}" type="pres">
      <dgm:prSet presAssocID="{E0187919-31DE-496A-A2CA-12D585CE5B92}" presName="downArrow" presStyleLbl="node1" presStyleIdx="1" presStyleCnt="2" custScaleX="69052" custScaleY="87055" custLinFactNeighborX="-26867" custLinFactNeighborY="-705"/>
      <dgm:spPr/>
      <dgm:t>
        <a:bodyPr/>
        <a:lstStyle/>
        <a:p>
          <a:endParaRPr lang="en-US"/>
        </a:p>
      </dgm:t>
    </dgm:pt>
    <dgm:pt modelId="{BEDB6C1D-00B3-4533-ACFF-CADB57FD51E5}" type="pres">
      <dgm:prSet presAssocID="{E0187919-31DE-496A-A2CA-12D585CE5B92}" presName="downArrowText" presStyleLbl="revTx" presStyleIdx="1" presStyleCnt="2" custScaleX="84695" custScaleY="47475" custLinFactNeighborX="-18575" custLinFactNeighborY="-4764">
        <dgm:presLayoutVars>
          <dgm:chMax val="0"/>
          <dgm:bulletEnabled val="1"/>
        </dgm:presLayoutVars>
      </dgm:prSet>
      <dgm:spPr/>
      <dgm:t>
        <a:bodyPr/>
        <a:lstStyle/>
        <a:p>
          <a:endParaRPr lang="x-none"/>
        </a:p>
      </dgm:t>
    </dgm:pt>
  </dgm:ptLst>
  <dgm:cxnLst>
    <dgm:cxn modelId="{76034F76-5CF3-6543-A672-DFDF1A7F222F}" type="presOf" srcId="{E0C61F43-4877-4AD3-8AB6-6C1442A543BE}" destId="{2D5266E8-89B3-4EC1-A5A8-7B92AB4026D8}" srcOrd="0" destOrd="0" presId="urn:microsoft.com/office/officeart/2005/8/layout/arrow4"/>
    <dgm:cxn modelId="{610C678E-4951-E640-88B9-7984E27528FF}" type="presOf" srcId="{E0187919-31DE-496A-A2CA-12D585CE5B92}" destId="{BEDB6C1D-00B3-4533-ACFF-CADB57FD51E5}" srcOrd="0" destOrd="0" presId="urn:microsoft.com/office/officeart/2005/8/layout/arrow4"/>
    <dgm:cxn modelId="{41E187C4-DA2D-4CF1-AA7D-9E638D8C7527}" srcId="{7253FCFD-C679-4D76-BC40-E187706AD0A6}" destId="{E0187919-31DE-496A-A2CA-12D585CE5B92}" srcOrd="1" destOrd="0" parTransId="{49430B31-E5AE-434D-81E4-3FF78B22FB2D}" sibTransId="{49C808C9-9DAB-4F80-98AC-5A18618D6E47}"/>
    <dgm:cxn modelId="{A831F82F-DAE7-41E8-A1F3-C7F023474FCE}" srcId="{7253FCFD-C679-4D76-BC40-E187706AD0A6}" destId="{E0C61F43-4877-4AD3-8AB6-6C1442A543BE}" srcOrd="0" destOrd="0" parTransId="{84E4A51E-6070-41FC-BD0F-D7BC62A07A40}" sibTransId="{5FEDB457-C5A0-4954-9143-4DAEF919398B}"/>
    <dgm:cxn modelId="{DF4727D3-5FEF-4BE1-9814-491F76504C34}" srcId="{7253FCFD-C679-4D76-BC40-E187706AD0A6}" destId="{54F715EB-FE64-4838-8613-E3B33A033764}" srcOrd="2" destOrd="0" parTransId="{96DB9A86-E728-4D9B-B316-5D7E2BFD6408}" sibTransId="{016F11BF-F3A6-4DCF-B31B-F3860FA39128}"/>
    <dgm:cxn modelId="{0CF87289-AFED-8D47-B3D8-9AB07FAEFC6C}" type="presOf" srcId="{7253FCFD-C679-4D76-BC40-E187706AD0A6}" destId="{1BEF2811-25B3-4425-9445-44D523569147}" srcOrd="0" destOrd="0" presId="urn:microsoft.com/office/officeart/2005/8/layout/arrow4"/>
    <dgm:cxn modelId="{71D00C1D-7DBA-F542-8BF6-02868BBBA961}" type="presParOf" srcId="{1BEF2811-25B3-4425-9445-44D523569147}" destId="{AB1D837B-928D-40B9-BF3B-E0416CA4D701}" srcOrd="0" destOrd="0" presId="urn:microsoft.com/office/officeart/2005/8/layout/arrow4"/>
    <dgm:cxn modelId="{1F1F75EC-D22E-6949-BB79-A8A611D3AC00}" type="presParOf" srcId="{1BEF2811-25B3-4425-9445-44D523569147}" destId="{2D5266E8-89B3-4EC1-A5A8-7B92AB4026D8}" srcOrd="1" destOrd="0" presId="urn:microsoft.com/office/officeart/2005/8/layout/arrow4"/>
    <dgm:cxn modelId="{00F7D37F-9AAB-4642-BA0E-449D62FFD0EC}" type="presParOf" srcId="{1BEF2811-25B3-4425-9445-44D523569147}" destId="{CEC0B8CE-AD00-4603-BCA1-1801D4E4B30D}" srcOrd="2" destOrd="0" presId="urn:microsoft.com/office/officeart/2005/8/layout/arrow4"/>
    <dgm:cxn modelId="{9247D5AC-D7E8-1948-B3BB-ABE40B724DF4}" type="presParOf" srcId="{1BEF2811-25B3-4425-9445-44D523569147}" destId="{BEDB6C1D-00B3-4533-ACFF-CADB57FD51E5}" srcOrd="3" destOrd="0" presId="urn:microsoft.com/office/officeart/2005/8/layout/arrow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3CD0F7-8607-4B86-ABF9-FA5B7D78B95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3E7A0667-85D9-49A2-9FE5-D5DF8CA86E55}">
      <dgm:prSet phldrT="[Text]" custT="1"/>
      <dgm:spPr>
        <a:xfrm>
          <a:off x="2176108" y="1433164"/>
          <a:ext cx="1591382" cy="1630199"/>
        </a:xfrm>
      </dgm:spPr>
      <dgm:t>
        <a:bodyPr/>
        <a:lstStyle/>
        <a:p>
          <a:r>
            <a:rPr lang="x-none" sz="900" dirty="0" smtClean="0">
              <a:latin typeface="Cambria" panose="02040503050406030204" pitchFamily="18" charset="0"/>
              <a:ea typeface="+mn-ea"/>
              <a:cs typeface="+mn-cs"/>
            </a:rPr>
            <a:t>Расходи буџета деле се на следеће програме</a:t>
          </a:r>
          <a:endParaRPr lang="en-US" sz="900" dirty="0">
            <a:latin typeface="Cambria" panose="02040503050406030204" pitchFamily="18" charset="0"/>
            <a:ea typeface="+mn-ea"/>
            <a:cs typeface="+mn-cs"/>
          </a:endParaRPr>
        </a:p>
      </dgm:t>
    </dgm:pt>
    <dgm:pt modelId="{1AA32994-05DC-482B-9527-00D3E43A6056}" type="parTrans" cxnId="{C569848A-7674-462A-8575-CDE65F300EA4}">
      <dgm:prSet/>
      <dgm:spPr/>
      <dgm:t>
        <a:bodyPr/>
        <a:lstStyle/>
        <a:p>
          <a:endParaRPr lang="en-US" sz="900">
            <a:latin typeface="Cambria" panose="02040503050406030204" pitchFamily="18" charset="0"/>
          </a:endParaRPr>
        </a:p>
      </dgm:t>
    </dgm:pt>
    <dgm:pt modelId="{34228242-A757-40AA-9869-95EDD16CB5E5}" type="sibTrans" cxnId="{C569848A-7674-462A-8575-CDE65F300EA4}">
      <dgm:prSet/>
      <dgm:spPr/>
      <dgm:t>
        <a:bodyPr/>
        <a:lstStyle/>
        <a:p>
          <a:endParaRPr lang="en-US" sz="900">
            <a:latin typeface="Cambria" panose="02040503050406030204" pitchFamily="18" charset="0"/>
          </a:endParaRPr>
        </a:p>
      </dgm:t>
    </dgm:pt>
    <dgm:pt modelId="{2385B28E-B56C-4437-98B5-079A4636AB1A}">
      <dgm:prSet phldrT="[Text]" custT="1"/>
      <dgm:spPr>
        <a:xfrm>
          <a:off x="2515253" y="7997"/>
          <a:ext cx="922883" cy="922883"/>
        </a:xfrm>
      </dgm:spPr>
      <dgm:t>
        <a:bodyPr/>
        <a:lstStyle/>
        <a:p>
          <a:r>
            <a:rPr lang="ru-RU" sz="800" dirty="0" smtClean="0">
              <a:latin typeface="Cambria" panose="02040503050406030204" pitchFamily="18" charset="0"/>
              <a:ea typeface="+mn-ea"/>
              <a:cs typeface="+mn-cs"/>
            </a:rPr>
            <a:t>Програм 1 – Становање у</a:t>
          </a:r>
          <a:r>
            <a:rPr lang="sr-Cyrl-RS" sz="800" dirty="0" smtClean="0">
              <a:latin typeface="Cambria" panose="02040503050406030204" pitchFamily="18" charset="0"/>
              <a:ea typeface="+mn-ea"/>
              <a:cs typeface="+mn-cs"/>
            </a:rPr>
            <a:t>рбанизам</a:t>
          </a:r>
          <a:r>
            <a:rPr lang="ru-RU" sz="800" dirty="0" smtClean="0">
              <a:latin typeface="Cambria" panose="02040503050406030204" pitchFamily="18" charset="0"/>
              <a:ea typeface="+mn-ea"/>
              <a:cs typeface="+mn-cs"/>
            </a:rPr>
            <a:t> и просторно планирање</a:t>
          </a:r>
          <a:endParaRPr lang="en-US" sz="800" dirty="0">
            <a:latin typeface="Cambria" panose="02040503050406030204" pitchFamily="18" charset="0"/>
            <a:ea typeface="+mn-ea"/>
            <a:cs typeface="+mn-cs"/>
          </a:endParaRPr>
        </a:p>
      </dgm:t>
    </dgm:pt>
    <dgm:pt modelId="{E1A6DAF3-7E9A-4024-BCA1-7BC35D0725D9}" type="parTrans" cxnId="{8819A9A5-ED7E-4066-9308-CD43C77EC5FD}">
      <dgm:prSet/>
      <dgm:spPr/>
      <dgm:t>
        <a:bodyPr/>
        <a:lstStyle/>
        <a:p>
          <a:endParaRPr lang="en-US" sz="900">
            <a:latin typeface="Cambria" panose="02040503050406030204" pitchFamily="18" charset="0"/>
          </a:endParaRPr>
        </a:p>
      </dgm:t>
    </dgm:pt>
    <dgm:pt modelId="{3CF504DA-9794-412B-B7AE-AA842EBCE658}" type="sibTrans" cxnId="{8819A9A5-ED7E-4066-9308-CD43C77EC5FD}">
      <dgm:prSet/>
      <dgm:spPr/>
      <dgm:t>
        <a:bodyPr/>
        <a:lstStyle/>
        <a:p>
          <a:endParaRPr lang="en-US" sz="900">
            <a:latin typeface="Cambria" panose="02040503050406030204" pitchFamily="18" charset="0"/>
          </a:endParaRPr>
        </a:p>
      </dgm:t>
    </dgm:pt>
    <dgm:pt modelId="{403F4430-2CBD-46D8-8095-9A2299FC3B85}">
      <dgm:prSet phldrT="[Text]" custT="1"/>
      <dgm:spPr>
        <a:xfrm>
          <a:off x="3830795" y="597895"/>
          <a:ext cx="922883" cy="922883"/>
        </a:xfrm>
      </dgm:spPr>
      <dgm:t>
        <a:bodyPr/>
        <a:lstStyle/>
        <a:p>
          <a:r>
            <a:rPr lang="ru-RU" sz="900" dirty="0" smtClean="0">
              <a:latin typeface="Cambria" panose="02040503050406030204" pitchFamily="18" charset="0"/>
              <a:ea typeface="+mn-ea"/>
              <a:cs typeface="+mn-cs"/>
            </a:rPr>
            <a:t>Програм 3 - Локални економски развој</a:t>
          </a:r>
          <a:endParaRPr lang="en-US" sz="900" dirty="0">
            <a:latin typeface="Cambria" panose="02040503050406030204" pitchFamily="18" charset="0"/>
            <a:ea typeface="+mn-ea"/>
            <a:cs typeface="+mn-cs"/>
          </a:endParaRPr>
        </a:p>
      </dgm:t>
    </dgm:pt>
    <dgm:pt modelId="{B24ED424-6363-422D-98A1-91B9CE7023D3}" type="parTrans" cxnId="{EA4FA2B6-70F6-4CCE-8AA1-5FB4B87BAC39}">
      <dgm:prSet/>
      <dgm:spPr/>
      <dgm:t>
        <a:bodyPr/>
        <a:lstStyle/>
        <a:p>
          <a:endParaRPr lang="en-US" sz="900">
            <a:latin typeface="Cambria" panose="02040503050406030204" pitchFamily="18" charset="0"/>
          </a:endParaRPr>
        </a:p>
      </dgm:t>
    </dgm:pt>
    <dgm:pt modelId="{769683A1-D7B7-4F91-9307-2AC156A5A85F}" type="sibTrans" cxnId="{EA4FA2B6-70F6-4CCE-8AA1-5FB4B87BAC39}">
      <dgm:prSet/>
      <dgm:spPr/>
      <dgm:t>
        <a:bodyPr/>
        <a:lstStyle/>
        <a:p>
          <a:endParaRPr lang="en-US" sz="900">
            <a:latin typeface="Cambria" panose="02040503050406030204" pitchFamily="18" charset="0"/>
          </a:endParaRPr>
        </a:p>
      </dgm:t>
    </dgm:pt>
    <dgm:pt modelId="{D44A5916-BB38-433C-9BDD-B9AB4DAFA19C}">
      <dgm:prSet phldrT="[Text]" custT="1"/>
      <dgm:spPr>
        <a:xfrm>
          <a:off x="4200217" y="1237753"/>
          <a:ext cx="922883" cy="922883"/>
        </a:xfrm>
      </dgm:spPr>
      <dgm:t>
        <a:bodyPr/>
        <a:lstStyle/>
        <a:p>
          <a:r>
            <a:rPr lang="x-none" sz="900" smtClean="0">
              <a:latin typeface="Cambria" panose="02040503050406030204" pitchFamily="18" charset="0"/>
              <a:ea typeface="+mn-ea"/>
              <a:cs typeface="+mn-cs"/>
            </a:rPr>
            <a:t>Програм 4 - Развој туризма</a:t>
          </a:r>
          <a:endParaRPr lang="en-US" sz="900" dirty="0">
            <a:latin typeface="Cambria" panose="02040503050406030204" pitchFamily="18" charset="0"/>
            <a:ea typeface="+mn-ea"/>
            <a:cs typeface="+mn-cs"/>
          </a:endParaRPr>
        </a:p>
      </dgm:t>
    </dgm:pt>
    <dgm:pt modelId="{419D650D-5032-4CDB-BFF8-DF5F9BDA8A59}" type="parTrans" cxnId="{F6905CA0-226F-46C7-B0D4-53281AC8DFFE}">
      <dgm:prSet/>
      <dgm:spPr/>
      <dgm:t>
        <a:bodyPr/>
        <a:lstStyle/>
        <a:p>
          <a:endParaRPr lang="en-US" sz="900">
            <a:latin typeface="Cambria" panose="02040503050406030204" pitchFamily="18" charset="0"/>
          </a:endParaRPr>
        </a:p>
      </dgm:t>
    </dgm:pt>
    <dgm:pt modelId="{8D9B751A-8831-4E8B-871A-EF65844B832F}" type="sibTrans" cxnId="{F6905CA0-226F-46C7-B0D4-53281AC8DFFE}">
      <dgm:prSet/>
      <dgm:spPr/>
      <dgm:t>
        <a:bodyPr/>
        <a:lstStyle/>
        <a:p>
          <a:endParaRPr lang="en-US" sz="900">
            <a:latin typeface="Cambria" panose="02040503050406030204" pitchFamily="18" charset="0"/>
          </a:endParaRPr>
        </a:p>
      </dgm:t>
    </dgm:pt>
    <dgm:pt modelId="{D5CD8596-54C1-4C4C-8F4B-E62D34EEA886}">
      <dgm:prSet phldrT="[Text]" custT="1"/>
      <dgm:spPr>
        <a:xfrm>
          <a:off x="4282337" y="1970551"/>
          <a:ext cx="922883" cy="922883"/>
        </a:xfrm>
      </dgm:spPr>
      <dgm:t>
        <a:bodyPr/>
        <a:lstStyle/>
        <a:p>
          <a:r>
            <a:rPr lang="x-none" sz="900" smtClean="0">
              <a:latin typeface="Cambria" panose="02040503050406030204" pitchFamily="18" charset="0"/>
              <a:ea typeface="+mn-ea"/>
              <a:cs typeface="+mn-cs"/>
            </a:rPr>
            <a:t>Програм 5 – </a:t>
          </a:r>
          <a:r>
            <a:rPr lang="sr-Cyrl-RS" sz="900" dirty="0" smtClean="0">
              <a:latin typeface="Cambria" panose="02040503050406030204" pitchFamily="18" charset="0"/>
              <a:ea typeface="+mn-ea"/>
              <a:cs typeface="+mn-cs"/>
            </a:rPr>
            <a:t>Пољопривреда и рурални развој</a:t>
          </a:r>
          <a:endParaRPr lang="en-US" sz="900" dirty="0">
            <a:latin typeface="Cambria" panose="02040503050406030204" pitchFamily="18" charset="0"/>
            <a:ea typeface="+mn-ea"/>
            <a:cs typeface="+mn-cs"/>
          </a:endParaRPr>
        </a:p>
      </dgm:t>
    </dgm:pt>
    <dgm:pt modelId="{D7ACFC0E-57C3-4082-AF5A-F9B2A3B9EF55}" type="parTrans" cxnId="{7C6E2F1A-B7B1-49AA-B1FD-A9B2C5A82448}">
      <dgm:prSet/>
      <dgm:spPr/>
      <dgm:t>
        <a:bodyPr/>
        <a:lstStyle/>
        <a:p>
          <a:endParaRPr lang="en-US" sz="900">
            <a:latin typeface="Cambria" panose="02040503050406030204" pitchFamily="18" charset="0"/>
          </a:endParaRPr>
        </a:p>
      </dgm:t>
    </dgm:pt>
    <dgm:pt modelId="{ADE40EB6-C114-4090-98DB-B4FC67485223}" type="sibTrans" cxnId="{7C6E2F1A-B7B1-49AA-B1FD-A9B2C5A82448}">
      <dgm:prSet/>
      <dgm:spPr/>
      <dgm:t>
        <a:bodyPr/>
        <a:lstStyle/>
        <a:p>
          <a:endParaRPr lang="en-US" sz="900">
            <a:latin typeface="Cambria" panose="02040503050406030204" pitchFamily="18" charset="0"/>
          </a:endParaRPr>
        </a:p>
      </dgm:t>
    </dgm:pt>
    <dgm:pt modelId="{8969422C-0DA4-43EC-8186-A2B0B8B01E27}">
      <dgm:prSet phldrT="[Text]" custT="1"/>
      <dgm:spPr>
        <a:xfrm>
          <a:off x="4054032" y="2673241"/>
          <a:ext cx="922883" cy="922883"/>
        </a:xfrm>
      </dgm:spPr>
      <dgm:t>
        <a:bodyPr/>
        <a:lstStyle/>
        <a:p>
          <a:r>
            <a:rPr lang="ru-RU" sz="900" smtClean="0">
              <a:latin typeface="Cambria" panose="02040503050406030204" pitchFamily="18" charset="0"/>
              <a:ea typeface="+mn-ea"/>
              <a:cs typeface="+mn-cs"/>
            </a:rPr>
            <a:t>Програм 6 - Заштита животне средине</a:t>
          </a:r>
          <a:endParaRPr lang="en-US" sz="900" dirty="0">
            <a:latin typeface="Cambria" panose="02040503050406030204" pitchFamily="18" charset="0"/>
            <a:ea typeface="+mn-ea"/>
            <a:cs typeface="+mn-cs"/>
          </a:endParaRPr>
        </a:p>
      </dgm:t>
    </dgm:pt>
    <dgm:pt modelId="{18F7DF5A-F2BB-478D-85B7-20CE9D86083A}" type="parTrans" cxnId="{EA72D3A3-591F-4D2C-97E1-06A71738B985}">
      <dgm:prSet/>
      <dgm:spPr/>
      <dgm:t>
        <a:bodyPr/>
        <a:lstStyle/>
        <a:p>
          <a:endParaRPr lang="en-US" sz="900">
            <a:latin typeface="Cambria" panose="02040503050406030204" pitchFamily="18" charset="0"/>
          </a:endParaRPr>
        </a:p>
      </dgm:t>
    </dgm:pt>
    <dgm:pt modelId="{748607F1-B21C-4172-8C21-3E09D859BA1E}" type="sibTrans" cxnId="{EA72D3A3-591F-4D2C-97E1-06A71738B985}">
      <dgm:prSet/>
      <dgm:spPr/>
      <dgm:t>
        <a:bodyPr/>
        <a:lstStyle/>
        <a:p>
          <a:endParaRPr lang="en-US" sz="900">
            <a:latin typeface="Cambria" panose="02040503050406030204" pitchFamily="18" charset="0"/>
          </a:endParaRPr>
        </a:p>
      </dgm:t>
    </dgm:pt>
    <dgm:pt modelId="{CCD6F700-4343-42AE-9A45-74029FFBF3CA}">
      <dgm:prSet phldrT="[Text]" custT="1"/>
      <dgm:spPr>
        <a:xfrm>
          <a:off x="2884680" y="3522824"/>
          <a:ext cx="922883" cy="922883"/>
        </a:xfrm>
      </dgm:spPr>
      <dgm:t>
        <a:bodyPr/>
        <a:lstStyle/>
        <a:p>
          <a:r>
            <a:rPr lang="x-none" sz="900" smtClean="0">
              <a:latin typeface="Cambria" panose="02040503050406030204" pitchFamily="18" charset="0"/>
              <a:ea typeface="+mn-ea"/>
              <a:cs typeface="+mn-cs"/>
            </a:rPr>
            <a:t>Програм 8 - Предшколско васпитање</a:t>
          </a:r>
          <a:r>
            <a:rPr lang="sr-Cyrl-RS" sz="900" dirty="0" smtClean="0">
              <a:latin typeface="Cambria" panose="02040503050406030204" pitchFamily="18" charset="0"/>
              <a:ea typeface="+mn-ea"/>
              <a:cs typeface="+mn-cs"/>
            </a:rPr>
            <a:t> и образовање</a:t>
          </a:r>
          <a:endParaRPr lang="en-US" sz="900" dirty="0">
            <a:latin typeface="Cambria" panose="02040503050406030204" pitchFamily="18" charset="0"/>
            <a:ea typeface="+mn-ea"/>
            <a:cs typeface="+mn-cs"/>
          </a:endParaRPr>
        </a:p>
      </dgm:t>
    </dgm:pt>
    <dgm:pt modelId="{B1FD4B06-5C0A-42C3-BF8D-8051179C9F3A}" type="parTrans" cxnId="{F86D63C8-EE05-419C-A121-461F815AC7CD}">
      <dgm:prSet/>
      <dgm:spPr/>
      <dgm:t>
        <a:bodyPr/>
        <a:lstStyle/>
        <a:p>
          <a:endParaRPr lang="en-US" sz="900">
            <a:latin typeface="Cambria" panose="02040503050406030204" pitchFamily="18" charset="0"/>
          </a:endParaRPr>
        </a:p>
      </dgm:t>
    </dgm:pt>
    <dgm:pt modelId="{3940B645-D8EB-4C42-95B3-FE2772F0194B}" type="sibTrans" cxnId="{F86D63C8-EE05-419C-A121-461F815AC7CD}">
      <dgm:prSet/>
      <dgm:spPr/>
      <dgm:t>
        <a:bodyPr/>
        <a:lstStyle/>
        <a:p>
          <a:endParaRPr lang="en-US" sz="900">
            <a:latin typeface="Cambria" panose="02040503050406030204" pitchFamily="18" charset="0"/>
          </a:endParaRPr>
        </a:p>
      </dgm:t>
    </dgm:pt>
    <dgm:pt modelId="{20CE0499-F5ED-4CFE-A0FE-3FB9F029A249}">
      <dgm:prSet custT="1"/>
      <dgm:spPr>
        <a:xfrm>
          <a:off x="3237955" y="161616"/>
          <a:ext cx="922883" cy="922883"/>
        </a:xfrm>
      </dgm:spPr>
      <dgm:t>
        <a:bodyPr/>
        <a:lstStyle/>
        <a:p>
          <a:r>
            <a:rPr lang="x-none" sz="900" smtClean="0">
              <a:latin typeface="Cambria" panose="02040503050406030204" pitchFamily="18" charset="0"/>
              <a:ea typeface="+mn-ea"/>
              <a:cs typeface="+mn-cs"/>
            </a:rPr>
            <a:t>Програм 2 – Комуналн</a:t>
          </a:r>
          <a:r>
            <a:rPr lang="sr-Cyrl-RS" sz="900" dirty="0" smtClean="0">
              <a:latin typeface="Cambria" panose="02040503050406030204" pitchFamily="18" charset="0"/>
              <a:ea typeface="+mn-ea"/>
              <a:cs typeface="+mn-cs"/>
            </a:rPr>
            <a:t>е </a:t>
          </a:r>
          <a:r>
            <a:rPr lang="x-none" sz="900" smtClean="0">
              <a:latin typeface="Cambria" panose="02040503050406030204" pitchFamily="18" charset="0"/>
              <a:ea typeface="+mn-ea"/>
              <a:cs typeface="+mn-cs"/>
            </a:rPr>
            <a:t>делатност</a:t>
          </a:r>
          <a:endParaRPr lang="en-US" sz="900" dirty="0">
            <a:latin typeface="Cambria" panose="02040503050406030204" pitchFamily="18" charset="0"/>
            <a:ea typeface="+mn-ea"/>
            <a:cs typeface="+mn-cs"/>
          </a:endParaRPr>
        </a:p>
      </dgm:t>
    </dgm:pt>
    <dgm:pt modelId="{4AB6D0E1-0F7E-4946-8E5C-87EE0DCB8EBF}" type="parTrans" cxnId="{FD166290-9D02-4118-AB5C-8DBEB9E24685}">
      <dgm:prSet/>
      <dgm:spPr/>
      <dgm:t>
        <a:bodyPr/>
        <a:lstStyle/>
        <a:p>
          <a:endParaRPr lang="en-US" sz="900">
            <a:latin typeface="Cambria" panose="02040503050406030204" pitchFamily="18" charset="0"/>
          </a:endParaRPr>
        </a:p>
      </dgm:t>
    </dgm:pt>
    <dgm:pt modelId="{8EFF5D72-2CD2-4196-BB08-DB9F0E8A4892}" type="sibTrans" cxnId="{FD166290-9D02-4118-AB5C-8DBEB9E24685}">
      <dgm:prSet/>
      <dgm:spPr/>
      <dgm:t>
        <a:bodyPr/>
        <a:lstStyle/>
        <a:p>
          <a:endParaRPr lang="en-US" sz="900">
            <a:latin typeface="Cambria" panose="02040503050406030204" pitchFamily="18" charset="0"/>
          </a:endParaRPr>
        </a:p>
      </dgm:t>
    </dgm:pt>
    <dgm:pt modelId="{6798FA0F-7CC6-475F-9A95-874D4270E257}">
      <dgm:prSet phldrT="[Text]" custT="1"/>
      <dgm:spPr>
        <a:xfrm>
          <a:off x="3559643" y="3222296"/>
          <a:ext cx="922883" cy="922883"/>
        </a:xfrm>
      </dgm:spPr>
      <dgm:t>
        <a:bodyPr/>
        <a:lstStyle/>
        <a:p>
          <a:r>
            <a:rPr lang="x-none" sz="900" smtClean="0">
              <a:latin typeface="Cambria" panose="02040503050406030204" pitchFamily="18" charset="0"/>
              <a:ea typeface="+mn-ea"/>
              <a:cs typeface="+mn-cs"/>
            </a:rPr>
            <a:t>Програм 7 – </a:t>
          </a:r>
          <a:r>
            <a:rPr lang="sr-Cyrl-RS" sz="900" dirty="0" smtClean="0">
              <a:latin typeface="Cambria" panose="02040503050406030204" pitchFamily="18" charset="0"/>
              <a:ea typeface="+mn-ea"/>
              <a:cs typeface="+mn-cs"/>
            </a:rPr>
            <a:t>Орг.саобраћаја и саобраћајна инфраструктура</a:t>
          </a:r>
          <a:endParaRPr lang="en-US" sz="900" dirty="0">
            <a:latin typeface="Cambria" panose="02040503050406030204" pitchFamily="18" charset="0"/>
            <a:ea typeface="+mn-ea"/>
            <a:cs typeface="+mn-cs"/>
          </a:endParaRPr>
        </a:p>
      </dgm:t>
    </dgm:pt>
    <dgm:pt modelId="{F1C33EFF-18D9-4088-8592-D6A2D179646A}" type="parTrans" cxnId="{FF6B00D1-7674-4643-BA49-CAA21BB79864}">
      <dgm:prSet/>
      <dgm:spPr/>
      <dgm:t>
        <a:bodyPr/>
        <a:lstStyle/>
        <a:p>
          <a:endParaRPr lang="en-US" sz="900">
            <a:latin typeface="Cambria" panose="02040503050406030204" pitchFamily="18" charset="0"/>
          </a:endParaRPr>
        </a:p>
      </dgm:t>
    </dgm:pt>
    <dgm:pt modelId="{26AD6277-7319-47F1-ABCE-FFCF902BCBAC}" type="sibTrans" cxnId="{FF6B00D1-7674-4643-BA49-CAA21BB79864}">
      <dgm:prSet/>
      <dgm:spPr/>
      <dgm:t>
        <a:bodyPr/>
        <a:lstStyle/>
        <a:p>
          <a:endParaRPr lang="en-US" sz="900">
            <a:latin typeface="Cambria" panose="02040503050406030204" pitchFamily="18" charset="0"/>
          </a:endParaRPr>
        </a:p>
      </dgm:t>
    </dgm:pt>
    <dgm:pt modelId="{1F309624-0048-414C-A2CB-06DBAC7EA595}">
      <dgm:prSet phldrT="[Text]" custT="1"/>
      <dgm:spPr>
        <a:xfrm>
          <a:off x="2145834" y="3522820"/>
          <a:ext cx="922883" cy="922883"/>
        </a:xfrm>
      </dgm:spPr>
      <dgm:t>
        <a:bodyPr/>
        <a:lstStyle/>
        <a:p>
          <a:r>
            <a:rPr lang="x-none" sz="900" smtClean="0">
              <a:latin typeface="Cambria" panose="02040503050406030204" pitchFamily="18" charset="0"/>
              <a:ea typeface="+mn-ea"/>
              <a:cs typeface="+mn-cs"/>
            </a:rPr>
            <a:t>Програм 9 - Основно образовање</a:t>
          </a:r>
          <a:r>
            <a:rPr lang="sr-Cyrl-RS" sz="900" dirty="0" smtClean="0">
              <a:latin typeface="Cambria" panose="02040503050406030204" pitchFamily="18" charset="0"/>
              <a:ea typeface="+mn-ea"/>
              <a:cs typeface="+mn-cs"/>
            </a:rPr>
            <a:t> и вспитање</a:t>
          </a:r>
          <a:endParaRPr lang="en-US" sz="900" dirty="0">
            <a:latin typeface="Cambria" panose="02040503050406030204" pitchFamily="18" charset="0"/>
            <a:ea typeface="+mn-ea"/>
            <a:cs typeface="+mn-cs"/>
          </a:endParaRPr>
        </a:p>
      </dgm:t>
    </dgm:pt>
    <dgm:pt modelId="{1E9EA74B-8B16-45DF-A14E-BEC8D1F216F5}" type="parTrans" cxnId="{8638F43C-6023-4847-ADD8-3071AA151D3B}">
      <dgm:prSet/>
      <dgm:spPr/>
      <dgm:t>
        <a:bodyPr/>
        <a:lstStyle/>
        <a:p>
          <a:endParaRPr lang="en-US" sz="900">
            <a:latin typeface="Cambria" panose="02040503050406030204" pitchFamily="18" charset="0"/>
          </a:endParaRPr>
        </a:p>
      </dgm:t>
    </dgm:pt>
    <dgm:pt modelId="{FEC79842-9222-446D-94E0-27B4FFF38194}" type="sibTrans" cxnId="{8638F43C-6023-4847-ADD8-3071AA151D3B}">
      <dgm:prSet/>
      <dgm:spPr/>
      <dgm:t>
        <a:bodyPr/>
        <a:lstStyle/>
        <a:p>
          <a:endParaRPr lang="en-US" sz="900">
            <a:latin typeface="Cambria" panose="02040503050406030204" pitchFamily="18" charset="0"/>
          </a:endParaRPr>
        </a:p>
      </dgm:t>
    </dgm:pt>
    <dgm:pt modelId="{3A79D691-BF0A-46FD-BA48-315FB426FBC6}">
      <dgm:prSet phldrT="[Text]" custT="1"/>
      <dgm:spPr>
        <a:xfrm>
          <a:off x="1470869" y="3222304"/>
          <a:ext cx="922883" cy="922883"/>
        </a:xfrm>
      </dgm:spPr>
      <dgm:t>
        <a:bodyPr/>
        <a:lstStyle/>
        <a:p>
          <a:r>
            <a:rPr lang="x-none" sz="900" smtClean="0">
              <a:latin typeface="Cambria" panose="02040503050406030204" pitchFamily="18" charset="0"/>
              <a:ea typeface="+mn-ea"/>
              <a:cs typeface="+mn-cs"/>
            </a:rPr>
            <a:t>Програм 10 - Средње образовање</a:t>
          </a:r>
          <a:r>
            <a:rPr lang="sr-Cyrl-RS" sz="900" dirty="0" smtClean="0">
              <a:latin typeface="Cambria" panose="02040503050406030204" pitchFamily="18" charset="0"/>
              <a:ea typeface="+mn-ea"/>
              <a:cs typeface="+mn-cs"/>
            </a:rPr>
            <a:t> и васитање</a:t>
          </a:r>
          <a:endParaRPr lang="en-US" sz="900" dirty="0">
            <a:latin typeface="Cambria" panose="02040503050406030204" pitchFamily="18" charset="0"/>
            <a:ea typeface="+mn-ea"/>
            <a:cs typeface="+mn-cs"/>
          </a:endParaRPr>
        </a:p>
      </dgm:t>
    </dgm:pt>
    <dgm:pt modelId="{011D05C7-F5E2-4F1C-A596-C59805E30A35}" type="parTrans" cxnId="{4C6F190B-54DD-454E-9C73-C89B6AB1CC54}">
      <dgm:prSet/>
      <dgm:spPr/>
      <dgm:t>
        <a:bodyPr/>
        <a:lstStyle/>
        <a:p>
          <a:endParaRPr lang="en-US" sz="900">
            <a:latin typeface="Cambria" panose="02040503050406030204" pitchFamily="18" charset="0"/>
          </a:endParaRPr>
        </a:p>
      </dgm:t>
    </dgm:pt>
    <dgm:pt modelId="{4F7B32F9-ABAC-4561-B843-FC2A2C5D1E54}" type="sibTrans" cxnId="{4C6F190B-54DD-454E-9C73-C89B6AB1CC54}">
      <dgm:prSet/>
      <dgm:spPr/>
      <dgm:t>
        <a:bodyPr/>
        <a:lstStyle/>
        <a:p>
          <a:endParaRPr lang="en-US" sz="900">
            <a:latin typeface="Cambria" panose="02040503050406030204" pitchFamily="18" charset="0"/>
          </a:endParaRPr>
        </a:p>
      </dgm:t>
    </dgm:pt>
    <dgm:pt modelId="{2FC2B740-BA65-4EB0-BDA1-5241A10BF378}">
      <dgm:prSet phldrT="[Text]" custT="1"/>
      <dgm:spPr>
        <a:xfrm>
          <a:off x="976483" y="2673236"/>
          <a:ext cx="922883" cy="922883"/>
        </a:xfrm>
      </dgm:spPr>
      <dgm:t>
        <a:bodyPr/>
        <a:lstStyle/>
        <a:p>
          <a:r>
            <a:rPr lang="ru-RU" sz="900" dirty="0" smtClean="0">
              <a:latin typeface="Cambria" panose="02040503050406030204" pitchFamily="18" charset="0"/>
              <a:ea typeface="+mn-ea"/>
              <a:cs typeface="+mn-cs"/>
            </a:rPr>
            <a:t>Програм 11 - Социјална и дечија заштита</a:t>
          </a:r>
          <a:endParaRPr lang="en-US" sz="900" dirty="0">
            <a:latin typeface="Cambria" panose="02040503050406030204" pitchFamily="18" charset="0"/>
            <a:ea typeface="+mn-ea"/>
            <a:cs typeface="+mn-cs"/>
          </a:endParaRPr>
        </a:p>
      </dgm:t>
    </dgm:pt>
    <dgm:pt modelId="{C3FD3730-4EA7-469D-BFD0-22135C283B3B}" type="parTrans" cxnId="{CEE04E16-FEE7-4BF8-BAF6-DD93A81DB2D7}">
      <dgm:prSet/>
      <dgm:spPr/>
      <dgm:t>
        <a:bodyPr/>
        <a:lstStyle/>
        <a:p>
          <a:endParaRPr lang="en-US" sz="900">
            <a:latin typeface="Cambria" panose="02040503050406030204" pitchFamily="18" charset="0"/>
          </a:endParaRPr>
        </a:p>
      </dgm:t>
    </dgm:pt>
    <dgm:pt modelId="{E25251A1-7FEC-457D-A090-59484C52AFB2}" type="sibTrans" cxnId="{CEE04E16-FEE7-4BF8-BAF6-DD93A81DB2D7}">
      <dgm:prSet/>
      <dgm:spPr/>
      <dgm:t>
        <a:bodyPr/>
        <a:lstStyle/>
        <a:p>
          <a:endParaRPr lang="en-US" sz="900">
            <a:latin typeface="Cambria" panose="02040503050406030204" pitchFamily="18" charset="0"/>
          </a:endParaRPr>
        </a:p>
      </dgm:t>
    </dgm:pt>
    <dgm:pt modelId="{4CBED184-9B4C-48CB-BB83-754E743BE86C}">
      <dgm:prSet phldrT="[Text]" custT="1"/>
      <dgm:spPr>
        <a:xfrm>
          <a:off x="748168" y="1970550"/>
          <a:ext cx="922883" cy="922883"/>
        </a:xfrm>
      </dgm:spPr>
      <dgm:t>
        <a:bodyPr/>
        <a:lstStyle/>
        <a:p>
          <a:r>
            <a:rPr lang="x-none" sz="900" smtClean="0">
              <a:latin typeface="Cambria" panose="02040503050406030204" pitchFamily="18" charset="0"/>
              <a:ea typeface="+mn-ea"/>
              <a:cs typeface="+mn-cs"/>
            </a:rPr>
            <a:t>Програм 12 -  здравствена заштита</a:t>
          </a:r>
          <a:endParaRPr lang="en-US" sz="900" dirty="0">
            <a:latin typeface="Cambria" panose="02040503050406030204" pitchFamily="18" charset="0"/>
            <a:ea typeface="+mn-ea"/>
            <a:cs typeface="+mn-cs"/>
          </a:endParaRPr>
        </a:p>
      </dgm:t>
    </dgm:pt>
    <dgm:pt modelId="{F3B82231-E809-45EA-91F0-8F44EBE5B643}" type="parTrans" cxnId="{0F71B193-C575-4318-A7F5-E93AEB1421C9}">
      <dgm:prSet/>
      <dgm:spPr/>
      <dgm:t>
        <a:bodyPr/>
        <a:lstStyle/>
        <a:p>
          <a:endParaRPr lang="en-US" sz="900">
            <a:latin typeface="Cambria" panose="02040503050406030204" pitchFamily="18" charset="0"/>
          </a:endParaRPr>
        </a:p>
      </dgm:t>
    </dgm:pt>
    <dgm:pt modelId="{2FA92951-5566-477A-AD6E-C4FAD1D69927}" type="sibTrans" cxnId="{0F71B193-C575-4318-A7F5-E93AEB1421C9}">
      <dgm:prSet/>
      <dgm:spPr/>
      <dgm:t>
        <a:bodyPr/>
        <a:lstStyle/>
        <a:p>
          <a:endParaRPr lang="en-US" sz="900">
            <a:latin typeface="Cambria" panose="02040503050406030204" pitchFamily="18" charset="0"/>
          </a:endParaRPr>
        </a:p>
      </dgm:t>
    </dgm:pt>
    <dgm:pt modelId="{BF99358A-74B0-4A2C-9C95-63C11BE81BA1}">
      <dgm:prSet custT="1"/>
      <dgm:spPr>
        <a:xfrm>
          <a:off x="825393" y="1235752"/>
          <a:ext cx="922883" cy="922883"/>
        </a:xfrm>
      </dgm:spPr>
      <dgm:t>
        <a:bodyPr/>
        <a:lstStyle/>
        <a:p>
          <a:r>
            <a:rPr lang="x-none" sz="900" smtClean="0">
              <a:latin typeface="Cambria" panose="02040503050406030204" pitchFamily="18" charset="0"/>
              <a:ea typeface="+mn-ea"/>
              <a:cs typeface="+mn-cs"/>
            </a:rPr>
            <a:t>Програм 13 - Развој културе</a:t>
          </a:r>
          <a:r>
            <a:rPr lang="sr-Cyrl-RS" sz="900" dirty="0" smtClean="0">
              <a:latin typeface="Cambria" panose="02040503050406030204" pitchFamily="18" charset="0"/>
              <a:ea typeface="+mn-ea"/>
              <a:cs typeface="+mn-cs"/>
            </a:rPr>
            <a:t> и информисања</a:t>
          </a:r>
          <a:endParaRPr lang="en-US" sz="900" dirty="0">
            <a:latin typeface="Cambria" panose="02040503050406030204" pitchFamily="18" charset="0"/>
            <a:ea typeface="+mn-ea"/>
            <a:cs typeface="+mn-cs"/>
          </a:endParaRPr>
        </a:p>
      </dgm:t>
    </dgm:pt>
    <dgm:pt modelId="{0D33D049-E306-4244-B1C8-200F16AEB1D6}" type="parTrans" cxnId="{3677F07C-3FD7-4493-A24B-97D2A81165BE}">
      <dgm:prSet/>
      <dgm:spPr/>
      <dgm:t>
        <a:bodyPr/>
        <a:lstStyle/>
        <a:p>
          <a:endParaRPr lang="en-US" sz="900">
            <a:latin typeface="Cambria" panose="02040503050406030204" pitchFamily="18" charset="0"/>
          </a:endParaRPr>
        </a:p>
      </dgm:t>
    </dgm:pt>
    <dgm:pt modelId="{B0F14948-223B-48A1-9B4C-37E5477D94FC}" type="sibTrans" cxnId="{3677F07C-3FD7-4493-A24B-97D2A81165BE}">
      <dgm:prSet/>
      <dgm:spPr/>
      <dgm:t>
        <a:bodyPr/>
        <a:lstStyle/>
        <a:p>
          <a:endParaRPr lang="en-US" sz="900">
            <a:latin typeface="Cambria" panose="02040503050406030204" pitchFamily="18" charset="0"/>
          </a:endParaRPr>
        </a:p>
      </dgm:t>
    </dgm:pt>
    <dgm:pt modelId="{A625F846-F411-4A48-B4FE-58EE4FE900DE}">
      <dgm:prSet custT="1"/>
      <dgm:spPr>
        <a:xfrm>
          <a:off x="1194817" y="595892"/>
          <a:ext cx="922883" cy="922883"/>
        </a:xfrm>
      </dgm:spPr>
      <dgm:t>
        <a:bodyPr/>
        <a:lstStyle/>
        <a:p>
          <a:r>
            <a:rPr lang="ru-RU" sz="900" smtClean="0">
              <a:latin typeface="Cambria" panose="02040503050406030204" pitchFamily="18" charset="0"/>
              <a:ea typeface="+mn-ea"/>
              <a:cs typeface="+mn-cs"/>
            </a:rPr>
            <a:t>Програм 14 - Развој спорта и омладине</a:t>
          </a:r>
          <a:endParaRPr lang="en-US" sz="900" dirty="0">
            <a:latin typeface="Cambria" panose="02040503050406030204" pitchFamily="18" charset="0"/>
            <a:ea typeface="+mn-ea"/>
            <a:cs typeface="+mn-cs"/>
          </a:endParaRPr>
        </a:p>
      </dgm:t>
    </dgm:pt>
    <dgm:pt modelId="{C86E0504-B682-4D99-B942-D7F7059BDFE3}" type="parTrans" cxnId="{E7F4592F-5B26-4157-8DA1-D08FA8872E12}">
      <dgm:prSet/>
      <dgm:spPr/>
      <dgm:t>
        <a:bodyPr/>
        <a:lstStyle/>
        <a:p>
          <a:endParaRPr lang="en-US" sz="900">
            <a:latin typeface="Cambria" panose="02040503050406030204" pitchFamily="18" charset="0"/>
          </a:endParaRPr>
        </a:p>
      </dgm:t>
    </dgm:pt>
    <dgm:pt modelId="{EF26F9DB-50F2-4655-B959-26748B85E542}" type="sibTrans" cxnId="{E7F4592F-5B26-4157-8DA1-D08FA8872E12}">
      <dgm:prSet/>
      <dgm:spPr/>
      <dgm:t>
        <a:bodyPr/>
        <a:lstStyle/>
        <a:p>
          <a:endParaRPr lang="en-US" sz="900">
            <a:latin typeface="Cambria" panose="02040503050406030204" pitchFamily="18" charset="0"/>
          </a:endParaRPr>
        </a:p>
      </dgm:t>
    </dgm:pt>
    <dgm:pt modelId="{30ED6232-D648-4F08-AEEA-134093A061A6}">
      <dgm:prSet custT="1"/>
      <dgm:spPr>
        <a:xfrm>
          <a:off x="1792554" y="161617"/>
          <a:ext cx="922883" cy="922883"/>
        </a:xfrm>
      </dgm:spPr>
      <dgm:t>
        <a:bodyPr/>
        <a:lstStyle/>
        <a:p>
          <a:r>
            <a:rPr lang="x-none" sz="900" smtClean="0">
              <a:latin typeface="Cambria" panose="02040503050406030204" pitchFamily="18" charset="0"/>
              <a:ea typeface="+mn-ea"/>
              <a:cs typeface="+mn-cs"/>
            </a:rPr>
            <a:t>Програм 15 – </a:t>
          </a:r>
          <a:r>
            <a:rPr lang="sr-Cyrl-RS" sz="900" dirty="0" smtClean="0">
              <a:latin typeface="Cambria" panose="02040503050406030204" pitchFamily="18" charset="0"/>
              <a:ea typeface="+mn-ea"/>
              <a:cs typeface="+mn-cs"/>
            </a:rPr>
            <a:t>Опште  услуге ЛС</a:t>
          </a:r>
          <a:endParaRPr lang="en-US" sz="900" dirty="0">
            <a:latin typeface="Cambria" panose="02040503050406030204" pitchFamily="18" charset="0"/>
            <a:ea typeface="+mn-ea"/>
            <a:cs typeface="+mn-cs"/>
          </a:endParaRPr>
        </a:p>
      </dgm:t>
    </dgm:pt>
    <dgm:pt modelId="{B1D7437C-0540-4563-9190-D052FC612A4B}" type="parTrans" cxnId="{CF97A05A-2E5B-4B77-B131-2C4BCF689A0C}">
      <dgm:prSet/>
      <dgm:spPr/>
      <dgm:t>
        <a:bodyPr/>
        <a:lstStyle/>
        <a:p>
          <a:endParaRPr lang="en-US" sz="900">
            <a:latin typeface="Cambria" panose="02040503050406030204" pitchFamily="18" charset="0"/>
          </a:endParaRPr>
        </a:p>
      </dgm:t>
    </dgm:pt>
    <dgm:pt modelId="{1659B885-CFE3-4FBC-8763-42833206A2AD}" type="sibTrans" cxnId="{CF97A05A-2E5B-4B77-B131-2C4BCF689A0C}">
      <dgm:prSet/>
      <dgm:spPr/>
      <dgm:t>
        <a:bodyPr/>
        <a:lstStyle/>
        <a:p>
          <a:endParaRPr lang="en-US" sz="900">
            <a:latin typeface="Cambria" panose="02040503050406030204" pitchFamily="18" charset="0"/>
          </a:endParaRPr>
        </a:p>
      </dgm:t>
    </dgm:pt>
    <dgm:pt modelId="{80D8937E-70D1-4322-9744-4E1CE232C676}">
      <dgm:prSet custT="1"/>
      <dgm:spPr/>
      <dgm:t>
        <a:bodyPr/>
        <a:lstStyle/>
        <a:p>
          <a:r>
            <a:rPr lang="sr-Cyrl-RS" sz="800" dirty="0" smtClean="0"/>
            <a:t>Програм 17 – Енергетска ефикасност и обновљиви извори енергије</a:t>
          </a:r>
          <a:endParaRPr lang="en-US" sz="800" dirty="0"/>
        </a:p>
      </dgm:t>
    </dgm:pt>
    <dgm:pt modelId="{FD166E52-5F07-4DB5-B036-6CFBC96BB8CC}" type="parTrans" cxnId="{FA29807A-96B7-4A2F-8809-8F51B54601F1}">
      <dgm:prSet/>
      <dgm:spPr/>
      <dgm:t>
        <a:bodyPr/>
        <a:lstStyle/>
        <a:p>
          <a:endParaRPr lang="en-US"/>
        </a:p>
      </dgm:t>
    </dgm:pt>
    <dgm:pt modelId="{5E27E8C8-314F-446A-8D9D-AD51AC05B370}" type="sibTrans" cxnId="{FA29807A-96B7-4A2F-8809-8F51B54601F1}">
      <dgm:prSet/>
      <dgm:spPr/>
      <dgm:t>
        <a:bodyPr/>
        <a:lstStyle/>
        <a:p>
          <a:endParaRPr lang="en-US"/>
        </a:p>
      </dgm:t>
    </dgm:pt>
    <dgm:pt modelId="{F43B9B23-5EA6-4A3A-9C8D-1FA86439ACEF}">
      <dgm:prSet custT="1"/>
      <dgm:spPr/>
      <dgm:t>
        <a:bodyPr/>
        <a:lstStyle/>
        <a:p>
          <a:r>
            <a:rPr lang="x-none" sz="900" smtClean="0">
              <a:latin typeface="Cambria" panose="02040503050406030204" pitchFamily="18" charset="0"/>
              <a:ea typeface="+mn-ea"/>
              <a:cs typeface="+mn-cs"/>
            </a:rPr>
            <a:t>Програ</a:t>
          </a:r>
          <a:r>
            <a:rPr lang="sr-Cyrl-RS" sz="900" dirty="0" smtClean="0">
              <a:latin typeface="Cambria" panose="02040503050406030204" pitchFamily="18" charset="0"/>
              <a:ea typeface="+mn-ea"/>
              <a:cs typeface="+mn-cs"/>
            </a:rPr>
            <a:t>м </a:t>
          </a:r>
          <a:r>
            <a:rPr lang="sr-Cyrl-RS" sz="900" b="1" dirty="0" smtClean="0">
              <a:latin typeface="Cambria" panose="02040503050406030204" pitchFamily="18" charset="0"/>
              <a:ea typeface="+mn-ea"/>
              <a:cs typeface="+mn-cs"/>
            </a:rPr>
            <a:t> </a:t>
          </a:r>
          <a:r>
            <a:rPr lang="sr-Cyrl-RS" sz="900" b="0" dirty="0" smtClean="0">
              <a:latin typeface="Cambria" panose="02040503050406030204" pitchFamily="18" charset="0"/>
              <a:ea typeface="+mn-ea"/>
              <a:cs typeface="+mn-cs"/>
            </a:rPr>
            <a:t>16</a:t>
          </a:r>
          <a:r>
            <a:rPr lang="x-none" sz="900" b="0" smtClean="0">
              <a:latin typeface="Cambria" panose="02040503050406030204" pitchFamily="18" charset="0"/>
              <a:ea typeface="+mn-ea"/>
              <a:cs typeface="+mn-cs"/>
            </a:rPr>
            <a:t> </a:t>
          </a:r>
          <a:r>
            <a:rPr lang="x-none" sz="900" smtClean="0">
              <a:latin typeface="Cambria" panose="02040503050406030204" pitchFamily="18" charset="0"/>
              <a:ea typeface="+mn-ea"/>
              <a:cs typeface="+mn-cs"/>
            </a:rPr>
            <a:t>– </a:t>
          </a:r>
          <a:r>
            <a:rPr lang="sr-Cyrl-RS" sz="900" dirty="0" smtClean="0">
              <a:latin typeface="Cambria" panose="02040503050406030204" pitchFamily="18" charset="0"/>
              <a:ea typeface="+mn-ea"/>
              <a:cs typeface="+mn-cs"/>
            </a:rPr>
            <a:t>Политички систем ЛС</a:t>
          </a:r>
          <a:endParaRPr lang="en-US" sz="900" dirty="0">
            <a:latin typeface="Cambria" panose="02040503050406030204" pitchFamily="18" charset="0"/>
            <a:ea typeface="+mn-ea"/>
            <a:cs typeface="+mn-cs"/>
          </a:endParaRPr>
        </a:p>
      </dgm:t>
    </dgm:pt>
    <dgm:pt modelId="{A663E457-1AFF-430D-A5C7-303FCB40E209}" type="parTrans" cxnId="{D4CD8046-1822-4E3E-AB6A-BBFFCB0E9C45}">
      <dgm:prSet/>
      <dgm:spPr/>
      <dgm:t>
        <a:bodyPr/>
        <a:lstStyle/>
        <a:p>
          <a:endParaRPr lang="en-US"/>
        </a:p>
      </dgm:t>
    </dgm:pt>
    <dgm:pt modelId="{E813B1FF-2070-4FC6-AEFE-2FEF8FB35964}" type="sibTrans" cxnId="{D4CD8046-1822-4E3E-AB6A-BBFFCB0E9C45}">
      <dgm:prSet/>
      <dgm:spPr/>
      <dgm:t>
        <a:bodyPr/>
        <a:lstStyle/>
        <a:p>
          <a:endParaRPr lang="en-US"/>
        </a:p>
      </dgm:t>
    </dgm:pt>
    <dgm:pt modelId="{9F193027-C257-49BE-A134-3E235F5743BC}" type="pres">
      <dgm:prSet presAssocID="{983CD0F7-8607-4B86-ABF9-FA5B7D78B952}" presName="composite" presStyleCnt="0">
        <dgm:presLayoutVars>
          <dgm:chMax val="1"/>
          <dgm:dir/>
          <dgm:resizeHandles val="exact"/>
        </dgm:presLayoutVars>
      </dgm:prSet>
      <dgm:spPr/>
      <dgm:t>
        <a:bodyPr/>
        <a:lstStyle/>
        <a:p>
          <a:endParaRPr lang="en-US"/>
        </a:p>
      </dgm:t>
    </dgm:pt>
    <dgm:pt modelId="{F0F5EBAF-A213-40CA-93ED-E0399F43E987}" type="pres">
      <dgm:prSet presAssocID="{983CD0F7-8607-4B86-ABF9-FA5B7D78B952}" presName="radial" presStyleCnt="0">
        <dgm:presLayoutVars>
          <dgm:animLvl val="ctr"/>
        </dgm:presLayoutVars>
      </dgm:prSet>
      <dgm:spPr/>
      <dgm:t>
        <a:bodyPr/>
        <a:lstStyle/>
        <a:p>
          <a:endParaRPr lang="en-US"/>
        </a:p>
      </dgm:t>
    </dgm:pt>
    <dgm:pt modelId="{DA118C53-1F05-42E1-BBFB-B7A7A02A4668}" type="pres">
      <dgm:prSet presAssocID="{3E7A0667-85D9-49A2-9FE5-D5DF8CA86E55}" presName="centerShape" presStyleLbl="vennNode1" presStyleIdx="0" presStyleCnt="18" custScaleX="86218" custScaleY="88321" custLinFactNeighborX="-354"/>
      <dgm:spPr>
        <a:prstGeom prst="ellipse">
          <a:avLst/>
        </a:prstGeom>
      </dgm:spPr>
      <dgm:t>
        <a:bodyPr/>
        <a:lstStyle/>
        <a:p>
          <a:endParaRPr lang="en-US"/>
        </a:p>
      </dgm:t>
    </dgm:pt>
    <dgm:pt modelId="{8FC3BA77-EC94-4A92-A3A2-51A99B8384A1}" type="pres">
      <dgm:prSet presAssocID="{2385B28E-B56C-4437-98B5-079A4636AB1A}" presName="node" presStyleLbl="vennNode1" presStyleIdx="1" presStyleCnt="18" custRadScaleRad="100113" custRadScaleInc="657">
        <dgm:presLayoutVars>
          <dgm:bulletEnabled val="1"/>
        </dgm:presLayoutVars>
      </dgm:prSet>
      <dgm:spPr>
        <a:prstGeom prst="ellipse">
          <a:avLst/>
        </a:prstGeom>
      </dgm:spPr>
      <dgm:t>
        <a:bodyPr/>
        <a:lstStyle/>
        <a:p>
          <a:endParaRPr lang="en-US"/>
        </a:p>
      </dgm:t>
    </dgm:pt>
    <dgm:pt modelId="{70A3B548-9C86-49D1-9374-980502F249BC}" type="pres">
      <dgm:prSet presAssocID="{20CE0499-F5ED-4CFE-A0FE-3FB9F029A249}" presName="node" presStyleLbl="vennNode1" presStyleIdx="2" presStyleCnt="18" custRadScaleRad="100215" custRadScaleInc="491">
        <dgm:presLayoutVars>
          <dgm:bulletEnabled val="1"/>
        </dgm:presLayoutVars>
      </dgm:prSet>
      <dgm:spPr>
        <a:prstGeom prst="ellipse">
          <a:avLst/>
        </a:prstGeom>
      </dgm:spPr>
      <dgm:t>
        <a:bodyPr/>
        <a:lstStyle/>
        <a:p>
          <a:endParaRPr lang="en-US"/>
        </a:p>
      </dgm:t>
    </dgm:pt>
    <dgm:pt modelId="{DC88DC6A-0A84-46AF-8D5B-61795B7CBF6C}" type="pres">
      <dgm:prSet presAssocID="{403F4430-2CBD-46D8-8095-9A2299FC3B85}" presName="node" presStyleLbl="vennNode1" presStyleIdx="3" presStyleCnt="18">
        <dgm:presLayoutVars>
          <dgm:bulletEnabled val="1"/>
        </dgm:presLayoutVars>
      </dgm:prSet>
      <dgm:spPr>
        <a:prstGeom prst="ellipse">
          <a:avLst/>
        </a:prstGeom>
      </dgm:spPr>
      <dgm:t>
        <a:bodyPr/>
        <a:lstStyle/>
        <a:p>
          <a:endParaRPr lang="en-US"/>
        </a:p>
      </dgm:t>
    </dgm:pt>
    <dgm:pt modelId="{CF99322B-53A7-45E0-93A2-0BD2059C5054}" type="pres">
      <dgm:prSet presAssocID="{D44A5916-BB38-433C-9BDD-B9AB4DAFA19C}" presName="node" presStyleLbl="vennNode1" presStyleIdx="4" presStyleCnt="18">
        <dgm:presLayoutVars>
          <dgm:bulletEnabled val="1"/>
        </dgm:presLayoutVars>
      </dgm:prSet>
      <dgm:spPr>
        <a:prstGeom prst="ellipse">
          <a:avLst/>
        </a:prstGeom>
      </dgm:spPr>
      <dgm:t>
        <a:bodyPr/>
        <a:lstStyle/>
        <a:p>
          <a:endParaRPr lang="en-US"/>
        </a:p>
      </dgm:t>
    </dgm:pt>
    <dgm:pt modelId="{534264B3-18F2-47E1-8712-386ED67205D8}" type="pres">
      <dgm:prSet presAssocID="{D5CD8596-54C1-4C4C-8F4B-E62D34EEA886}" presName="node" presStyleLbl="vennNode1" presStyleIdx="5" presStyleCnt="18" custRadScaleRad="100262" custRadScaleInc="-335">
        <dgm:presLayoutVars>
          <dgm:bulletEnabled val="1"/>
        </dgm:presLayoutVars>
      </dgm:prSet>
      <dgm:spPr>
        <a:prstGeom prst="ellipse">
          <a:avLst/>
        </a:prstGeom>
      </dgm:spPr>
      <dgm:t>
        <a:bodyPr/>
        <a:lstStyle/>
        <a:p>
          <a:endParaRPr lang="en-US"/>
        </a:p>
      </dgm:t>
    </dgm:pt>
    <dgm:pt modelId="{3ECD057C-53DD-4AFD-AEF1-FED177FF719B}" type="pres">
      <dgm:prSet presAssocID="{8969422C-0DA4-43EC-8186-A2B0B8B01E27}" presName="node" presStyleLbl="vennNode1" presStyleIdx="6" presStyleCnt="18" custRadScaleRad="100183" custRadScaleInc="-560">
        <dgm:presLayoutVars>
          <dgm:bulletEnabled val="1"/>
        </dgm:presLayoutVars>
      </dgm:prSet>
      <dgm:spPr>
        <a:prstGeom prst="ellipse">
          <a:avLst/>
        </a:prstGeom>
      </dgm:spPr>
      <dgm:t>
        <a:bodyPr/>
        <a:lstStyle/>
        <a:p>
          <a:endParaRPr lang="en-US"/>
        </a:p>
      </dgm:t>
    </dgm:pt>
    <dgm:pt modelId="{E59DC420-4271-4C82-A373-CB9CB5E136B9}" type="pres">
      <dgm:prSet presAssocID="{6798FA0F-7CC6-475F-9A95-874D4270E257}" presName="node" presStyleLbl="vennNode1" presStyleIdx="7" presStyleCnt="18" custRadScaleRad="100071" custRadScaleInc="-690">
        <dgm:presLayoutVars>
          <dgm:bulletEnabled val="1"/>
        </dgm:presLayoutVars>
      </dgm:prSet>
      <dgm:spPr>
        <a:prstGeom prst="ellipse">
          <a:avLst/>
        </a:prstGeom>
      </dgm:spPr>
      <dgm:t>
        <a:bodyPr/>
        <a:lstStyle/>
        <a:p>
          <a:endParaRPr lang="en-US"/>
        </a:p>
      </dgm:t>
    </dgm:pt>
    <dgm:pt modelId="{57EA9E9F-0E2F-4057-AFED-0DB54D51D52C}" type="pres">
      <dgm:prSet presAssocID="{CCD6F700-4343-42AE-9A45-74029FFBF3CA}" presName="node" presStyleLbl="vennNode1" presStyleIdx="8" presStyleCnt="18" custRadScaleRad="99948" custRadScaleInc="-700">
        <dgm:presLayoutVars>
          <dgm:bulletEnabled val="1"/>
        </dgm:presLayoutVars>
      </dgm:prSet>
      <dgm:spPr>
        <a:prstGeom prst="ellipse">
          <a:avLst/>
        </a:prstGeom>
      </dgm:spPr>
      <dgm:t>
        <a:bodyPr/>
        <a:lstStyle/>
        <a:p>
          <a:endParaRPr lang="en-US"/>
        </a:p>
      </dgm:t>
    </dgm:pt>
    <dgm:pt modelId="{B9C8F0CD-4EE8-43A3-A621-990E7B687165}" type="pres">
      <dgm:prSet presAssocID="{1F309624-0048-414C-A2CB-06DBAC7EA595}" presName="node" presStyleLbl="vennNode1" presStyleIdx="9" presStyleCnt="18" custRadScaleRad="99833" custRadScaleInc="-589">
        <dgm:presLayoutVars>
          <dgm:bulletEnabled val="1"/>
        </dgm:presLayoutVars>
      </dgm:prSet>
      <dgm:spPr>
        <a:prstGeom prst="ellipse">
          <a:avLst/>
        </a:prstGeom>
      </dgm:spPr>
      <dgm:t>
        <a:bodyPr/>
        <a:lstStyle/>
        <a:p>
          <a:endParaRPr lang="en-US"/>
        </a:p>
      </dgm:t>
    </dgm:pt>
    <dgm:pt modelId="{BAC2F859-174C-4510-8A1B-4A074D009D76}" type="pres">
      <dgm:prSet presAssocID="{3A79D691-BF0A-46FD-BA48-315FB426FBC6}" presName="node" presStyleLbl="vennNode1" presStyleIdx="10" presStyleCnt="18" custRadScaleRad="99747" custRadScaleInc="-376">
        <dgm:presLayoutVars>
          <dgm:bulletEnabled val="1"/>
        </dgm:presLayoutVars>
      </dgm:prSet>
      <dgm:spPr>
        <a:prstGeom prst="ellipse">
          <a:avLst/>
        </a:prstGeom>
      </dgm:spPr>
      <dgm:t>
        <a:bodyPr/>
        <a:lstStyle/>
        <a:p>
          <a:endParaRPr lang="en-US"/>
        </a:p>
      </dgm:t>
    </dgm:pt>
    <dgm:pt modelId="{DEA3AA02-2BE6-4D62-B69F-3288AFF1E60B}" type="pres">
      <dgm:prSet presAssocID="{2FC2B740-BA65-4EB0-BDA1-5241A10BF378}" presName="node" presStyleLbl="vennNode1" presStyleIdx="11" presStyleCnt="18" custRadScaleRad="99705" custRadScaleInc="-97">
        <dgm:presLayoutVars>
          <dgm:bulletEnabled val="1"/>
        </dgm:presLayoutVars>
      </dgm:prSet>
      <dgm:spPr>
        <a:prstGeom prst="ellipse">
          <a:avLst/>
        </a:prstGeom>
      </dgm:spPr>
      <dgm:t>
        <a:bodyPr/>
        <a:lstStyle/>
        <a:p>
          <a:endParaRPr lang="en-US"/>
        </a:p>
      </dgm:t>
    </dgm:pt>
    <dgm:pt modelId="{2ACBD65F-40B1-43A0-ADF1-F861E224B4B6}" type="pres">
      <dgm:prSet presAssocID="{4CBED184-9B4C-48CB-BB83-754E743BE86C}" presName="node" presStyleLbl="vennNode1" presStyleIdx="12" presStyleCnt="18" custRadScaleRad="99714" custRadScaleInc="199">
        <dgm:presLayoutVars>
          <dgm:bulletEnabled val="1"/>
        </dgm:presLayoutVars>
      </dgm:prSet>
      <dgm:spPr>
        <a:prstGeom prst="ellipse">
          <a:avLst/>
        </a:prstGeom>
      </dgm:spPr>
      <dgm:t>
        <a:bodyPr/>
        <a:lstStyle/>
        <a:p>
          <a:endParaRPr lang="en-US"/>
        </a:p>
      </dgm:t>
    </dgm:pt>
    <dgm:pt modelId="{BE034B33-6D0A-4082-9C37-EDB0AAD47DB2}" type="pres">
      <dgm:prSet presAssocID="{BF99358A-74B0-4A2C-9C95-63C11BE81BA1}" presName="node" presStyleLbl="vennNode1" presStyleIdx="13" presStyleCnt="18" custRadScaleRad="99773" custRadScaleInc="460">
        <dgm:presLayoutVars>
          <dgm:bulletEnabled val="1"/>
        </dgm:presLayoutVars>
      </dgm:prSet>
      <dgm:spPr>
        <a:prstGeom prst="ellipse">
          <a:avLst/>
        </a:prstGeom>
      </dgm:spPr>
      <dgm:t>
        <a:bodyPr/>
        <a:lstStyle/>
        <a:p>
          <a:endParaRPr lang="en-US"/>
        </a:p>
      </dgm:t>
    </dgm:pt>
    <dgm:pt modelId="{5EBB946F-7DAC-4058-AA59-E590CC7F671C}" type="pres">
      <dgm:prSet presAssocID="{A625F846-F411-4A48-B4FE-58EE4FE900DE}" presName="node" presStyleLbl="vennNode1" presStyleIdx="14" presStyleCnt="18" custRadScaleRad="99871" custRadScaleInc="641">
        <dgm:presLayoutVars>
          <dgm:bulletEnabled val="1"/>
        </dgm:presLayoutVars>
      </dgm:prSet>
      <dgm:spPr>
        <a:prstGeom prst="ellipse">
          <a:avLst/>
        </a:prstGeom>
      </dgm:spPr>
      <dgm:t>
        <a:bodyPr/>
        <a:lstStyle/>
        <a:p>
          <a:endParaRPr lang="en-US"/>
        </a:p>
      </dgm:t>
    </dgm:pt>
    <dgm:pt modelId="{8EDF3F78-1EC2-449C-A097-ABB48E1DA821}" type="pres">
      <dgm:prSet presAssocID="{30ED6232-D648-4F08-AEEA-134093A061A6}" presName="node" presStyleLbl="vennNode1" presStyleIdx="15" presStyleCnt="18" custRadScaleRad="99991" custRadScaleInc="710">
        <dgm:presLayoutVars>
          <dgm:bulletEnabled val="1"/>
        </dgm:presLayoutVars>
      </dgm:prSet>
      <dgm:spPr>
        <a:prstGeom prst="ellipse">
          <a:avLst/>
        </a:prstGeom>
      </dgm:spPr>
      <dgm:t>
        <a:bodyPr/>
        <a:lstStyle/>
        <a:p>
          <a:endParaRPr lang="en-US"/>
        </a:p>
      </dgm:t>
    </dgm:pt>
    <dgm:pt modelId="{EB2579A0-F492-4DCA-BDEC-318EFA73259B}" type="pres">
      <dgm:prSet presAssocID="{F43B9B23-5EA6-4A3A-9C8D-1FA86439ACEF}" presName="node" presStyleLbl="vennNode1" presStyleIdx="16" presStyleCnt="18">
        <dgm:presLayoutVars>
          <dgm:bulletEnabled val="1"/>
        </dgm:presLayoutVars>
      </dgm:prSet>
      <dgm:spPr/>
      <dgm:t>
        <a:bodyPr/>
        <a:lstStyle/>
        <a:p>
          <a:endParaRPr lang="en-US"/>
        </a:p>
      </dgm:t>
    </dgm:pt>
    <dgm:pt modelId="{69DC7EA1-281A-4DA5-8D9F-EF78867D5E07}" type="pres">
      <dgm:prSet presAssocID="{80D8937E-70D1-4322-9744-4E1CE232C676}" presName="node" presStyleLbl="vennNode1" presStyleIdx="17" presStyleCnt="18">
        <dgm:presLayoutVars>
          <dgm:bulletEnabled val="1"/>
        </dgm:presLayoutVars>
      </dgm:prSet>
      <dgm:spPr/>
      <dgm:t>
        <a:bodyPr/>
        <a:lstStyle/>
        <a:p>
          <a:endParaRPr lang="en-US"/>
        </a:p>
      </dgm:t>
    </dgm:pt>
  </dgm:ptLst>
  <dgm:cxnLst>
    <dgm:cxn modelId="{77E93AB6-22C2-B644-8BE7-C9748B411BE0}" type="presOf" srcId="{30ED6232-D648-4F08-AEEA-134093A061A6}" destId="{8EDF3F78-1EC2-449C-A097-ABB48E1DA821}" srcOrd="0" destOrd="0" presId="urn:microsoft.com/office/officeart/2005/8/layout/radial3"/>
    <dgm:cxn modelId="{F86D63C8-EE05-419C-A121-461F815AC7CD}" srcId="{3E7A0667-85D9-49A2-9FE5-D5DF8CA86E55}" destId="{CCD6F700-4343-42AE-9A45-74029FFBF3CA}" srcOrd="7" destOrd="0" parTransId="{B1FD4B06-5C0A-42C3-BF8D-8051179C9F3A}" sibTransId="{3940B645-D8EB-4C42-95B3-FE2772F0194B}"/>
    <dgm:cxn modelId="{C73C2AB2-3EB1-5246-9A09-7616E8DB8756}" type="presOf" srcId="{2385B28E-B56C-4437-98B5-079A4636AB1A}" destId="{8FC3BA77-EC94-4A92-A3A2-51A99B8384A1}" srcOrd="0" destOrd="0" presId="urn:microsoft.com/office/officeart/2005/8/layout/radial3"/>
    <dgm:cxn modelId="{F6905CA0-226F-46C7-B0D4-53281AC8DFFE}" srcId="{3E7A0667-85D9-49A2-9FE5-D5DF8CA86E55}" destId="{D44A5916-BB38-433C-9BDD-B9AB4DAFA19C}" srcOrd="3" destOrd="0" parTransId="{419D650D-5032-4CDB-BFF8-DF5F9BDA8A59}" sibTransId="{8D9B751A-8831-4E8B-871A-EF65844B832F}"/>
    <dgm:cxn modelId="{8AFDDA41-7CEA-4CA3-BAED-A0927AEE4045}" type="presOf" srcId="{F43B9B23-5EA6-4A3A-9C8D-1FA86439ACEF}" destId="{EB2579A0-F492-4DCA-BDEC-318EFA73259B}" srcOrd="0" destOrd="0" presId="urn:microsoft.com/office/officeart/2005/8/layout/radial3"/>
    <dgm:cxn modelId="{D4CD8046-1822-4E3E-AB6A-BBFFCB0E9C45}" srcId="{3E7A0667-85D9-49A2-9FE5-D5DF8CA86E55}" destId="{F43B9B23-5EA6-4A3A-9C8D-1FA86439ACEF}" srcOrd="15" destOrd="0" parTransId="{A663E457-1AFF-430D-A5C7-303FCB40E209}" sibTransId="{E813B1FF-2070-4FC6-AEFE-2FEF8FB35964}"/>
    <dgm:cxn modelId="{B9FF3050-74B9-004A-B808-7664325D4D7E}" type="presOf" srcId="{2FC2B740-BA65-4EB0-BDA1-5241A10BF378}" destId="{DEA3AA02-2BE6-4D62-B69F-3288AFF1E60B}" srcOrd="0" destOrd="0" presId="urn:microsoft.com/office/officeart/2005/8/layout/radial3"/>
    <dgm:cxn modelId="{E7F4592F-5B26-4157-8DA1-D08FA8872E12}" srcId="{3E7A0667-85D9-49A2-9FE5-D5DF8CA86E55}" destId="{A625F846-F411-4A48-B4FE-58EE4FE900DE}" srcOrd="13" destOrd="0" parTransId="{C86E0504-B682-4D99-B942-D7F7059BDFE3}" sibTransId="{EF26F9DB-50F2-4655-B959-26748B85E542}"/>
    <dgm:cxn modelId="{FF6B00D1-7674-4643-BA49-CAA21BB79864}" srcId="{3E7A0667-85D9-49A2-9FE5-D5DF8CA86E55}" destId="{6798FA0F-7CC6-475F-9A95-874D4270E257}" srcOrd="6" destOrd="0" parTransId="{F1C33EFF-18D9-4088-8592-D6A2D179646A}" sibTransId="{26AD6277-7319-47F1-ABCE-FFCF902BCBAC}"/>
    <dgm:cxn modelId="{8819A9A5-ED7E-4066-9308-CD43C77EC5FD}" srcId="{3E7A0667-85D9-49A2-9FE5-D5DF8CA86E55}" destId="{2385B28E-B56C-4437-98B5-079A4636AB1A}" srcOrd="0" destOrd="0" parTransId="{E1A6DAF3-7E9A-4024-BCA1-7BC35D0725D9}" sibTransId="{3CF504DA-9794-412B-B7AE-AA842EBCE658}"/>
    <dgm:cxn modelId="{1F4A9AEB-F55E-144C-8C3B-3046E260E50C}" type="presOf" srcId="{A625F846-F411-4A48-B4FE-58EE4FE900DE}" destId="{5EBB946F-7DAC-4058-AA59-E590CC7F671C}" srcOrd="0" destOrd="0" presId="urn:microsoft.com/office/officeart/2005/8/layout/radial3"/>
    <dgm:cxn modelId="{3677F07C-3FD7-4493-A24B-97D2A81165BE}" srcId="{3E7A0667-85D9-49A2-9FE5-D5DF8CA86E55}" destId="{BF99358A-74B0-4A2C-9C95-63C11BE81BA1}" srcOrd="12" destOrd="0" parTransId="{0D33D049-E306-4244-B1C8-200F16AEB1D6}" sibTransId="{B0F14948-223B-48A1-9B4C-37E5477D94FC}"/>
    <dgm:cxn modelId="{CF97A05A-2E5B-4B77-B131-2C4BCF689A0C}" srcId="{3E7A0667-85D9-49A2-9FE5-D5DF8CA86E55}" destId="{30ED6232-D648-4F08-AEEA-134093A061A6}" srcOrd="14" destOrd="0" parTransId="{B1D7437C-0540-4563-9190-D052FC612A4B}" sibTransId="{1659B885-CFE3-4FBC-8763-42833206A2AD}"/>
    <dgm:cxn modelId="{4C6F190B-54DD-454E-9C73-C89B6AB1CC54}" srcId="{3E7A0667-85D9-49A2-9FE5-D5DF8CA86E55}" destId="{3A79D691-BF0A-46FD-BA48-315FB426FBC6}" srcOrd="9" destOrd="0" parTransId="{011D05C7-F5E2-4F1C-A596-C59805E30A35}" sibTransId="{4F7B32F9-ABAC-4561-B843-FC2A2C5D1E54}"/>
    <dgm:cxn modelId="{36B7D815-A0B3-CC40-A468-529DBF5905C6}" type="presOf" srcId="{3A79D691-BF0A-46FD-BA48-315FB426FBC6}" destId="{BAC2F859-174C-4510-8A1B-4A074D009D76}" srcOrd="0" destOrd="0" presId="urn:microsoft.com/office/officeart/2005/8/layout/radial3"/>
    <dgm:cxn modelId="{3619DC49-453E-084A-A82B-55ECAE9F884E}" type="presOf" srcId="{D44A5916-BB38-433C-9BDD-B9AB4DAFA19C}" destId="{CF99322B-53A7-45E0-93A2-0BD2059C5054}" srcOrd="0" destOrd="0" presId="urn:microsoft.com/office/officeart/2005/8/layout/radial3"/>
    <dgm:cxn modelId="{4A831B0A-F7B1-2F44-A520-1B73F2D13DDB}" type="presOf" srcId="{1F309624-0048-414C-A2CB-06DBAC7EA595}" destId="{B9C8F0CD-4EE8-43A3-A621-990E7B687165}" srcOrd="0" destOrd="0" presId="urn:microsoft.com/office/officeart/2005/8/layout/radial3"/>
    <dgm:cxn modelId="{EA4FA2B6-70F6-4CCE-8AA1-5FB4B87BAC39}" srcId="{3E7A0667-85D9-49A2-9FE5-D5DF8CA86E55}" destId="{403F4430-2CBD-46D8-8095-9A2299FC3B85}" srcOrd="2" destOrd="0" parTransId="{B24ED424-6363-422D-98A1-91B9CE7023D3}" sibTransId="{769683A1-D7B7-4F91-9307-2AC156A5A85F}"/>
    <dgm:cxn modelId="{E13C998B-6A58-8B4A-818B-F770920AEDFC}" type="presOf" srcId="{6798FA0F-7CC6-475F-9A95-874D4270E257}" destId="{E59DC420-4271-4C82-A373-CB9CB5E136B9}" srcOrd="0" destOrd="0" presId="urn:microsoft.com/office/officeart/2005/8/layout/radial3"/>
    <dgm:cxn modelId="{0F71B193-C575-4318-A7F5-E93AEB1421C9}" srcId="{3E7A0667-85D9-49A2-9FE5-D5DF8CA86E55}" destId="{4CBED184-9B4C-48CB-BB83-754E743BE86C}" srcOrd="11" destOrd="0" parTransId="{F3B82231-E809-45EA-91F0-8F44EBE5B643}" sibTransId="{2FA92951-5566-477A-AD6E-C4FAD1D69927}"/>
    <dgm:cxn modelId="{FC0C347B-10B4-F645-A48B-C9A6CABD4FCD}" type="presOf" srcId="{BF99358A-74B0-4A2C-9C95-63C11BE81BA1}" destId="{BE034B33-6D0A-4082-9C37-EDB0AAD47DB2}" srcOrd="0" destOrd="0" presId="urn:microsoft.com/office/officeart/2005/8/layout/radial3"/>
    <dgm:cxn modelId="{3A8D5D66-E58D-E940-996B-8BD00B5D9A70}" type="presOf" srcId="{3E7A0667-85D9-49A2-9FE5-D5DF8CA86E55}" destId="{DA118C53-1F05-42E1-BBFB-B7A7A02A4668}" srcOrd="0" destOrd="0" presId="urn:microsoft.com/office/officeart/2005/8/layout/radial3"/>
    <dgm:cxn modelId="{CEE04E16-FEE7-4BF8-BAF6-DD93A81DB2D7}" srcId="{3E7A0667-85D9-49A2-9FE5-D5DF8CA86E55}" destId="{2FC2B740-BA65-4EB0-BDA1-5241A10BF378}" srcOrd="10" destOrd="0" parTransId="{C3FD3730-4EA7-469D-BFD0-22135C283B3B}" sibTransId="{E25251A1-7FEC-457D-A090-59484C52AFB2}"/>
    <dgm:cxn modelId="{1A6F34F1-CF75-AF46-9986-D644CA8F8675}" type="presOf" srcId="{4CBED184-9B4C-48CB-BB83-754E743BE86C}" destId="{2ACBD65F-40B1-43A0-ADF1-F861E224B4B6}" srcOrd="0" destOrd="0" presId="urn:microsoft.com/office/officeart/2005/8/layout/radial3"/>
    <dgm:cxn modelId="{46EDCA35-6ED5-A646-A5C5-1862C36D9972}" type="presOf" srcId="{D5CD8596-54C1-4C4C-8F4B-E62D34EEA886}" destId="{534264B3-18F2-47E1-8712-386ED67205D8}" srcOrd="0" destOrd="0" presId="urn:microsoft.com/office/officeart/2005/8/layout/radial3"/>
    <dgm:cxn modelId="{7C6E2F1A-B7B1-49AA-B1FD-A9B2C5A82448}" srcId="{3E7A0667-85D9-49A2-9FE5-D5DF8CA86E55}" destId="{D5CD8596-54C1-4C4C-8F4B-E62D34EEA886}" srcOrd="4" destOrd="0" parTransId="{D7ACFC0E-57C3-4082-AF5A-F9B2A3B9EF55}" sibTransId="{ADE40EB6-C114-4090-98DB-B4FC67485223}"/>
    <dgm:cxn modelId="{2574D11C-6B67-4B3C-BD4C-EABA4C7B1852}" type="presOf" srcId="{80D8937E-70D1-4322-9744-4E1CE232C676}" destId="{69DC7EA1-281A-4DA5-8D9F-EF78867D5E07}" srcOrd="0" destOrd="0" presId="urn:microsoft.com/office/officeart/2005/8/layout/radial3"/>
    <dgm:cxn modelId="{FA29807A-96B7-4A2F-8809-8F51B54601F1}" srcId="{3E7A0667-85D9-49A2-9FE5-D5DF8CA86E55}" destId="{80D8937E-70D1-4322-9744-4E1CE232C676}" srcOrd="16" destOrd="0" parTransId="{FD166E52-5F07-4DB5-B036-6CFBC96BB8CC}" sibTransId="{5E27E8C8-314F-446A-8D9D-AD51AC05B370}"/>
    <dgm:cxn modelId="{84B34643-6DB6-8748-A042-B49E9FECF247}" type="presOf" srcId="{20CE0499-F5ED-4CFE-A0FE-3FB9F029A249}" destId="{70A3B548-9C86-49D1-9374-980502F249BC}" srcOrd="0" destOrd="0" presId="urn:microsoft.com/office/officeart/2005/8/layout/radial3"/>
    <dgm:cxn modelId="{C569848A-7674-462A-8575-CDE65F300EA4}" srcId="{983CD0F7-8607-4B86-ABF9-FA5B7D78B952}" destId="{3E7A0667-85D9-49A2-9FE5-D5DF8CA86E55}" srcOrd="0" destOrd="0" parTransId="{1AA32994-05DC-482B-9527-00D3E43A6056}" sibTransId="{34228242-A757-40AA-9869-95EDD16CB5E5}"/>
    <dgm:cxn modelId="{5A915223-EC8F-9F48-B7DB-DD25BFD195B5}" type="presOf" srcId="{8969422C-0DA4-43EC-8186-A2B0B8B01E27}" destId="{3ECD057C-53DD-4AFD-AEF1-FED177FF719B}" srcOrd="0" destOrd="0" presId="urn:microsoft.com/office/officeart/2005/8/layout/radial3"/>
    <dgm:cxn modelId="{8638F43C-6023-4847-ADD8-3071AA151D3B}" srcId="{3E7A0667-85D9-49A2-9FE5-D5DF8CA86E55}" destId="{1F309624-0048-414C-A2CB-06DBAC7EA595}" srcOrd="8" destOrd="0" parTransId="{1E9EA74B-8B16-45DF-A14E-BEC8D1F216F5}" sibTransId="{FEC79842-9222-446D-94E0-27B4FFF38194}"/>
    <dgm:cxn modelId="{D543A602-6356-2946-99F8-6EB5F4EE70F0}" type="presOf" srcId="{983CD0F7-8607-4B86-ABF9-FA5B7D78B952}" destId="{9F193027-C257-49BE-A134-3E235F5743BC}" srcOrd="0" destOrd="0" presId="urn:microsoft.com/office/officeart/2005/8/layout/radial3"/>
    <dgm:cxn modelId="{B7BFB3A2-E6DE-974C-ADF3-6F3A67CC4D27}" type="presOf" srcId="{CCD6F700-4343-42AE-9A45-74029FFBF3CA}" destId="{57EA9E9F-0E2F-4057-AFED-0DB54D51D52C}" srcOrd="0" destOrd="0" presId="urn:microsoft.com/office/officeart/2005/8/layout/radial3"/>
    <dgm:cxn modelId="{FD166290-9D02-4118-AB5C-8DBEB9E24685}" srcId="{3E7A0667-85D9-49A2-9FE5-D5DF8CA86E55}" destId="{20CE0499-F5ED-4CFE-A0FE-3FB9F029A249}" srcOrd="1" destOrd="0" parTransId="{4AB6D0E1-0F7E-4946-8E5C-87EE0DCB8EBF}" sibTransId="{8EFF5D72-2CD2-4196-BB08-DB9F0E8A4892}"/>
    <dgm:cxn modelId="{AD7BE7F3-7B66-2044-8F69-148475D92BD1}" type="presOf" srcId="{403F4430-2CBD-46D8-8095-9A2299FC3B85}" destId="{DC88DC6A-0A84-46AF-8D5B-61795B7CBF6C}" srcOrd="0" destOrd="0" presId="urn:microsoft.com/office/officeart/2005/8/layout/radial3"/>
    <dgm:cxn modelId="{EA72D3A3-591F-4D2C-97E1-06A71738B985}" srcId="{3E7A0667-85D9-49A2-9FE5-D5DF8CA86E55}" destId="{8969422C-0DA4-43EC-8186-A2B0B8B01E27}" srcOrd="5" destOrd="0" parTransId="{18F7DF5A-F2BB-478D-85B7-20CE9D86083A}" sibTransId="{748607F1-B21C-4172-8C21-3E09D859BA1E}"/>
    <dgm:cxn modelId="{51594816-B0F0-CC4A-90E7-0C60897F331F}" type="presParOf" srcId="{9F193027-C257-49BE-A134-3E235F5743BC}" destId="{F0F5EBAF-A213-40CA-93ED-E0399F43E987}" srcOrd="0" destOrd="0" presId="urn:microsoft.com/office/officeart/2005/8/layout/radial3"/>
    <dgm:cxn modelId="{3F56742D-D481-3245-ACFE-9752284B7906}" type="presParOf" srcId="{F0F5EBAF-A213-40CA-93ED-E0399F43E987}" destId="{DA118C53-1F05-42E1-BBFB-B7A7A02A4668}" srcOrd="0" destOrd="0" presId="urn:microsoft.com/office/officeart/2005/8/layout/radial3"/>
    <dgm:cxn modelId="{A0743BDB-EED4-B444-A8B6-02F4ED4FF10C}" type="presParOf" srcId="{F0F5EBAF-A213-40CA-93ED-E0399F43E987}" destId="{8FC3BA77-EC94-4A92-A3A2-51A99B8384A1}" srcOrd="1" destOrd="0" presId="urn:microsoft.com/office/officeart/2005/8/layout/radial3"/>
    <dgm:cxn modelId="{8D774FAC-501A-FC4D-B529-D6F82B4A6384}" type="presParOf" srcId="{F0F5EBAF-A213-40CA-93ED-E0399F43E987}" destId="{70A3B548-9C86-49D1-9374-980502F249BC}" srcOrd="2" destOrd="0" presId="urn:microsoft.com/office/officeart/2005/8/layout/radial3"/>
    <dgm:cxn modelId="{585A1D7E-8759-9648-9481-11EA234AFC75}" type="presParOf" srcId="{F0F5EBAF-A213-40CA-93ED-E0399F43E987}" destId="{DC88DC6A-0A84-46AF-8D5B-61795B7CBF6C}" srcOrd="3" destOrd="0" presId="urn:microsoft.com/office/officeart/2005/8/layout/radial3"/>
    <dgm:cxn modelId="{61B378B2-48D2-5E41-A89A-BA544885B611}" type="presParOf" srcId="{F0F5EBAF-A213-40CA-93ED-E0399F43E987}" destId="{CF99322B-53A7-45E0-93A2-0BD2059C5054}" srcOrd="4" destOrd="0" presId="urn:microsoft.com/office/officeart/2005/8/layout/radial3"/>
    <dgm:cxn modelId="{E4AEBFFE-2AF6-C845-9DCC-C707709AA2B0}" type="presParOf" srcId="{F0F5EBAF-A213-40CA-93ED-E0399F43E987}" destId="{534264B3-18F2-47E1-8712-386ED67205D8}" srcOrd="5" destOrd="0" presId="urn:microsoft.com/office/officeart/2005/8/layout/radial3"/>
    <dgm:cxn modelId="{C536710E-053C-F944-9550-C30A29A3F28D}" type="presParOf" srcId="{F0F5EBAF-A213-40CA-93ED-E0399F43E987}" destId="{3ECD057C-53DD-4AFD-AEF1-FED177FF719B}" srcOrd="6" destOrd="0" presId="urn:microsoft.com/office/officeart/2005/8/layout/radial3"/>
    <dgm:cxn modelId="{F0C7839D-851C-9D45-BF22-43ABCE6AE387}" type="presParOf" srcId="{F0F5EBAF-A213-40CA-93ED-E0399F43E987}" destId="{E59DC420-4271-4C82-A373-CB9CB5E136B9}" srcOrd="7" destOrd="0" presId="urn:microsoft.com/office/officeart/2005/8/layout/radial3"/>
    <dgm:cxn modelId="{E0C07359-F243-B945-A301-F63E1CFE3A98}" type="presParOf" srcId="{F0F5EBAF-A213-40CA-93ED-E0399F43E987}" destId="{57EA9E9F-0E2F-4057-AFED-0DB54D51D52C}" srcOrd="8" destOrd="0" presId="urn:microsoft.com/office/officeart/2005/8/layout/radial3"/>
    <dgm:cxn modelId="{9B202B1D-F586-9949-9588-E97560A6B475}" type="presParOf" srcId="{F0F5EBAF-A213-40CA-93ED-E0399F43E987}" destId="{B9C8F0CD-4EE8-43A3-A621-990E7B687165}" srcOrd="9" destOrd="0" presId="urn:microsoft.com/office/officeart/2005/8/layout/radial3"/>
    <dgm:cxn modelId="{06E801B0-92E5-074D-A62A-EF026C8D6178}" type="presParOf" srcId="{F0F5EBAF-A213-40CA-93ED-E0399F43E987}" destId="{BAC2F859-174C-4510-8A1B-4A074D009D76}" srcOrd="10" destOrd="0" presId="urn:microsoft.com/office/officeart/2005/8/layout/radial3"/>
    <dgm:cxn modelId="{168136A4-8603-5843-9318-6F4D2AEE1694}" type="presParOf" srcId="{F0F5EBAF-A213-40CA-93ED-E0399F43E987}" destId="{DEA3AA02-2BE6-4D62-B69F-3288AFF1E60B}" srcOrd="11" destOrd="0" presId="urn:microsoft.com/office/officeart/2005/8/layout/radial3"/>
    <dgm:cxn modelId="{FC1626D2-B51D-5B48-9FDA-40B6A9E03615}" type="presParOf" srcId="{F0F5EBAF-A213-40CA-93ED-E0399F43E987}" destId="{2ACBD65F-40B1-43A0-ADF1-F861E224B4B6}" srcOrd="12" destOrd="0" presId="urn:microsoft.com/office/officeart/2005/8/layout/radial3"/>
    <dgm:cxn modelId="{D59C1EC6-BB22-4140-A833-16EFEC659245}" type="presParOf" srcId="{F0F5EBAF-A213-40CA-93ED-E0399F43E987}" destId="{BE034B33-6D0A-4082-9C37-EDB0AAD47DB2}" srcOrd="13" destOrd="0" presId="urn:microsoft.com/office/officeart/2005/8/layout/radial3"/>
    <dgm:cxn modelId="{2C06E087-738A-F14C-9F08-10D59D5801B2}" type="presParOf" srcId="{F0F5EBAF-A213-40CA-93ED-E0399F43E987}" destId="{5EBB946F-7DAC-4058-AA59-E590CC7F671C}" srcOrd="14" destOrd="0" presId="urn:microsoft.com/office/officeart/2005/8/layout/radial3"/>
    <dgm:cxn modelId="{1EF36CFF-1F27-E940-9776-AFD0558945E5}" type="presParOf" srcId="{F0F5EBAF-A213-40CA-93ED-E0399F43E987}" destId="{8EDF3F78-1EC2-449C-A097-ABB48E1DA821}" srcOrd="15" destOrd="0" presId="urn:microsoft.com/office/officeart/2005/8/layout/radial3"/>
    <dgm:cxn modelId="{A9D387A0-72B4-48FE-A9E3-D79E5F330191}" type="presParOf" srcId="{F0F5EBAF-A213-40CA-93ED-E0399F43E987}" destId="{EB2579A0-F492-4DCA-BDEC-318EFA73259B}" srcOrd="16" destOrd="0" presId="urn:microsoft.com/office/officeart/2005/8/layout/radial3"/>
    <dgm:cxn modelId="{8E29501B-77AA-4FF5-B932-3319FAAB3E36}" type="presParOf" srcId="{F0F5EBAF-A213-40CA-93ED-E0399F43E987}" destId="{69DC7EA1-281A-4DA5-8D9F-EF78867D5E07}" srcOrd="17"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9989-22DA-9142-B40D-CEB90E52BF72}">
      <dsp:nvSpPr>
        <dsp:cNvPr id="0" name=""/>
        <dsp:cNvSpPr/>
      </dsp:nvSpPr>
      <dsp:spPr>
        <a:xfrm>
          <a:off x="1189469" y="1110406"/>
          <a:ext cx="879881" cy="879881"/>
        </a:xfrm>
        <a:prstGeom prst="ellipse">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Ко учествује у узради буџета?</a:t>
          </a:r>
          <a:endParaRPr lang="en-US" sz="1000" kern="1200">
            <a:latin typeface="Calibri"/>
            <a:cs typeface="Calibri"/>
          </a:endParaRPr>
        </a:p>
      </dsp:txBody>
      <dsp:txXfrm>
        <a:off x="1318325" y="1239262"/>
        <a:ext cx="622169" cy="622169"/>
      </dsp:txXfrm>
    </dsp:sp>
    <dsp:sp modelId="{662745AA-6FD0-C64A-B4C2-162DE1F4B10A}">
      <dsp:nvSpPr>
        <dsp:cNvPr id="0" name=""/>
        <dsp:cNvSpPr/>
      </dsp:nvSpPr>
      <dsp:spPr>
        <a:xfrm rot="11700000">
          <a:off x="405390" y="1200007"/>
          <a:ext cx="768941" cy="250766"/>
        </a:xfrm>
        <a:prstGeom prst="leftArrow">
          <a:avLst>
            <a:gd name="adj1" fmla="val 60000"/>
            <a:gd name="adj2" fmla="val 50000"/>
          </a:avLst>
        </a:prstGeom>
        <a:gradFill rotWithShape="0">
          <a:gsLst>
            <a:gs pos="0">
              <a:schemeClr val="accent2">
                <a:shade val="90000"/>
                <a:hueOff val="0"/>
                <a:satOff val="0"/>
                <a:lumOff val="0"/>
                <a:alphaOff val="0"/>
                <a:tint val="100000"/>
                <a:shade val="100000"/>
                <a:satMod val="130000"/>
              </a:schemeClr>
            </a:gs>
            <a:gs pos="100000">
              <a:schemeClr val="accent2">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3AFE2D-D27E-A341-8B60-B5EFAD668158}">
      <dsp:nvSpPr>
        <dsp:cNvPr id="0" name=""/>
        <dsp:cNvSpPr/>
      </dsp:nvSpPr>
      <dsp:spPr>
        <a:xfrm>
          <a:off x="547" y="891527"/>
          <a:ext cx="835887" cy="668709"/>
        </a:xfrm>
        <a:prstGeom prst="roundRect">
          <a:avLst>
            <a:gd name="adj" fmla="val 10000"/>
          </a:avLst>
        </a:prstGeom>
        <a:solidFill>
          <a:srgbClr val="BB35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Градска власт и стручне службе</a:t>
          </a:r>
          <a:endParaRPr lang="en-US" sz="1000" kern="1200">
            <a:latin typeface="Calibri"/>
            <a:cs typeface="Calibri"/>
          </a:endParaRPr>
        </a:p>
      </dsp:txBody>
      <dsp:txXfrm>
        <a:off x="20133" y="911113"/>
        <a:ext cx="796715" cy="629537"/>
      </dsp:txXfrm>
    </dsp:sp>
    <dsp:sp modelId="{C75E08FB-B876-E240-90A3-D511A04015D5}">
      <dsp:nvSpPr>
        <dsp:cNvPr id="0" name=""/>
        <dsp:cNvSpPr/>
      </dsp:nvSpPr>
      <dsp:spPr>
        <a:xfrm rot="14700000">
          <a:off x="877614" y="637233"/>
          <a:ext cx="768941" cy="250766"/>
        </a:xfrm>
        <a:prstGeom prst="leftArrow">
          <a:avLst>
            <a:gd name="adj1" fmla="val 60000"/>
            <a:gd name="adj2" fmla="val 50000"/>
          </a:avLst>
        </a:prstGeom>
        <a:gradFill rotWithShape="0">
          <a:gsLst>
            <a:gs pos="0">
              <a:schemeClr val="accent2">
                <a:shade val="90000"/>
                <a:hueOff val="-11950"/>
                <a:satOff val="-1402"/>
                <a:lumOff val="7670"/>
                <a:alphaOff val="0"/>
                <a:tint val="100000"/>
                <a:shade val="100000"/>
                <a:satMod val="130000"/>
              </a:schemeClr>
            </a:gs>
            <a:gs pos="100000">
              <a:schemeClr val="accent2">
                <a:shade val="90000"/>
                <a:hueOff val="-11950"/>
                <a:satOff val="-1402"/>
                <a:lumOff val="767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A991E4-C1C4-CD4D-96B6-1E0104A63776}">
      <dsp:nvSpPr>
        <dsp:cNvPr id="0" name=""/>
        <dsp:cNvSpPr/>
      </dsp:nvSpPr>
      <dsp:spPr>
        <a:xfrm>
          <a:off x="681657" y="79812"/>
          <a:ext cx="835887" cy="668709"/>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Буџетски корисници</a:t>
          </a:r>
          <a:endParaRPr lang="en-US" sz="1000" kern="1200">
            <a:latin typeface="Calibri"/>
            <a:cs typeface="Calibri"/>
          </a:endParaRPr>
        </a:p>
      </dsp:txBody>
      <dsp:txXfrm>
        <a:off x="701243" y="99398"/>
        <a:ext cx="796715" cy="629537"/>
      </dsp:txXfrm>
    </dsp:sp>
    <dsp:sp modelId="{B006B73B-FED5-9049-8E5A-419C02CD7642}">
      <dsp:nvSpPr>
        <dsp:cNvPr id="0" name=""/>
        <dsp:cNvSpPr/>
      </dsp:nvSpPr>
      <dsp:spPr>
        <a:xfrm rot="17963466">
          <a:off x="1660734" y="644512"/>
          <a:ext cx="816554" cy="250766"/>
        </a:xfrm>
        <a:prstGeom prst="leftArrow">
          <a:avLst>
            <a:gd name="adj1" fmla="val 60000"/>
            <a:gd name="adj2" fmla="val 50000"/>
          </a:avLst>
        </a:prstGeom>
        <a:gradFill rotWithShape="0">
          <a:gsLst>
            <a:gs pos="0">
              <a:schemeClr val="accent2">
                <a:shade val="90000"/>
                <a:hueOff val="-23901"/>
                <a:satOff val="-2805"/>
                <a:lumOff val="15341"/>
                <a:alphaOff val="0"/>
                <a:tint val="100000"/>
                <a:shade val="100000"/>
                <a:satMod val="130000"/>
              </a:schemeClr>
            </a:gs>
            <a:gs pos="100000">
              <a:schemeClr val="accent2">
                <a:shade val="90000"/>
                <a:hueOff val="-23901"/>
                <a:satOff val="-2805"/>
                <a:lumOff val="153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555F83-26A4-2945-A8ED-8E918C3DEE32}">
      <dsp:nvSpPr>
        <dsp:cNvPr id="0" name=""/>
        <dsp:cNvSpPr/>
      </dsp:nvSpPr>
      <dsp:spPr>
        <a:xfrm>
          <a:off x="1851437" y="79813"/>
          <a:ext cx="835887" cy="668709"/>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Месне заједнице</a:t>
          </a:r>
          <a:endParaRPr lang="en-US" sz="1000" kern="1200">
            <a:latin typeface="Calibri"/>
            <a:cs typeface="Calibri"/>
          </a:endParaRPr>
        </a:p>
      </dsp:txBody>
      <dsp:txXfrm>
        <a:off x="1871023" y="99399"/>
        <a:ext cx="796715" cy="629537"/>
      </dsp:txXfrm>
    </dsp:sp>
    <dsp:sp modelId="{ECCC0C3E-7027-D344-9583-213C193FC8F9}">
      <dsp:nvSpPr>
        <dsp:cNvPr id="0" name=""/>
        <dsp:cNvSpPr/>
      </dsp:nvSpPr>
      <dsp:spPr>
        <a:xfrm rot="20700000">
          <a:off x="2084487" y="1200007"/>
          <a:ext cx="768941" cy="250766"/>
        </a:xfrm>
        <a:prstGeom prst="leftArrow">
          <a:avLst>
            <a:gd name="adj1" fmla="val 60000"/>
            <a:gd name="adj2" fmla="val 50000"/>
          </a:avLst>
        </a:prstGeom>
        <a:gradFill rotWithShape="0">
          <a:gsLst>
            <a:gs pos="0">
              <a:schemeClr val="accent2">
                <a:shade val="90000"/>
                <a:hueOff val="-35851"/>
                <a:satOff val="-4207"/>
                <a:lumOff val="23011"/>
                <a:alphaOff val="0"/>
                <a:tint val="100000"/>
                <a:shade val="100000"/>
                <a:satMod val="130000"/>
              </a:schemeClr>
            </a:gs>
            <a:gs pos="100000">
              <a:schemeClr val="accent2">
                <a:shade val="90000"/>
                <a:hueOff val="-35851"/>
                <a:satOff val="-4207"/>
                <a:lumOff val="230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673436-B99C-944F-BD16-FD0415348EB0}">
      <dsp:nvSpPr>
        <dsp:cNvPr id="0" name=""/>
        <dsp:cNvSpPr/>
      </dsp:nvSpPr>
      <dsp:spPr>
        <a:xfrm>
          <a:off x="2422385" y="891527"/>
          <a:ext cx="835887" cy="668709"/>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Грађани и њихова удружења</a:t>
          </a:r>
          <a:endParaRPr lang="en-US" sz="1000" kern="1200">
            <a:latin typeface="Calibri"/>
            <a:cs typeface="Calibri"/>
          </a:endParaRPr>
        </a:p>
      </dsp:txBody>
      <dsp:txXfrm>
        <a:off x="2441971" y="911113"/>
        <a:ext cx="796715" cy="629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6D98F-7CEB-3D44-9C8F-BC389AB6BFC2}">
      <dsp:nvSpPr>
        <dsp:cNvPr id="0" name=""/>
        <dsp:cNvSpPr/>
      </dsp:nvSpPr>
      <dsp:spPr>
        <a:xfrm>
          <a:off x="724527" y="1905092"/>
          <a:ext cx="474901" cy="1421902"/>
        </a:xfrm>
        <a:custGeom>
          <a:avLst/>
          <a:gdLst/>
          <a:ahLst/>
          <a:cxnLst/>
          <a:rect l="0" t="0" r="0" b="0"/>
          <a:pathLst>
            <a:path>
              <a:moveTo>
                <a:pt x="0" y="0"/>
              </a:moveTo>
              <a:lnTo>
                <a:pt x="237450" y="0"/>
              </a:lnTo>
              <a:lnTo>
                <a:pt x="237450" y="1421902"/>
              </a:lnTo>
              <a:lnTo>
                <a:pt x="474901" y="1421902"/>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24499" y="2578565"/>
        <a:ext cx="74955" cy="74955"/>
      </dsp:txXfrm>
    </dsp:sp>
    <dsp:sp modelId="{12509618-157E-534E-B623-DD68E9ADE632}">
      <dsp:nvSpPr>
        <dsp:cNvPr id="0" name=""/>
        <dsp:cNvSpPr/>
      </dsp:nvSpPr>
      <dsp:spPr>
        <a:xfrm>
          <a:off x="724527" y="1905092"/>
          <a:ext cx="474901" cy="1015644"/>
        </a:xfrm>
        <a:custGeom>
          <a:avLst/>
          <a:gdLst/>
          <a:ahLst/>
          <a:cxnLst/>
          <a:rect l="0" t="0" r="0" b="0"/>
          <a:pathLst>
            <a:path>
              <a:moveTo>
                <a:pt x="0" y="0"/>
              </a:moveTo>
              <a:lnTo>
                <a:pt x="237450" y="0"/>
              </a:lnTo>
              <a:lnTo>
                <a:pt x="237450" y="1015644"/>
              </a:lnTo>
              <a:lnTo>
                <a:pt x="474901" y="1015644"/>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2384884"/>
        <a:ext cx="56059" cy="56059"/>
      </dsp:txXfrm>
    </dsp:sp>
    <dsp:sp modelId="{58079348-AB67-5247-9E7E-E5BF1B6730D3}">
      <dsp:nvSpPr>
        <dsp:cNvPr id="0" name=""/>
        <dsp:cNvSpPr/>
      </dsp:nvSpPr>
      <dsp:spPr>
        <a:xfrm>
          <a:off x="724527" y="1905092"/>
          <a:ext cx="474901" cy="609386"/>
        </a:xfrm>
        <a:custGeom>
          <a:avLst/>
          <a:gdLst/>
          <a:ahLst/>
          <a:cxnLst/>
          <a:rect l="0" t="0" r="0" b="0"/>
          <a:pathLst>
            <a:path>
              <a:moveTo>
                <a:pt x="0" y="0"/>
              </a:moveTo>
              <a:lnTo>
                <a:pt x="237450" y="0"/>
              </a:lnTo>
              <a:lnTo>
                <a:pt x="237450" y="609386"/>
              </a:lnTo>
              <a:lnTo>
                <a:pt x="474901" y="609386"/>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2190470"/>
        <a:ext cx="38629" cy="38629"/>
      </dsp:txXfrm>
    </dsp:sp>
    <dsp:sp modelId="{1686A68C-CBD9-DA48-A34F-633CFB153E2A}">
      <dsp:nvSpPr>
        <dsp:cNvPr id="0" name=""/>
        <dsp:cNvSpPr/>
      </dsp:nvSpPr>
      <dsp:spPr>
        <a:xfrm>
          <a:off x="724527" y="1905092"/>
          <a:ext cx="474901" cy="203128"/>
        </a:xfrm>
        <a:custGeom>
          <a:avLst/>
          <a:gdLst/>
          <a:ahLst/>
          <a:cxnLst/>
          <a:rect l="0" t="0" r="0" b="0"/>
          <a:pathLst>
            <a:path>
              <a:moveTo>
                <a:pt x="0" y="0"/>
              </a:moveTo>
              <a:lnTo>
                <a:pt x="237450" y="0"/>
              </a:lnTo>
              <a:lnTo>
                <a:pt x="237450" y="203128"/>
              </a:lnTo>
              <a:lnTo>
                <a:pt x="474901" y="20312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993743"/>
        <a:ext cx="25825" cy="25825"/>
      </dsp:txXfrm>
    </dsp:sp>
    <dsp:sp modelId="{028AA0EB-CB17-0C46-B6BB-AA28C38620AA}">
      <dsp:nvSpPr>
        <dsp:cNvPr id="0" name=""/>
        <dsp:cNvSpPr/>
      </dsp:nvSpPr>
      <dsp:spPr>
        <a:xfrm>
          <a:off x="724527" y="1701963"/>
          <a:ext cx="474901" cy="203128"/>
        </a:xfrm>
        <a:custGeom>
          <a:avLst/>
          <a:gdLst/>
          <a:ahLst/>
          <a:cxnLst/>
          <a:rect l="0" t="0" r="0" b="0"/>
          <a:pathLst>
            <a:path>
              <a:moveTo>
                <a:pt x="0" y="203128"/>
              </a:moveTo>
              <a:lnTo>
                <a:pt x="237450" y="203128"/>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790614"/>
        <a:ext cx="25825" cy="25825"/>
      </dsp:txXfrm>
    </dsp:sp>
    <dsp:sp modelId="{C8B8BDF8-0407-234C-9A7D-F9465E5D0843}">
      <dsp:nvSpPr>
        <dsp:cNvPr id="0" name=""/>
        <dsp:cNvSpPr/>
      </dsp:nvSpPr>
      <dsp:spPr>
        <a:xfrm>
          <a:off x="724527" y="1295705"/>
          <a:ext cx="474901" cy="609386"/>
        </a:xfrm>
        <a:custGeom>
          <a:avLst/>
          <a:gdLst/>
          <a:ahLst/>
          <a:cxnLst/>
          <a:rect l="0" t="0" r="0" b="0"/>
          <a:pathLst>
            <a:path>
              <a:moveTo>
                <a:pt x="0" y="609386"/>
              </a:moveTo>
              <a:lnTo>
                <a:pt x="237450" y="609386"/>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1581084"/>
        <a:ext cx="38629" cy="38629"/>
      </dsp:txXfrm>
    </dsp:sp>
    <dsp:sp modelId="{2FF562C1-FE16-B74D-B64C-A68292816D3F}">
      <dsp:nvSpPr>
        <dsp:cNvPr id="0" name=""/>
        <dsp:cNvSpPr/>
      </dsp:nvSpPr>
      <dsp:spPr>
        <a:xfrm>
          <a:off x="724527" y="889447"/>
          <a:ext cx="474901" cy="1015644"/>
        </a:xfrm>
        <a:custGeom>
          <a:avLst/>
          <a:gdLst/>
          <a:ahLst/>
          <a:cxnLst/>
          <a:rect l="0" t="0" r="0" b="0"/>
          <a:pathLst>
            <a:path>
              <a:moveTo>
                <a:pt x="0" y="1015644"/>
              </a:moveTo>
              <a:lnTo>
                <a:pt x="237450" y="1015644"/>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1369239"/>
        <a:ext cx="56059" cy="56059"/>
      </dsp:txXfrm>
    </dsp:sp>
    <dsp:sp modelId="{F6C48E2C-24F8-3042-AF08-8717434E9CC8}">
      <dsp:nvSpPr>
        <dsp:cNvPr id="0" name=""/>
        <dsp:cNvSpPr/>
      </dsp:nvSpPr>
      <dsp:spPr>
        <a:xfrm>
          <a:off x="724527" y="483189"/>
          <a:ext cx="474901" cy="1421902"/>
        </a:xfrm>
        <a:custGeom>
          <a:avLst/>
          <a:gdLst/>
          <a:ahLst/>
          <a:cxnLst/>
          <a:rect l="0" t="0" r="0" b="0"/>
          <a:pathLst>
            <a:path>
              <a:moveTo>
                <a:pt x="0" y="1421902"/>
              </a:moveTo>
              <a:lnTo>
                <a:pt x="237450" y="1421902"/>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a:cs typeface="Calibri"/>
          </a:endParaRPr>
        </a:p>
      </dsp:txBody>
      <dsp:txXfrm>
        <a:off x="924499" y="1156663"/>
        <a:ext cx="74955" cy="74955"/>
      </dsp:txXfrm>
    </dsp:sp>
    <dsp:sp modelId="{8CBBE046-ABCC-A648-AE44-B1E85EF2783D}">
      <dsp:nvSpPr>
        <dsp:cNvPr id="0" name=""/>
        <dsp:cNvSpPr/>
      </dsp:nvSpPr>
      <dsp:spPr>
        <a:xfrm rot="16200000">
          <a:off x="-1082986" y="1543124"/>
          <a:ext cx="2891091" cy="723934"/>
        </a:xfrm>
        <a:prstGeom prst="rect">
          <a:avLst/>
        </a:prstGeom>
        <a:solidFill>
          <a:srgbClr val="7F7F7F">
            <a:alpha val="80000"/>
          </a:srgbClr>
        </a:solidFill>
        <a:ln>
          <a:solidFill>
            <a:srgbClr val="BB353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r-Cyrl-CS" sz="1400" kern="1200" dirty="0">
              <a:latin typeface="Calibri"/>
              <a:cs typeface="Calibri"/>
            </a:rPr>
            <a:t>Оквир у ком се планира буџет</a:t>
          </a:r>
          <a:endParaRPr lang="en-US" sz="1400" kern="1200" dirty="0">
            <a:latin typeface="Calibri"/>
            <a:cs typeface="Calibri"/>
          </a:endParaRPr>
        </a:p>
      </dsp:txBody>
      <dsp:txXfrm>
        <a:off x="-1082986" y="1543124"/>
        <a:ext cx="2891091" cy="723934"/>
      </dsp:txXfrm>
    </dsp:sp>
    <dsp:sp modelId="{210376CC-BE4A-CC49-89D9-BADA52E0A82C}">
      <dsp:nvSpPr>
        <dsp:cNvPr id="0" name=""/>
        <dsp:cNvSpPr/>
      </dsp:nvSpPr>
      <dsp:spPr>
        <a:xfrm>
          <a:off x="1199428" y="370552"/>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a:latin typeface="Calibri"/>
              <a:cs typeface="Calibri"/>
            </a:rPr>
            <a:t>Закони и прописи</a:t>
          </a:r>
          <a:endParaRPr lang="en-US" sz="1100" kern="1200" dirty="0">
            <a:latin typeface="Calibri"/>
            <a:cs typeface="Calibri"/>
          </a:endParaRPr>
        </a:p>
      </dsp:txBody>
      <dsp:txXfrm>
        <a:off x="1199428" y="370552"/>
        <a:ext cx="2741510" cy="225274"/>
      </dsp:txXfrm>
    </dsp:sp>
    <dsp:sp modelId="{BDE8F5ED-F011-4D4E-9E42-47090736ED00}">
      <dsp:nvSpPr>
        <dsp:cNvPr id="0" name=""/>
        <dsp:cNvSpPr/>
      </dsp:nvSpPr>
      <dsp:spPr>
        <a:xfrm>
          <a:off x="1199428" y="776810"/>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smtClean="0">
              <a:latin typeface="Calibri"/>
              <a:cs typeface="Calibri"/>
            </a:rPr>
            <a:t>Стратешки циљеви развоја града</a:t>
          </a:r>
          <a:endParaRPr lang="en-US" sz="1100" kern="1200" dirty="0">
            <a:solidFill>
              <a:srgbClr val="BB3531"/>
            </a:solidFill>
            <a:latin typeface="Calibri"/>
            <a:cs typeface="Calibri"/>
          </a:endParaRPr>
        </a:p>
      </dsp:txBody>
      <dsp:txXfrm>
        <a:off x="1199428" y="776810"/>
        <a:ext cx="2741510" cy="225274"/>
      </dsp:txXfrm>
    </dsp:sp>
    <dsp:sp modelId="{BA13E4F0-F39E-B54A-B9E4-E683C38352B7}">
      <dsp:nvSpPr>
        <dsp:cNvPr id="0" name=""/>
        <dsp:cNvSpPr/>
      </dsp:nvSpPr>
      <dsp:spPr>
        <a:xfrm>
          <a:off x="1199428" y="1183068"/>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Економска ситуација у земљи и окружењу</a:t>
          </a:r>
          <a:endParaRPr lang="en-US" sz="1100" kern="1200">
            <a:latin typeface="Calibri"/>
            <a:cs typeface="Calibri"/>
          </a:endParaRPr>
        </a:p>
      </dsp:txBody>
      <dsp:txXfrm>
        <a:off x="1199428" y="1183068"/>
        <a:ext cx="2741510" cy="225274"/>
      </dsp:txXfrm>
    </dsp:sp>
    <dsp:sp modelId="{B926EC35-E1A0-E94B-A0D7-D11B3B95A41F}">
      <dsp:nvSpPr>
        <dsp:cNvPr id="0" name=""/>
        <dsp:cNvSpPr/>
      </dsp:nvSpPr>
      <dsp:spPr>
        <a:xfrm>
          <a:off x="1199428" y="1589326"/>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Остварење прошлогодишњих буџета</a:t>
          </a:r>
          <a:endParaRPr lang="en-US" sz="1100" kern="1200">
            <a:latin typeface="Calibri"/>
            <a:cs typeface="Calibri"/>
          </a:endParaRPr>
        </a:p>
      </dsp:txBody>
      <dsp:txXfrm>
        <a:off x="1199428" y="1589326"/>
        <a:ext cx="2741510" cy="225274"/>
      </dsp:txXfrm>
    </dsp:sp>
    <dsp:sp modelId="{888A767A-4381-AD44-BCBE-80554A3AE27E}">
      <dsp:nvSpPr>
        <dsp:cNvPr id="0" name=""/>
        <dsp:cNvSpPr/>
      </dsp:nvSpPr>
      <dsp:spPr>
        <a:xfrm>
          <a:off x="1199428" y="1995583"/>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Потребе буџетских корисника</a:t>
          </a:r>
          <a:endParaRPr lang="en-US" sz="1100" kern="1200">
            <a:latin typeface="Calibri"/>
            <a:cs typeface="Calibri"/>
          </a:endParaRPr>
        </a:p>
      </dsp:txBody>
      <dsp:txXfrm>
        <a:off x="1199428" y="1995583"/>
        <a:ext cx="2741510" cy="225274"/>
      </dsp:txXfrm>
    </dsp:sp>
    <dsp:sp modelId="{6629D66D-86E4-C54E-BBDA-8DA299E33E2E}">
      <dsp:nvSpPr>
        <dsp:cNvPr id="0" name=""/>
        <dsp:cNvSpPr/>
      </dsp:nvSpPr>
      <dsp:spPr>
        <a:xfrm>
          <a:off x="1199428" y="2401841"/>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Започети пројекти из ранијих година</a:t>
          </a:r>
          <a:endParaRPr lang="en-US" sz="1100" kern="1200">
            <a:latin typeface="Calibri"/>
            <a:cs typeface="Calibri"/>
          </a:endParaRPr>
        </a:p>
      </dsp:txBody>
      <dsp:txXfrm>
        <a:off x="1199428" y="2401841"/>
        <a:ext cx="2741510" cy="225274"/>
      </dsp:txXfrm>
    </dsp:sp>
    <dsp:sp modelId="{BF76AFE3-B7D9-5B4A-B497-9C364BD8D3AB}">
      <dsp:nvSpPr>
        <dsp:cNvPr id="0" name=""/>
        <dsp:cNvSpPr/>
      </dsp:nvSpPr>
      <dsp:spPr>
        <a:xfrm>
          <a:off x="1199428" y="2808099"/>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Процена кретања најважнијих група прихода</a:t>
          </a:r>
          <a:endParaRPr lang="en-US" sz="1100" kern="1200">
            <a:latin typeface="Calibri"/>
            <a:cs typeface="Calibri"/>
          </a:endParaRPr>
        </a:p>
      </dsp:txBody>
      <dsp:txXfrm>
        <a:off x="1199428" y="2808099"/>
        <a:ext cx="2741510" cy="225274"/>
      </dsp:txXfrm>
    </dsp:sp>
    <dsp:sp modelId="{74F48145-7753-4640-9C9F-90580275BE3C}">
      <dsp:nvSpPr>
        <dsp:cNvPr id="0" name=""/>
        <dsp:cNvSpPr/>
      </dsp:nvSpPr>
      <dsp:spPr>
        <a:xfrm>
          <a:off x="1199428" y="3214357"/>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Обавезе по постојећим кредитима</a:t>
          </a:r>
          <a:endParaRPr lang="en-US" sz="1100" kern="1200">
            <a:latin typeface="Calibri"/>
            <a:cs typeface="Calibri"/>
          </a:endParaRPr>
        </a:p>
      </dsp:txBody>
      <dsp:txXfrm>
        <a:off x="1199428" y="3214357"/>
        <a:ext cx="2741510" cy="225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2294148" y="1862350"/>
          <a:ext cx="1241003" cy="124100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x-none" sz="1100" b="1" kern="1200" smtClean="0">
              <a:latin typeface="Calibri"/>
              <a:ea typeface="+mn-ea"/>
              <a:cs typeface="Calibri"/>
            </a:rPr>
            <a:t>Укупни приходи и примања</a:t>
          </a:r>
        </a:p>
        <a:p>
          <a:pPr lvl="0" algn="ctr" defTabSz="488950">
            <a:lnSpc>
              <a:spcPct val="90000"/>
            </a:lnSpc>
            <a:spcBef>
              <a:spcPct val="0"/>
            </a:spcBef>
            <a:spcAft>
              <a:spcPct val="35000"/>
            </a:spcAft>
          </a:pPr>
          <a:r>
            <a:rPr lang="sr-Latn-RS" sz="1100" b="1" kern="1200" smtClean="0">
              <a:latin typeface="Calibri"/>
              <a:ea typeface="+mn-ea"/>
              <a:cs typeface="Calibri"/>
            </a:rPr>
            <a:t>3.</a:t>
          </a:r>
          <a:r>
            <a:rPr lang="sr-Cyrl-RS" sz="1100" b="1" kern="1200" smtClean="0">
              <a:latin typeface="Calibri"/>
              <a:ea typeface="+mn-ea"/>
              <a:cs typeface="Calibri"/>
            </a:rPr>
            <a:t>454.110.657</a:t>
          </a:r>
          <a:endParaRPr lang="en-US" sz="1100" b="1" kern="1200" dirty="0">
            <a:latin typeface="Calibri"/>
            <a:ea typeface="+mn-ea"/>
            <a:cs typeface="Calibri"/>
          </a:endParaRPr>
        </a:p>
      </dsp:txBody>
      <dsp:txXfrm>
        <a:off x="2475889" y="2044091"/>
        <a:ext cx="877521" cy="877521"/>
      </dsp:txXfrm>
    </dsp:sp>
    <dsp:sp modelId="{575A19D1-2242-4FD7-BD6E-5B4E415C35AE}">
      <dsp:nvSpPr>
        <dsp:cNvPr id="0" name=""/>
        <dsp:cNvSpPr/>
      </dsp:nvSpPr>
      <dsp:spPr>
        <a:xfrm rot="16200000">
          <a:off x="2605374" y="1533914"/>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2899186" y="1537611"/>
        <a:ext cx="30927" cy="30927"/>
      </dsp:txXfrm>
    </dsp:sp>
    <dsp:sp modelId="{B0F86A2A-2BC2-4566-8564-6ECB577FF7B4}">
      <dsp:nvSpPr>
        <dsp:cNvPr id="0" name=""/>
        <dsp:cNvSpPr/>
      </dsp:nvSpPr>
      <dsp:spPr>
        <a:xfrm>
          <a:off x="2294148" y="2796"/>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Приходи од</a:t>
          </a:r>
          <a:r>
            <a:rPr lang="sr-Cyrl-RS" sz="1000" kern="1200" smtClean="0">
              <a:latin typeface="Calibri"/>
              <a:ea typeface="+mn-ea"/>
              <a:cs typeface="Calibri"/>
            </a:rPr>
            <a:t> </a:t>
          </a:r>
          <a:r>
            <a:rPr lang="x-none" sz="1000" kern="1200" smtClean="0">
              <a:latin typeface="Calibri"/>
              <a:ea typeface="+mn-ea"/>
              <a:cs typeface="Calibri"/>
            </a:rPr>
            <a:t>пореза</a:t>
          </a:r>
        </a:p>
        <a:p>
          <a:pPr lvl="0" algn="ctr" defTabSz="444500">
            <a:lnSpc>
              <a:spcPct val="90000"/>
            </a:lnSpc>
            <a:spcBef>
              <a:spcPct val="0"/>
            </a:spcBef>
            <a:spcAft>
              <a:spcPct val="35000"/>
            </a:spcAft>
          </a:pPr>
          <a:r>
            <a:rPr lang="sr-Latn-RS" sz="1000" kern="1200" smtClean="0">
              <a:latin typeface="Calibri"/>
              <a:ea typeface="+mn-ea"/>
              <a:cs typeface="Calibri"/>
            </a:rPr>
            <a:t>2.</a:t>
          </a:r>
          <a:r>
            <a:rPr lang="sr-Cyrl-RS" sz="1000" kern="1200" smtClean="0">
              <a:latin typeface="Calibri"/>
              <a:ea typeface="+mn-ea"/>
              <a:cs typeface="Calibri"/>
            </a:rPr>
            <a:t>104.906.000</a:t>
          </a:r>
          <a:endParaRPr lang="en-US" sz="1000" kern="1200" dirty="0">
            <a:latin typeface="Calibri"/>
            <a:ea typeface="+mn-ea"/>
            <a:cs typeface="Calibri"/>
          </a:endParaRPr>
        </a:p>
      </dsp:txBody>
      <dsp:txXfrm>
        <a:off x="2475889" y="184537"/>
        <a:ext cx="877521" cy="877521"/>
      </dsp:txXfrm>
    </dsp:sp>
    <dsp:sp modelId="{CAA5F6D2-3C9E-4393-ACAD-7B798A579AC9}">
      <dsp:nvSpPr>
        <dsp:cNvPr id="0" name=""/>
        <dsp:cNvSpPr/>
      </dsp:nvSpPr>
      <dsp:spPr>
        <a:xfrm rot="19285714">
          <a:off x="3332303" y="1883985"/>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626115" y="1887681"/>
        <a:ext cx="30927" cy="30927"/>
      </dsp:txXfrm>
    </dsp:sp>
    <dsp:sp modelId="{F775788A-A80E-4CB3-A6DD-B651C694B171}">
      <dsp:nvSpPr>
        <dsp:cNvPr id="0" name=""/>
        <dsp:cNvSpPr/>
      </dsp:nvSpPr>
      <dsp:spPr>
        <a:xfrm>
          <a:off x="3748005"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Т</a:t>
          </a:r>
          <a:r>
            <a:rPr lang="x-none" sz="1000" kern="1200" smtClean="0">
              <a:latin typeface="Calibri"/>
              <a:ea typeface="+mn-ea"/>
              <a:cs typeface="Calibri"/>
            </a:rPr>
            <a:t>рансфери </a:t>
          </a:r>
        </a:p>
        <a:p>
          <a:pPr lvl="0" algn="ctr" defTabSz="444500">
            <a:lnSpc>
              <a:spcPct val="90000"/>
            </a:lnSpc>
            <a:spcBef>
              <a:spcPct val="0"/>
            </a:spcBef>
            <a:spcAft>
              <a:spcPct val="35000"/>
            </a:spcAft>
          </a:pPr>
          <a:r>
            <a:rPr lang="sr-Cyrl-RS" sz="1000" kern="1200" smtClean="0">
              <a:latin typeface="Calibri"/>
              <a:ea typeface="+mn-ea"/>
              <a:cs typeface="Calibri"/>
            </a:rPr>
            <a:t>471.096.480</a:t>
          </a:r>
          <a:endParaRPr lang="en-US" sz="1000" kern="1200" dirty="0">
            <a:latin typeface="Calibri"/>
            <a:ea typeface="+mn-ea"/>
            <a:cs typeface="Calibri"/>
          </a:endParaRPr>
        </a:p>
      </dsp:txBody>
      <dsp:txXfrm>
        <a:off x="3929746" y="884678"/>
        <a:ext cx="877521" cy="877521"/>
      </dsp:txXfrm>
    </dsp:sp>
    <dsp:sp modelId="{B76890C4-32FB-42FF-AB47-128880A714B8}">
      <dsp:nvSpPr>
        <dsp:cNvPr id="0" name=""/>
        <dsp:cNvSpPr/>
      </dsp:nvSpPr>
      <dsp:spPr>
        <a:xfrm rot="771429">
          <a:off x="3511840" y="2670586"/>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805651" y="2674282"/>
        <a:ext cx="30927" cy="30927"/>
      </dsp:txXfrm>
    </dsp:sp>
    <dsp:sp modelId="{E7C129A3-55C9-4E5C-B036-CD73D26CCF73}">
      <dsp:nvSpPr>
        <dsp:cNvPr id="0" name=""/>
        <dsp:cNvSpPr/>
      </dsp:nvSpPr>
      <dsp:spPr>
        <a:xfrm>
          <a:off x="4107079" y="2276139"/>
          <a:ext cx="1241003" cy="124100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a:t>
          </a:r>
          <a:r>
            <a:rPr lang="sr-Cyrl-RS" sz="1000" kern="1200" smtClean="0">
              <a:latin typeface="Calibri"/>
              <a:ea typeface="+mn-ea"/>
              <a:cs typeface="Calibri"/>
            </a:rPr>
            <a:t>ходи од имовине</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452.770.000</a:t>
          </a:r>
          <a:endParaRPr lang="en-US" sz="1000" kern="1200" dirty="0">
            <a:latin typeface="Calibri"/>
            <a:ea typeface="+mn-ea"/>
            <a:cs typeface="Calibri"/>
          </a:endParaRPr>
        </a:p>
      </dsp:txBody>
      <dsp:txXfrm>
        <a:off x="4288820" y="2457880"/>
        <a:ext cx="877521" cy="877521"/>
      </dsp:txXfrm>
    </dsp:sp>
    <dsp:sp modelId="{FA49EC5D-8052-4CFC-942E-544500E57217}">
      <dsp:nvSpPr>
        <dsp:cNvPr id="0" name=""/>
        <dsp:cNvSpPr/>
      </dsp:nvSpPr>
      <dsp:spPr>
        <a:xfrm rot="3857143">
          <a:off x="300878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302601" y="3305088"/>
        <a:ext cx="30927" cy="30927"/>
      </dsp:txXfrm>
    </dsp:sp>
    <dsp:sp modelId="{559296A7-3E78-46C9-B113-19145D0D20E4}">
      <dsp:nvSpPr>
        <dsp:cNvPr id="0" name=""/>
        <dsp:cNvSpPr/>
      </dsp:nvSpPr>
      <dsp:spPr>
        <a:xfrm>
          <a:off x="3100978" y="3537750"/>
          <a:ext cx="1241003" cy="1241003"/>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Примања од продаје н</a:t>
          </a:r>
          <a:r>
            <a:rPr lang="sr-Cyrl-RS" sz="1000" kern="1200" smtClean="0">
              <a:latin typeface="Calibri"/>
              <a:ea typeface="+mn-ea"/>
              <a:cs typeface="Calibri"/>
            </a:rPr>
            <a:t>епокретности</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55.000.000</a:t>
          </a:r>
          <a:endParaRPr lang="en-US" sz="1000" kern="1200" dirty="0">
            <a:latin typeface="Calibri"/>
            <a:ea typeface="+mn-ea"/>
            <a:cs typeface="Calibri"/>
          </a:endParaRPr>
        </a:p>
      </dsp:txBody>
      <dsp:txXfrm>
        <a:off x="3282719" y="3719491"/>
        <a:ext cx="877521" cy="877521"/>
      </dsp:txXfrm>
    </dsp:sp>
    <dsp:sp modelId="{7915C9B5-5AF9-4F71-B28D-DFCD6D24C167}">
      <dsp:nvSpPr>
        <dsp:cNvPr id="0" name=""/>
        <dsp:cNvSpPr/>
      </dsp:nvSpPr>
      <dsp:spPr>
        <a:xfrm rot="6942857">
          <a:off x="220195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rot="10800000">
        <a:off x="2495771" y="3305088"/>
        <a:ext cx="30927" cy="30927"/>
      </dsp:txXfrm>
    </dsp:sp>
    <dsp:sp modelId="{A8258C0E-D4FE-4F13-8FC5-5CD2552053F5}">
      <dsp:nvSpPr>
        <dsp:cNvPr id="0" name=""/>
        <dsp:cNvSpPr/>
      </dsp:nvSpPr>
      <dsp:spPr>
        <a:xfrm>
          <a:off x="1487318" y="3537750"/>
          <a:ext cx="1241003" cy="124100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Остали приходи  </a:t>
          </a:r>
        </a:p>
        <a:p>
          <a:pPr lvl="0" algn="ctr" defTabSz="444500">
            <a:lnSpc>
              <a:spcPct val="90000"/>
            </a:lnSpc>
            <a:spcBef>
              <a:spcPct val="0"/>
            </a:spcBef>
            <a:spcAft>
              <a:spcPct val="35000"/>
            </a:spcAft>
          </a:pPr>
          <a:r>
            <a:rPr lang="sr-Cyrl-RS" sz="1000" kern="1200" smtClean="0">
              <a:latin typeface="Calibri"/>
              <a:ea typeface="+mn-ea"/>
              <a:cs typeface="Calibri"/>
            </a:rPr>
            <a:t>295.438.177</a:t>
          </a:r>
          <a:endParaRPr lang="en-US" sz="1000" kern="1200" dirty="0">
            <a:latin typeface="Calibri"/>
            <a:ea typeface="+mn-ea"/>
            <a:cs typeface="Calibri"/>
          </a:endParaRPr>
        </a:p>
      </dsp:txBody>
      <dsp:txXfrm>
        <a:off x="1669059" y="3719491"/>
        <a:ext cx="877521" cy="877521"/>
      </dsp:txXfrm>
    </dsp:sp>
    <dsp:sp modelId="{1158FE45-ABE6-47D8-A592-CB8819B8F5FE}">
      <dsp:nvSpPr>
        <dsp:cNvPr id="0" name=""/>
        <dsp:cNvSpPr/>
      </dsp:nvSpPr>
      <dsp:spPr>
        <a:xfrm rot="10028571">
          <a:off x="1698909" y="2670586"/>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2720" y="2674282"/>
        <a:ext cx="30927" cy="30927"/>
      </dsp:txXfrm>
    </dsp:sp>
    <dsp:sp modelId="{6F3685E5-88EB-4572-A8E4-50CB7AF7362F}">
      <dsp:nvSpPr>
        <dsp:cNvPr id="0" name=""/>
        <dsp:cNvSpPr/>
      </dsp:nvSpPr>
      <dsp:spPr>
        <a:xfrm>
          <a:off x="481217" y="2276139"/>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Донације од међународних организација 50.000.000</a:t>
          </a:r>
          <a:endParaRPr lang="en-US" sz="1000" kern="1200" dirty="0">
            <a:latin typeface="Calibri"/>
            <a:ea typeface="+mn-ea"/>
            <a:cs typeface="Calibri"/>
          </a:endParaRPr>
        </a:p>
      </dsp:txBody>
      <dsp:txXfrm>
        <a:off x="662958" y="2457880"/>
        <a:ext cx="877521" cy="877521"/>
      </dsp:txXfrm>
    </dsp:sp>
    <dsp:sp modelId="{EDAE2CD0-22B2-48E0-B3FB-72F5B121472A}">
      <dsp:nvSpPr>
        <dsp:cNvPr id="0" name=""/>
        <dsp:cNvSpPr/>
      </dsp:nvSpPr>
      <dsp:spPr>
        <a:xfrm rot="13114286">
          <a:off x="1878445" y="1883985"/>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72257" y="1887681"/>
        <a:ext cx="30927" cy="30927"/>
      </dsp:txXfrm>
    </dsp:sp>
    <dsp:sp modelId="{45560621-8678-44C3-B0D5-274E3561CEF4}">
      <dsp:nvSpPr>
        <dsp:cNvPr id="0" name=""/>
        <dsp:cNvSpPr/>
      </dsp:nvSpPr>
      <dsp:spPr>
        <a:xfrm>
          <a:off x="840290"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Остала примања 24.900.000</a:t>
          </a:r>
          <a:endParaRPr lang="en-US" sz="1000" kern="1200" dirty="0">
            <a:latin typeface="Calibri"/>
            <a:ea typeface="+mn-ea"/>
            <a:cs typeface="Calibri"/>
          </a:endParaRPr>
        </a:p>
      </dsp:txBody>
      <dsp:txXfrm>
        <a:off x="1022031" y="884678"/>
        <a:ext cx="877521" cy="877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25826-0DF0-4E9F-87FD-F35A44924254}">
      <dsp:nvSpPr>
        <dsp:cNvPr id="0" name=""/>
        <dsp:cNvSpPr/>
      </dsp:nvSpPr>
      <dsp:spPr>
        <a:xfrm>
          <a:off x="642911" y="117871"/>
          <a:ext cx="1601557" cy="1616276"/>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CB1B4-DAD2-4F26-8F78-46E5C501E556}">
      <dsp:nvSpPr>
        <dsp:cNvPr id="0" name=""/>
        <dsp:cNvSpPr/>
      </dsp:nvSpPr>
      <dsp:spPr>
        <a:xfrm>
          <a:off x="2674048" y="50298"/>
          <a:ext cx="4597234" cy="196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Примања од продаје непокретности 11,5 милион динара</a:t>
          </a:r>
          <a:endParaRPr lang="x-none" sz="1100" kern="1200" dirty="0">
            <a:solidFill>
              <a:schemeClr val="tx1"/>
            </a:solidFill>
            <a:latin typeface="Calibri"/>
            <a:cs typeface="Calibri"/>
          </a:endParaRP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Порези на доходак, добит и капиталне добитке 102,9 </a:t>
          </a:r>
          <a:r>
            <a:rPr lang="x-none" sz="1100" kern="1200" smtClean="0">
              <a:solidFill>
                <a:schemeClr val="tx1"/>
              </a:solidFill>
              <a:latin typeface="Calibri"/>
              <a:cs typeface="Calibri"/>
            </a:rPr>
            <a:t>милиона </a:t>
          </a:r>
          <a:r>
            <a:rPr lang="x-none" sz="1100" kern="1200" dirty="0">
              <a:solidFill>
                <a:schemeClr val="tx1"/>
              </a:solidFill>
              <a:latin typeface="Calibri"/>
              <a:cs typeface="Calibri"/>
            </a:rPr>
            <a:t>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Комунална такса на истицање фирме8 милиона динара</a:t>
          </a: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Приходи од продаје добара и услуга 0,7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Мешовити и неодређени приходи 16,2 милиона динара</a:t>
          </a: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674048" y="50298"/>
        <a:ext cx="4597234" cy="1962917"/>
      </dsp:txXfrm>
    </dsp:sp>
    <dsp:sp modelId="{3B7F9711-E71E-42E0-922F-445988F41B5A}">
      <dsp:nvSpPr>
        <dsp:cNvPr id="0" name=""/>
        <dsp:cNvSpPr/>
      </dsp:nvSpPr>
      <dsp:spPr>
        <a:xfrm>
          <a:off x="691399" y="2034531"/>
          <a:ext cx="1504342" cy="1687055"/>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F2D92-039D-4BF2-AB26-16D9194EFA42}">
      <dsp:nvSpPr>
        <dsp:cNvPr id="0" name=""/>
        <dsp:cNvSpPr/>
      </dsp:nvSpPr>
      <dsp:spPr>
        <a:xfrm>
          <a:off x="2739175" y="1983582"/>
          <a:ext cx="4250093" cy="179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Трансфери од других нивоа власти 159,1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Порез</a:t>
          </a:r>
          <a:r>
            <a:rPr lang="sr-Cyrl-RS" sz="1100" kern="1200" dirty="0" smtClean="0">
              <a:solidFill>
                <a:schemeClr val="tx1"/>
              </a:solidFill>
              <a:latin typeface="Calibri"/>
              <a:cs typeface="Calibri"/>
            </a:rPr>
            <a:t>и</a:t>
          </a:r>
          <a:r>
            <a:rPr lang="x-none" sz="1100" kern="1200" smtClean="0">
              <a:solidFill>
                <a:schemeClr val="tx1"/>
              </a:solidFill>
              <a:latin typeface="Calibri"/>
              <a:cs typeface="Calibri"/>
            </a:rPr>
            <a:t> на имовину </a:t>
          </a:r>
          <a:r>
            <a:rPr lang="sr-Cyrl-RS" sz="1100" kern="1200" dirty="0" smtClean="0">
              <a:solidFill>
                <a:schemeClr val="tx1"/>
              </a:solidFill>
              <a:latin typeface="Calibri"/>
              <a:cs typeface="Calibri"/>
            </a:rPr>
            <a:t>38,9</a:t>
          </a:r>
          <a:r>
            <a:rPr lang="x-none" sz="1100" kern="1200" smtClean="0">
              <a:solidFill>
                <a:schemeClr val="tx1"/>
              </a:solidFill>
              <a:latin typeface="Calibri"/>
              <a:cs typeface="Calibri"/>
            </a:rPr>
            <a:t>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Порези на добра и услуге 10,3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Донације од међународних организација 23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Приходи од имовине 3,3 милиона динара</a:t>
          </a:r>
        </a:p>
        <a:p>
          <a:pPr lvl="0" algn="l" defTabSz="488950">
            <a:lnSpc>
              <a:spcPct val="90000"/>
            </a:lnSpc>
            <a:spcBef>
              <a:spcPct val="0"/>
            </a:spcBef>
            <a:spcAft>
              <a:spcPct val="35000"/>
            </a:spcAft>
          </a:pPr>
          <a:endParaRPr lang="sr-Latn-RS" sz="1100" kern="1200" dirty="0" smtClean="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100" kern="1200" dirty="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000" kern="1200" dirty="0">
            <a:latin typeface="Calibri"/>
            <a:cs typeface="Calibri"/>
          </a:endParaRPr>
        </a:p>
      </dsp:txBody>
      <dsp:txXfrm>
        <a:off x="2739175" y="1983582"/>
        <a:ext cx="4250093" cy="1791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1379484" y="1235625"/>
          <a:ext cx="2049880" cy="1662997"/>
        </a:xfrm>
        <a:prstGeom prst="ellipse">
          <a:avLst/>
        </a:prstGeom>
        <a:solidFill>
          <a:srgbClr val="4F81BD">
            <a:hueOff val="0"/>
            <a:satOff val="0"/>
            <a:lumOff val="0"/>
            <a:alphaOff val="0"/>
          </a:srgb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dirty="0">
              <a:solidFill>
                <a:srgbClr val="BB3531"/>
              </a:solidFill>
              <a:latin typeface="Calibri"/>
              <a:ea typeface="+mn-ea"/>
              <a:cs typeface="Calibri"/>
            </a:rPr>
            <a:t>Укупни расходи </a:t>
          </a:r>
          <a:r>
            <a:rPr lang="x-none" sz="1200" b="1" kern="1200">
              <a:solidFill>
                <a:srgbClr val="BB3531"/>
              </a:solidFill>
              <a:latin typeface="Calibri"/>
              <a:ea typeface="+mn-ea"/>
              <a:cs typeface="Calibri"/>
            </a:rPr>
            <a:t>и </a:t>
          </a:r>
          <a:r>
            <a:rPr lang="x-none" sz="1200" b="1" kern="1200" smtClean="0">
              <a:solidFill>
                <a:srgbClr val="BB3531"/>
              </a:solidFill>
              <a:latin typeface="Calibri"/>
              <a:ea typeface="+mn-ea"/>
              <a:cs typeface="Calibri"/>
            </a:rPr>
            <a:t>издаци</a:t>
          </a:r>
        </a:p>
        <a:p>
          <a:pPr lvl="0" algn="ctr" defTabSz="533400">
            <a:lnSpc>
              <a:spcPct val="90000"/>
            </a:lnSpc>
            <a:spcBef>
              <a:spcPct val="0"/>
            </a:spcBef>
            <a:spcAft>
              <a:spcPct val="35000"/>
            </a:spcAft>
          </a:pPr>
          <a:r>
            <a:rPr lang="sr-Cyrl-RS" sz="1200" b="1" kern="1200" smtClean="0">
              <a:solidFill>
                <a:sysClr val="window" lastClr="FFFFFF"/>
              </a:solidFill>
              <a:latin typeface="Calibri"/>
              <a:ea typeface="+mn-ea"/>
              <a:cs typeface="Calibri"/>
            </a:rPr>
            <a:t>3.454.110.657</a:t>
          </a:r>
          <a:endParaRPr lang="en-US" sz="1200" b="1" kern="1200" dirty="0">
            <a:solidFill>
              <a:sysClr val="window" lastClr="FFFFFF"/>
            </a:solidFill>
            <a:latin typeface="Calibri"/>
            <a:ea typeface="+mn-ea"/>
            <a:cs typeface="Calibri"/>
          </a:endParaRPr>
        </a:p>
      </dsp:txBody>
      <dsp:txXfrm>
        <a:off x="1679682" y="1479165"/>
        <a:ext cx="1449484" cy="1175917"/>
      </dsp:txXfrm>
    </dsp:sp>
    <dsp:sp modelId="{575A19D1-2242-4FD7-BD6E-5B4E415C35AE}">
      <dsp:nvSpPr>
        <dsp:cNvPr id="0" name=""/>
        <dsp:cNvSpPr/>
      </dsp:nvSpPr>
      <dsp:spPr>
        <a:xfrm rot="15815169">
          <a:off x="2195651" y="1117904"/>
          <a:ext cx="208126" cy="35492"/>
        </a:xfrm>
        <a:custGeom>
          <a:avLst/>
          <a:gdLst/>
          <a:ahLst/>
          <a:cxnLst/>
          <a:rect l="0" t="0" r="0" b="0"/>
          <a:pathLst>
            <a:path>
              <a:moveTo>
                <a:pt x="0" y="13255"/>
              </a:moveTo>
              <a:lnTo>
                <a:pt x="71907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2294511" y="1130447"/>
        <a:ext cx="10406" cy="10406"/>
      </dsp:txXfrm>
    </dsp:sp>
    <dsp:sp modelId="{B0F86A2A-2BC2-4566-8564-6ECB577FF7B4}">
      <dsp:nvSpPr>
        <dsp:cNvPr id="0" name=""/>
        <dsp:cNvSpPr/>
      </dsp:nvSpPr>
      <dsp:spPr>
        <a:xfrm>
          <a:off x="1336114" y="-71837"/>
          <a:ext cx="1779988" cy="1105418"/>
        </a:xfrm>
        <a:prstGeom prst="ellipse">
          <a:avLst/>
        </a:prstGeom>
        <a:solidFill>
          <a:srgbClr val="C0504D">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Расходи за запослене </a:t>
          </a: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654.646.717</a:t>
          </a:r>
          <a:endParaRPr lang="en-US" sz="1000" kern="1200" dirty="0">
            <a:solidFill>
              <a:sysClr val="window" lastClr="FFFFFF"/>
            </a:solidFill>
            <a:latin typeface="Calibri"/>
            <a:ea typeface="+mn-ea"/>
            <a:cs typeface="Calibri"/>
          </a:endParaRPr>
        </a:p>
      </dsp:txBody>
      <dsp:txXfrm>
        <a:off x="1596787" y="90048"/>
        <a:ext cx="1258642" cy="781648"/>
      </dsp:txXfrm>
    </dsp:sp>
    <dsp:sp modelId="{CAA5F6D2-3C9E-4393-ACAD-7B798A579AC9}">
      <dsp:nvSpPr>
        <dsp:cNvPr id="0" name=""/>
        <dsp:cNvSpPr/>
      </dsp:nvSpPr>
      <dsp:spPr>
        <a:xfrm rot="19469651">
          <a:off x="3141823" y="1399515"/>
          <a:ext cx="346959" cy="35492"/>
        </a:xfrm>
        <a:custGeom>
          <a:avLst/>
          <a:gdLst/>
          <a:ahLst/>
          <a:cxnLst/>
          <a:rect l="0" t="0" r="0" b="0"/>
          <a:pathLst>
            <a:path>
              <a:moveTo>
                <a:pt x="0" y="13255"/>
              </a:moveTo>
              <a:lnTo>
                <a:pt x="113754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306628" y="1408587"/>
        <a:ext cx="17347" cy="17347"/>
      </dsp:txXfrm>
    </dsp:sp>
    <dsp:sp modelId="{F775788A-A80E-4CB3-A6DD-B651C694B171}">
      <dsp:nvSpPr>
        <dsp:cNvPr id="0" name=""/>
        <dsp:cNvSpPr/>
      </dsp:nvSpPr>
      <dsp:spPr>
        <a:xfrm>
          <a:off x="3210456" y="437854"/>
          <a:ext cx="1534647" cy="1013530"/>
        </a:xfrm>
        <a:prstGeom prst="ellipse">
          <a:avLst/>
        </a:prstGeom>
        <a:solidFill>
          <a:srgbClr val="9BBB59">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Коришћење роба и услуга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1.250.010.160</a:t>
          </a:r>
          <a:endParaRPr lang="en-US" sz="1000" kern="1200" dirty="0">
            <a:solidFill>
              <a:srgbClr val="BB3531"/>
            </a:solidFill>
            <a:latin typeface="Calibri"/>
            <a:ea typeface="+mn-ea"/>
            <a:cs typeface="Calibri"/>
          </a:endParaRPr>
        </a:p>
      </dsp:txBody>
      <dsp:txXfrm>
        <a:off x="3435200" y="586282"/>
        <a:ext cx="1085159" cy="716674"/>
      </dsp:txXfrm>
    </dsp:sp>
    <dsp:sp modelId="{7915C9B5-5AF9-4F71-B28D-DFCD6D24C167}">
      <dsp:nvSpPr>
        <dsp:cNvPr id="0" name=""/>
        <dsp:cNvSpPr/>
      </dsp:nvSpPr>
      <dsp:spPr>
        <a:xfrm rot="10718460">
          <a:off x="3223191" y="2027513"/>
          <a:ext cx="205763" cy="35492"/>
        </a:xfrm>
        <a:custGeom>
          <a:avLst/>
          <a:gdLst/>
          <a:ahLst/>
          <a:cxnLst/>
          <a:rect l="0" t="0" r="0" b="0"/>
          <a:pathLst>
            <a:path>
              <a:moveTo>
                <a:pt x="0" y="13255"/>
              </a:moveTo>
              <a:lnTo>
                <a:pt x="113834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solidFill>
              <a:sysClr val="windowText" lastClr="000000">
                <a:hueOff val="0"/>
                <a:satOff val="0"/>
                <a:lumOff val="0"/>
                <a:alphaOff val="0"/>
              </a:sysClr>
            </a:solidFill>
            <a:latin typeface="Calibri"/>
            <a:ea typeface="+mn-ea"/>
            <a:cs typeface="Calibri"/>
          </a:endParaRPr>
        </a:p>
      </dsp:txBody>
      <dsp:txXfrm rot="10800000">
        <a:off x="3320929" y="2040115"/>
        <a:ext cx="10288" cy="10288"/>
      </dsp:txXfrm>
    </dsp:sp>
    <dsp:sp modelId="{A8258C0E-D4FE-4F13-8FC5-5CD2552053F5}">
      <dsp:nvSpPr>
        <dsp:cNvPr id="0" name=""/>
        <dsp:cNvSpPr/>
      </dsp:nvSpPr>
      <dsp:spPr>
        <a:xfrm>
          <a:off x="3222531" y="1605352"/>
          <a:ext cx="1522578" cy="848606"/>
        </a:xfrm>
        <a:prstGeom prst="ellipse">
          <a:avLst/>
        </a:prstGeom>
        <a:solidFill>
          <a:srgbClr val="F7964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dirty="0">
              <a:solidFill>
                <a:sysClr val="window" lastClr="FFFFFF"/>
              </a:solidFill>
              <a:latin typeface="Calibri"/>
              <a:ea typeface="+mn-ea"/>
              <a:cs typeface="Calibri"/>
            </a:rPr>
            <a:t>Субвенције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42.700.000</a:t>
          </a:r>
          <a:endParaRPr lang="en-US" sz="1000" kern="1200" dirty="0">
            <a:solidFill>
              <a:srgbClr val="BB3531"/>
            </a:solidFill>
            <a:latin typeface="Calibri"/>
            <a:ea typeface="+mn-ea"/>
            <a:cs typeface="Calibri"/>
          </a:endParaRPr>
        </a:p>
      </dsp:txBody>
      <dsp:txXfrm>
        <a:off x="3445507" y="1729627"/>
        <a:ext cx="1076626" cy="600056"/>
      </dsp:txXfrm>
    </dsp:sp>
    <dsp:sp modelId="{2B6D957D-D87F-48ED-94C8-1967F6D18497}">
      <dsp:nvSpPr>
        <dsp:cNvPr id="0" name=""/>
        <dsp:cNvSpPr/>
      </dsp:nvSpPr>
      <dsp:spPr>
        <a:xfrm rot="2208303">
          <a:off x="3154710" y="2622532"/>
          <a:ext cx="31448" cy="35492"/>
        </a:xfrm>
        <a:custGeom>
          <a:avLst/>
          <a:gdLst/>
          <a:ahLst/>
          <a:cxnLst/>
          <a:rect l="0" t="0" r="0" b="0"/>
          <a:pathLst>
            <a:path>
              <a:moveTo>
                <a:pt x="0" y="13255"/>
              </a:moveTo>
              <a:lnTo>
                <a:pt x="72460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169647" y="2639492"/>
        <a:ext cx="1572" cy="1572"/>
      </dsp:txXfrm>
    </dsp:sp>
    <dsp:sp modelId="{2DBC9C95-56E7-46C9-89A1-C9EA14E20E78}">
      <dsp:nvSpPr>
        <dsp:cNvPr id="0" name=""/>
        <dsp:cNvSpPr/>
      </dsp:nvSpPr>
      <dsp:spPr>
        <a:xfrm>
          <a:off x="2957636" y="2495502"/>
          <a:ext cx="1491515" cy="1087108"/>
        </a:xfrm>
        <a:prstGeom prst="ellipse">
          <a:avLst/>
        </a:prstGeom>
        <a:solidFill>
          <a:srgbClr val="C0504D">
            <a:lumMod val="75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Трансфери осталим нивоима власти</a:t>
          </a:r>
          <a:r>
            <a:rPr lang="x-none" sz="1000" kern="1200" smtClean="0">
              <a:solidFill>
                <a:sysClr val="window" lastClr="FFFFFF"/>
              </a:solidFill>
              <a:latin typeface="Calibri"/>
              <a:ea typeface="+mn-ea"/>
              <a:cs typeface="Calibri"/>
            </a:rPr>
            <a:t> </a:t>
          </a:r>
          <a:endParaRPr lang="x-none" sz="1000" kern="120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384.622.100</a:t>
          </a:r>
          <a:endParaRPr lang="en-US" sz="1000" kern="1200" dirty="0">
            <a:solidFill>
              <a:sysClr val="window" lastClr="FFFFFF"/>
            </a:solidFill>
            <a:latin typeface="Calibri"/>
            <a:ea typeface="+mn-ea"/>
            <a:cs typeface="Calibri"/>
          </a:endParaRPr>
        </a:p>
      </dsp:txBody>
      <dsp:txXfrm>
        <a:off x="3176063" y="2654705"/>
        <a:ext cx="1054661" cy="768702"/>
      </dsp:txXfrm>
    </dsp:sp>
    <dsp:sp modelId="{7F6CD01B-347F-477D-98E4-272D19EB5DFB}">
      <dsp:nvSpPr>
        <dsp:cNvPr id="0" name=""/>
        <dsp:cNvSpPr/>
      </dsp:nvSpPr>
      <dsp:spPr>
        <a:xfrm rot="5175431">
          <a:off x="2367511" y="2977102"/>
          <a:ext cx="195204" cy="35492"/>
        </a:xfrm>
        <a:custGeom>
          <a:avLst/>
          <a:gdLst/>
          <a:ahLst/>
          <a:cxnLst/>
          <a:rect l="0" t="0" r="0" b="0"/>
          <a:pathLst>
            <a:path>
              <a:moveTo>
                <a:pt x="0" y="13255"/>
              </a:moveTo>
              <a:lnTo>
                <a:pt x="72966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2460233" y="2989968"/>
        <a:ext cx="9760" cy="9760"/>
      </dsp:txXfrm>
    </dsp:sp>
    <dsp:sp modelId="{DCB536DE-C02F-426D-BEDA-A009767947E0}">
      <dsp:nvSpPr>
        <dsp:cNvPr id="0" name=""/>
        <dsp:cNvSpPr/>
      </dsp:nvSpPr>
      <dsp:spPr>
        <a:xfrm>
          <a:off x="1704683" y="3091642"/>
          <a:ext cx="1607636" cy="1132888"/>
        </a:xfrm>
        <a:prstGeom prst="ellipse">
          <a:avLst/>
        </a:prstGeom>
        <a:solidFill>
          <a:srgbClr val="9BBB59">
            <a:lumMod val="60000"/>
            <a:lumOff val="40000"/>
          </a:srgbClr>
        </a:solidFill>
        <a:ln w="19050" cap="flat" cmpd="sng" algn="ctr">
          <a:solidFill>
            <a:sysClr val="windowText" lastClr="00000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Накнада за социјалну заштиту из буџета</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216.600.000</a:t>
          </a:r>
          <a:r>
            <a:rPr lang="x-none" sz="1000" kern="1200" smtClean="0">
              <a:solidFill>
                <a:srgbClr val="BB3531"/>
              </a:solidFill>
              <a:latin typeface="Calibri"/>
              <a:ea typeface="+mn-ea"/>
              <a:cs typeface="Calibri"/>
            </a:rPr>
            <a:t> </a:t>
          </a:r>
          <a:endParaRPr lang="en-US" sz="1000" kern="1200" dirty="0">
            <a:solidFill>
              <a:srgbClr val="BB3531"/>
            </a:solidFill>
            <a:latin typeface="Calibri"/>
            <a:ea typeface="+mn-ea"/>
            <a:cs typeface="Calibri"/>
          </a:endParaRPr>
        </a:p>
      </dsp:txBody>
      <dsp:txXfrm>
        <a:off x="1940116" y="3257550"/>
        <a:ext cx="1136770" cy="801072"/>
      </dsp:txXfrm>
    </dsp:sp>
    <dsp:sp modelId="{3BF99E75-5AAE-4BB0-9D8B-15A35BF555CE}">
      <dsp:nvSpPr>
        <dsp:cNvPr id="0" name=""/>
        <dsp:cNvSpPr/>
      </dsp:nvSpPr>
      <dsp:spPr>
        <a:xfrm rot="19144337">
          <a:off x="1703350" y="2654361"/>
          <a:ext cx="6689" cy="35492"/>
        </a:xfrm>
        <a:custGeom>
          <a:avLst/>
          <a:gdLst/>
          <a:ahLst/>
          <a:cxnLst/>
          <a:rect l="0" t="0" r="0" b="0"/>
          <a:pathLst>
            <a:path>
              <a:moveTo>
                <a:pt x="0" y="13255"/>
              </a:moveTo>
              <a:lnTo>
                <a:pt x="42745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706528" y="2671939"/>
        <a:ext cx="334" cy="334"/>
      </dsp:txXfrm>
    </dsp:sp>
    <dsp:sp modelId="{70A78F55-CA73-4704-9BA7-DF5D34A8A531}">
      <dsp:nvSpPr>
        <dsp:cNvPr id="0" name=""/>
        <dsp:cNvSpPr/>
      </dsp:nvSpPr>
      <dsp:spPr>
        <a:xfrm>
          <a:off x="117211" y="2517931"/>
          <a:ext cx="1955465" cy="1369219"/>
        </a:xfrm>
        <a:prstGeom prst="ellipse">
          <a:avLst/>
        </a:prstGeom>
        <a:solidFill>
          <a:srgbClr val="4BACC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Зграде и грађевиснки објекти, машине и опрема  и остали издаци</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614.752.480</a:t>
          </a:r>
          <a:endParaRPr lang="en-US" sz="1000" kern="1200" dirty="0">
            <a:solidFill>
              <a:srgbClr val="BB3531"/>
            </a:solidFill>
            <a:latin typeface="Calibri"/>
            <a:ea typeface="+mn-ea"/>
            <a:cs typeface="Calibri"/>
          </a:endParaRPr>
        </a:p>
      </dsp:txBody>
      <dsp:txXfrm>
        <a:off x="403582" y="2718448"/>
        <a:ext cx="1382723" cy="968185"/>
      </dsp:txXfrm>
    </dsp:sp>
    <dsp:sp modelId="{C61DD748-B8AF-4D5C-8D08-3101DDE8181B}">
      <dsp:nvSpPr>
        <dsp:cNvPr id="0" name=""/>
        <dsp:cNvSpPr/>
      </dsp:nvSpPr>
      <dsp:spPr>
        <a:xfrm rot="21367205">
          <a:off x="1382760" y="2110184"/>
          <a:ext cx="250183" cy="35492"/>
        </a:xfrm>
        <a:custGeom>
          <a:avLst/>
          <a:gdLst/>
          <a:ahLst/>
          <a:cxnLst/>
          <a:rect l="0" t="0" r="0" b="0"/>
          <a:pathLst>
            <a:path>
              <a:moveTo>
                <a:pt x="0" y="13255"/>
              </a:moveTo>
              <a:lnTo>
                <a:pt x="69203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501597" y="2121676"/>
        <a:ext cx="12509" cy="12509"/>
      </dsp:txXfrm>
    </dsp:sp>
    <dsp:sp modelId="{045F7837-A758-4B09-B489-C4BB1CF00235}">
      <dsp:nvSpPr>
        <dsp:cNvPr id="0" name=""/>
        <dsp:cNvSpPr/>
      </dsp:nvSpPr>
      <dsp:spPr>
        <a:xfrm>
          <a:off x="-11571" y="1707210"/>
          <a:ext cx="1650066" cy="935629"/>
        </a:xfrm>
        <a:prstGeom prst="ellipse">
          <a:avLst/>
        </a:prstGeom>
        <a:solidFill>
          <a:srgbClr val="8064A2">
            <a:lumMod val="40000"/>
            <a:lumOff val="60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Стална и Текућа б</a:t>
          </a:r>
          <a:r>
            <a:rPr lang="x-none" sz="1000" kern="1200" smtClean="0">
              <a:solidFill>
                <a:srgbClr val="FF0000"/>
              </a:solidFill>
              <a:latin typeface="Calibri"/>
              <a:ea typeface="+mn-ea"/>
              <a:cs typeface="Calibri"/>
            </a:rPr>
            <a:t>уџетска </a:t>
          </a:r>
          <a:r>
            <a:rPr lang="x-none" sz="1000" kern="1200" dirty="0">
              <a:solidFill>
                <a:srgbClr val="FF0000"/>
              </a:solidFill>
              <a:latin typeface="Calibri"/>
              <a:ea typeface="+mn-ea"/>
              <a:cs typeface="Calibri"/>
            </a:rPr>
            <a:t>резерва </a:t>
          </a:r>
        </a:p>
        <a:p>
          <a:pPr lvl="0" algn="ctr" defTabSz="444500">
            <a:lnSpc>
              <a:spcPct val="90000"/>
            </a:lnSpc>
            <a:spcBef>
              <a:spcPct val="0"/>
            </a:spcBef>
            <a:spcAft>
              <a:spcPct val="35000"/>
            </a:spcAft>
          </a:pPr>
          <a:r>
            <a:rPr lang="sr-Latn-RS" sz="1000" kern="1200" dirty="0" smtClean="0">
              <a:solidFill>
                <a:srgbClr val="BB3531"/>
              </a:solidFill>
              <a:latin typeface="Calibri"/>
              <a:ea typeface="+mn-ea"/>
              <a:cs typeface="Calibri"/>
            </a:rPr>
            <a:t>1</a:t>
          </a:r>
          <a:r>
            <a:rPr lang="sr-Cyrl-RS" sz="1000" kern="1200" dirty="0" smtClean="0">
              <a:solidFill>
                <a:srgbClr val="BB3531"/>
              </a:solidFill>
              <a:latin typeface="Calibri"/>
              <a:ea typeface="+mn-ea"/>
              <a:cs typeface="Calibri"/>
            </a:rPr>
            <a:t>2.000.000</a:t>
          </a:r>
          <a:endParaRPr lang="x-none" sz="1000" kern="1200" dirty="0">
            <a:solidFill>
              <a:srgbClr val="BB3531"/>
            </a:solidFill>
            <a:latin typeface="Calibri"/>
            <a:ea typeface="+mn-ea"/>
            <a:cs typeface="Calibri"/>
          </a:endParaRPr>
        </a:p>
      </dsp:txBody>
      <dsp:txXfrm>
        <a:off x="230076" y="1844230"/>
        <a:ext cx="1166772" cy="661589"/>
      </dsp:txXfrm>
    </dsp:sp>
    <dsp:sp modelId="{115FF0A2-B47D-422E-9601-2037C39AF160}">
      <dsp:nvSpPr>
        <dsp:cNvPr id="0" name=""/>
        <dsp:cNvSpPr/>
      </dsp:nvSpPr>
      <dsp:spPr>
        <a:xfrm rot="12721568">
          <a:off x="1486005" y="1511033"/>
          <a:ext cx="115520" cy="35492"/>
        </a:xfrm>
        <a:custGeom>
          <a:avLst/>
          <a:gdLst/>
          <a:ahLst/>
          <a:cxnLst/>
          <a:rect l="0" t="0" r="0" b="0"/>
          <a:pathLst>
            <a:path>
              <a:moveTo>
                <a:pt x="0" y="13255"/>
              </a:moveTo>
              <a:lnTo>
                <a:pt x="1128805"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1540877" y="1525891"/>
        <a:ext cx="5776" cy="5776"/>
      </dsp:txXfrm>
    </dsp:sp>
    <dsp:sp modelId="{34BDCADC-5B31-41EF-A551-30384C6724AA}">
      <dsp:nvSpPr>
        <dsp:cNvPr id="0" name=""/>
        <dsp:cNvSpPr/>
      </dsp:nvSpPr>
      <dsp:spPr>
        <a:xfrm>
          <a:off x="0" y="763593"/>
          <a:ext cx="1922915" cy="801900"/>
        </a:xfrm>
        <a:prstGeom prst="ellipse">
          <a:avLst/>
        </a:prstGeom>
        <a:solidFill>
          <a:srgbClr val="1F497D"/>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 Дотације и о</a:t>
          </a:r>
          <a:r>
            <a:rPr lang="x-none" sz="1000" kern="1200" smtClean="0">
              <a:solidFill>
                <a:sysClr val="window" lastClr="FFFFFF"/>
              </a:solidFill>
              <a:latin typeface="Calibri"/>
              <a:ea typeface="+mn-ea"/>
              <a:cs typeface="Calibri"/>
            </a:rPr>
            <a:t>стали расходи</a:t>
          </a:r>
          <a:r>
            <a:rPr lang="sr-Cyrl-RS" sz="1000" kern="1200" dirty="0" smtClean="0">
              <a:solidFill>
                <a:sysClr val="window" lastClr="FFFFFF"/>
              </a:solidFill>
              <a:latin typeface="Calibri"/>
              <a:ea typeface="+mn-ea"/>
              <a:cs typeface="Calibri"/>
            </a:rPr>
            <a:t> (порези, обавезне таксе, казне, пенали ...)</a:t>
          </a:r>
          <a:endParaRPr lang="x-none" sz="1000" kern="1200" dirty="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chemeClr val="bg1"/>
              </a:solidFill>
              <a:latin typeface="Calibri"/>
              <a:ea typeface="+mn-ea"/>
              <a:cs typeface="Calibri"/>
            </a:rPr>
            <a:t>278.779.200</a:t>
          </a:r>
          <a:endParaRPr lang="x-none" sz="1000" kern="1200" dirty="0">
            <a:solidFill>
              <a:schemeClr val="bg1"/>
            </a:solidFill>
            <a:latin typeface="Calibri"/>
            <a:ea typeface="+mn-ea"/>
            <a:cs typeface="Calibri"/>
          </a:endParaRPr>
        </a:p>
      </dsp:txBody>
      <dsp:txXfrm>
        <a:off x="281604" y="881029"/>
        <a:ext cx="1359707" cy="567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837B-928D-40B9-BF3B-E0416CA4D701}">
      <dsp:nvSpPr>
        <dsp:cNvPr id="0" name=""/>
        <dsp:cNvSpPr/>
      </dsp:nvSpPr>
      <dsp:spPr>
        <a:xfrm>
          <a:off x="411237" y="170877"/>
          <a:ext cx="1620032" cy="1582482"/>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266E8-89B3-4EC1-A5A8-7B92AB4026D8}">
      <dsp:nvSpPr>
        <dsp:cNvPr id="0" name=""/>
        <dsp:cNvSpPr/>
      </dsp:nvSpPr>
      <dsp:spPr>
        <a:xfrm>
          <a:off x="2542952" y="196044"/>
          <a:ext cx="4360092" cy="1783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x-none" sz="1100" kern="1200" smtClean="0">
              <a:solidFill>
                <a:schemeClr val="tx1"/>
              </a:solidFill>
              <a:latin typeface="Calibri"/>
              <a:cs typeface="Calibri"/>
            </a:rPr>
            <a:t>+</a:t>
          </a:r>
          <a:r>
            <a:rPr lang="sr-Cyrl-RS" sz="1100" kern="1200" dirty="0" smtClean="0">
              <a:solidFill>
                <a:schemeClr val="tx1"/>
              </a:solidFill>
              <a:latin typeface="Calibri"/>
              <a:cs typeface="Calibri"/>
            </a:rPr>
            <a:t> Коришћење роба и услуга</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12,7</a:t>
          </a:r>
          <a:r>
            <a:rPr lang="x-none" sz="1100" kern="1200" smtClean="0">
              <a:solidFill>
                <a:schemeClr val="tx1"/>
              </a:solidFill>
              <a:latin typeface="Calibri"/>
              <a:cs typeface="Calibri"/>
            </a:rPr>
            <a:t> </a:t>
          </a:r>
          <a:r>
            <a:rPr lang="x-none" sz="1100" kern="1200">
              <a:solidFill>
                <a:schemeClr val="tx1"/>
              </a:solidFill>
              <a:latin typeface="Calibri"/>
              <a:cs typeface="Calibri"/>
            </a:rPr>
            <a:t>милиона </a:t>
          </a:r>
          <a:r>
            <a:rPr lang="x-none" sz="1100" kern="1200" smtClean="0">
              <a:solidFill>
                <a:schemeClr val="tx1"/>
              </a:solidFill>
              <a:latin typeface="Calibri"/>
              <a:cs typeface="Calibri"/>
            </a:rPr>
            <a:t>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Расходи за запослене 6,1</a:t>
          </a:r>
          <a:r>
            <a:rPr lang="x-none" sz="1100" kern="1200" smtClean="0">
              <a:solidFill>
                <a:schemeClr val="tx1"/>
              </a:solidFill>
              <a:latin typeface="Calibri"/>
              <a:cs typeface="Calibri"/>
            </a:rPr>
            <a:t> 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 Субвенције 11,7 милиона динара</a:t>
          </a: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542952" y="196044"/>
        <a:ext cx="4360092" cy="1783641"/>
      </dsp:txXfrm>
    </dsp:sp>
    <dsp:sp modelId="{CEC0B8CE-AD00-4603-BCA1-1801D4E4B30D}">
      <dsp:nvSpPr>
        <dsp:cNvPr id="0" name=""/>
        <dsp:cNvSpPr/>
      </dsp:nvSpPr>
      <dsp:spPr>
        <a:xfrm>
          <a:off x="411249" y="2092872"/>
          <a:ext cx="1615844" cy="1552748"/>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B6C1D-00B3-4533-ACFF-CADB57FD51E5}">
      <dsp:nvSpPr>
        <dsp:cNvPr id="0" name=""/>
        <dsp:cNvSpPr/>
      </dsp:nvSpPr>
      <dsp:spPr>
        <a:xfrm>
          <a:off x="2654360" y="2373457"/>
          <a:ext cx="3363218" cy="84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Накнада за социјалну заштиту из буџета 28,4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Трансфери осталим нивоима власти 23,1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Стална и текућа буџетска резерва 2,1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Капитални расходи 167,6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Остали расходи 53,4 милиона динара</a:t>
          </a: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dsp:txBody>
      <dsp:txXfrm>
        <a:off x="2654360" y="2373457"/>
        <a:ext cx="3363218" cy="8467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18C53-1F05-42E1-BBFB-B7A7A02A4668}">
      <dsp:nvSpPr>
        <dsp:cNvPr id="0" name=""/>
        <dsp:cNvSpPr/>
      </dsp:nvSpPr>
      <dsp:spPr>
        <a:xfrm>
          <a:off x="2240173" y="1508052"/>
          <a:ext cx="1437499" cy="147256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dirty="0" smtClean="0">
              <a:latin typeface="Cambria" panose="02040503050406030204" pitchFamily="18" charset="0"/>
              <a:ea typeface="+mn-ea"/>
              <a:cs typeface="+mn-cs"/>
            </a:rPr>
            <a:t>Расходи буџета деле се на следеће програме</a:t>
          </a:r>
          <a:endParaRPr lang="en-US" sz="900" kern="1200" dirty="0">
            <a:latin typeface="Cambria" panose="02040503050406030204" pitchFamily="18" charset="0"/>
            <a:ea typeface="+mn-ea"/>
            <a:cs typeface="+mn-cs"/>
          </a:endParaRPr>
        </a:p>
      </dsp:txBody>
      <dsp:txXfrm>
        <a:off x="2450690" y="1723704"/>
        <a:ext cx="1016465" cy="1041258"/>
      </dsp:txXfrm>
    </dsp:sp>
    <dsp:sp modelId="{8FC3BA77-EC94-4A92-A3A2-51A99B8384A1}">
      <dsp:nvSpPr>
        <dsp:cNvPr id="0" name=""/>
        <dsp:cNvSpPr/>
      </dsp:nvSpPr>
      <dsp:spPr>
        <a:xfrm>
          <a:off x="2559400" y="6691"/>
          <a:ext cx="833642" cy="833642"/>
        </a:xfrm>
        <a:prstGeom prst="ellipse">
          <a:avLst/>
        </a:prstGeom>
        <a:solidFill>
          <a:schemeClr val="accent2">
            <a:alpha val="50000"/>
            <a:hueOff val="275383"/>
            <a:satOff val="-343"/>
            <a:lumOff val="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 – Становање, у</a:t>
          </a:r>
          <a:r>
            <a:rPr lang="sr-Cyrl-RS" sz="900" kern="1200" dirty="0" smtClean="0">
              <a:latin typeface="Cambria" panose="02040503050406030204" pitchFamily="18" charset="0"/>
              <a:ea typeface="+mn-ea"/>
              <a:cs typeface="+mn-cs"/>
            </a:rPr>
            <a:t>рбанизам</a:t>
          </a:r>
          <a:r>
            <a:rPr lang="ru-RU" sz="900" kern="1200" dirty="0" smtClean="0">
              <a:latin typeface="Cambria" panose="02040503050406030204" pitchFamily="18" charset="0"/>
              <a:ea typeface="+mn-ea"/>
              <a:cs typeface="+mn-cs"/>
            </a:rPr>
            <a:t> и просторно планирање</a:t>
          </a:r>
          <a:endParaRPr lang="en-US" sz="900" kern="1200" dirty="0">
            <a:latin typeface="Cambria" panose="02040503050406030204" pitchFamily="18" charset="0"/>
            <a:ea typeface="+mn-ea"/>
            <a:cs typeface="+mn-cs"/>
          </a:endParaRPr>
        </a:p>
      </dsp:txBody>
      <dsp:txXfrm>
        <a:off x="2681484" y="128775"/>
        <a:ext cx="589474" cy="589474"/>
      </dsp:txXfrm>
    </dsp:sp>
    <dsp:sp modelId="{70A3B548-9C86-49D1-9374-980502F249BC}">
      <dsp:nvSpPr>
        <dsp:cNvPr id="0" name=""/>
        <dsp:cNvSpPr/>
      </dsp:nvSpPr>
      <dsp:spPr>
        <a:xfrm>
          <a:off x="3216490" y="129110"/>
          <a:ext cx="833642" cy="833642"/>
        </a:xfrm>
        <a:prstGeom prst="ellipse">
          <a:avLst/>
        </a:prstGeom>
        <a:solidFill>
          <a:schemeClr val="accent2">
            <a:alpha val="50000"/>
            <a:hueOff val="550767"/>
            <a:satOff val="-687"/>
            <a:lumOff val="1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2 – Комуналн</a:t>
          </a:r>
          <a:r>
            <a:rPr lang="sr-Cyrl-RS" sz="900" kern="1200" dirty="0" smtClean="0">
              <a:latin typeface="Cambria" panose="02040503050406030204" pitchFamily="18" charset="0"/>
              <a:ea typeface="+mn-ea"/>
              <a:cs typeface="+mn-cs"/>
            </a:rPr>
            <a:t>е </a:t>
          </a:r>
          <a:r>
            <a:rPr lang="x-none" sz="900" kern="1200" smtClean="0">
              <a:latin typeface="Cambria" panose="02040503050406030204" pitchFamily="18" charset="0"/>
              <a:ea typeface="+mn-ea"/>
              <a:cs typeface="+mn-cs"/>
            </a:rPr>
            <a:t>делатност</a:t>
          </a:r>
          <a:endParaRPr lang="en-US" sz="900" kern="1200" dirty="0">
            <a:latin typeface="Cambria" panose="02040503050406030204" pitchFamily="18" charset="0"/>
            <a:ea typeface="+mn-ea"/>
            <a:cs typeface="+mn-cs"/>
          </a:endParaRPr>
        </a:p>
      </dsp:txBody>
      <dsp:txXfrm>
        <a:off x="3338574" y="251194"/>
        <a:ext cx="589474" cy="589474"/>
      </dsp:txXfrm>
    </dsp:sp>
    <dsp:sp modelId="{DC88DC6A-0A84-46AF-8D5B-61795B7CBF6C}">
      <dsp:nvSpPr>
        <dsp:cNvPr id="0" name=""/>
        <dsp:cNvSpPr/>
      </dsp:nvSpPr>
      <dsp:spPr>
        <a:xfrm>
          <a:off x="3780277" y="483424"/>
          <a:ext cx="833642" cy="833642"/>
        </a:xfrm>
        <a:prstGeom prst="ellipse">
          <a:avLst/>
        </a:prstGeom>
        <a:solidFill>
          <a:schemeClr val="accent2">
            <a:alpha val="50000"/>
            <a:hueOff val="826150"/>
            <a:satOff val="-1030"/>
            <a:lumOff val="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3 - Локални економски развој</a:t>
          </a:r>
          <a:endParaRPr lang="en-US" sz="900" kern="1200" dirty="0">
            <a:latin typeface="Cambria" panose="02040503050406030204" pitchFamily="18" charset="0"/>
            <a:ea typeface="+mn-ea"/>
            <a:cs typeface="+mn-cs"/>
          </a:endParaRPr>
        </a:p>
      </dsp:txBody>
      <dsp:txXfrm>
        <a:off x="3902361" y="605508"/>
        <a:ext cx="589474" cy="589474"/>
      </dsp:txXfrm>
    </dsp:sp>
    <dsp:sp modelId="{CF99322B-53A7-45E0-93A2-0BD2059C5054}">
      <dsp:nvSpPr>
        <dsp:cNvPr id="0" name=""/>
        <dsp:cNvSpPr/>
      </dsp:nvSpPr>
      <dsp:spPr>
        <a:xfrm>
          <a:off x="4183076" y="1016816"/>
          <a:ext cx="833642" cy="833642"/>
        </a:xfrm>
        <a:prstGeom prst="ellipse">
          <a:avLst/>
        </a:prstGeom>
        <a:solidFill>
          <a:schemeClr val="accent2">
            <a:alpha val="50000"/>
            <a:hueOff val="1101534"/>
            <a:satOff val="-1374"/>
            <a:lumOff val="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4 - Развој туризма</a:t>
          </a:r>
          <a:endParaRPr lang="en-US" sz="900" kern="1200" dirty="0">
            <a:latin typeface="Cambria" panose="02040503050406030204" pitchFamily="18" charset="0"/>
            <a:ea typeface="+mn-ea"/>
            <a:cs typeface="+mn-cs"/>
          </a:endParaRPr>
        </a:p>
      </dsp:txBody>
      <dsp:txXfrm>
        <a:off x="4305160" y="1138900"/>
        <a:ext cx="589474" cy="589474"/>
      </dsp:txXfrm>
    </dsp:sp>
    <dsp:sp modelId="{534264B3-18F2-47E1-8712-386ED67205D8}">
      <dsp:nvSpPr>
        <dsp:cNvPr id="0" name=""/>
        <dsp:cNvSpPr/>
      </dsp:nvSpPr>
      <dsp:spPr>
        <a:xfrm>
          <a:off x="4370527" y="1657010"/>
          <a:ext cx="833642" cy="833642"/>
        </a:xfrm>
        <a:prstGeom prst="ellipse">
          <a:avLst/>
        </a:prstGeom>
        <a:solidFill>
          <a:schemeClr val="accent2">
            <a:alpha val="50000"/>
            <a:hueOff val="1376917"/>
            <a:satOff val="-1717"/>
            <a:lumOff val="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5 – </a:t>
          </a:r>
          <a:r>
            <a:rPr lang="sr-Cyrl-RS" sz="900" kern="1200" dirty="0" smtClean="0">
              <a:latin typeface="Cambria" panose="02040503050406030204" pitchFamily="18" charset="0"/>
              <a:ea typeface="+mn-ea"/>
              <a:cs typeface="+mn-cs"/>
            </a:rPr>
            <a:t>Пољопривреда и рурални развој</a:t>
          </a:r>
          <a:endParaRPr lang="en-US" sz="900" kern="1200" dirty="0">
            <a:latin typeface="Cambria" panose="02040503050406030204" pitchFamily="18" charset="0"/>
            <a:ea typeface="+mn-ea"/>
            <a:cs typeface="+mn-cs"/>
          </a:endParaRPr>
        </a:p>
      </dsp:txBody>
      <dsp:txXfrm>
        <a:off x="4492611" y="1779094"/>
        <a:ext cx="589474" cy="589474"/>
      </dsp:txXfrm>
    </dsp:sp>
    <dsp:sp modelId="{3ECD057C-53DD-4AFD-AEF1-FED177FF719B}">
      <dsp:nvSpPr>
        <dsp:cNvPr id="0" name=""/>
        <dsp:cNvSpPr/>
      </dsp:nvSpPr>
      <dsp:spPr>
        <a:xfrm>
          <a:off x="4308549" y="2322525"/>
          <a:ext cx="833642" cy="833642"/>
        </a:xfrm>
        <a:prstGeom prst="ellipse">
          <a:avLst/>
        </a:prstGeom>
        <a:solidFill>
          <a:schemeClr val="accent2">
            <a:alpha val="50000"/>
            <a:hueOff val="1652301"/>
            <a:satOff val="-2061"/>
            <a:lumOff val="4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6 - Заштита животне средине</a:t>
          </a:r>
          <a:endParaRPr lang="en-US" sz="900" kern="1200" dirty="0">
            <a:latin typeface="Cambria" panose="02040503050406030204" pitchFamily="18" charset="0"/>
            <a:ea typeface="+mn-ea"/>
            <a:cs typeface="+mn-cs"/>
          </a:endParaRPr>
        </a:p>
      </dsp:txBody>
      <dsp:txXfrm>
        <a:off x="4430633" y="2444609"/>
        <a:ext cx="589474" cy="589474"/>
      </dsp:txXfrm>
    </dsp:sp>
    <dsp:sp modelId="{E59DC420-4271-4C82-A373-CB9CB5E136B9}">
      <dsp:nvSpPr>
        <dsp:cNvPr id="0" name=""/>
        <dsp:cNvSpPr/>
      </dsp:nvSpPr>
      <dsp:spPr>
        <a:xfrm>
          <a:off x="4010213" y="2920638"/>
          <a:ext cx="833642" cy="833642"/>
        </a:xfrm>
        <a:prstGeom prst="ellipse">
          <a:avLst/>
        </a:prstGeom>
        <a:solidFill>
          <a:schemeClr val="accent2">
            <a:alpha val="50000"/>
            <a:hueOff val="1927684"/>
            <a:satOff val="-2404"/>
            <a:lumOff val="5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7 – </a:t>
          </a:r>
          <a:r>
            <a:rPr lang="sr-Cyrl-RS" sz="900" kern="1200" dirty="0" smtClean="0">
              <a:latin typeface="Cambria" panose="02040503050406030204" pitchFamily="18" charset="0"/>
              <a:ea typeface="+mn-ea"/>
              <a:cs typeface="+mn-cs"/>
            </a:rPr>
            <a:t>Орг.саобраћаја и саобраћајна инфраструктура</a:t>
          </a:r>
          <a:endParaRPr lang="en-US" sz="900" kern="1200" dirty="0">
            <a:latin typeface="Cambria" panose="02040503050406030204" pitchFamily="18" charset="0"/>
            <a:ea typeface="+mn-ea"/>
            <a:cs typeface="+mn-cs"/>
          </a:endParaRPr>
        </a:p>
      </dsp:txBody>
      <dsp:txXfrm>
        <a:off x="4132297" y="3042722"/>
        <a:ext cx="589474" cy="589474"/>
      </dsp:txXfrm>
    </dsp:sp>
    <dsp:sp modelId="{57EA9E9F-0E2F-4057-AFED-0DB54D51D52C}">
      <dsp:nvSpPr>
        <dsp:cNvPr id="0" name=""/>
        <dsp:cNvSpPr/>
      </dsp:nvSpPr>
      <dsp:spPr>
        <a:xfrm>
          <a:off x="3515936" y="3370578"/>
          <a:ext cx="833642" cy="833642"/>
        </a:xfrm>
        <a:prstGeom prst="ellipse">
          <a:avLst/>
        </a:prstGeom>
        <a:solidFill>
          <a:schemeClr val="accent2">
            <a:alpha val="50000"/>
            <a:hueOff val="2203068"/>
            <a:satOff val="-2748"/>
            <a:lumOff val="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8 - Предшколско васпитање</a:t>
          </a:r>
          <a:r>
            <a:rPr lang="sr-Cyrl-RS" sz="900" kern="1200" dirty="0" smtClean="0">
              <a:latin typeface="Cambria" panose="02040503050406030204" pitchFamily="18" charset="0"/>
              <a:ea typeface="+mn-ea"/>
              <a:cs typeface="+mn-cs"/>
            </a:rPr>
            <a:t> и образовање</a:t>
          </a:r>
          <a:endParaRPr lang="en-US" sz="900" kern="1200" dirty="0">
            <a:latin typeface="Cambria" panose="02040503050406030204" pitchFamily="18" charset="0"/>
            <a:ea typeface="+mn-ea"/>
            <a:cs typeface="+mn-cs"/>
          </a:endParaRPr>
        </a:p>
      </dsp:txBody>
      <dsp:txXfrm>
        <a:off x="3638020" y="3492662"/>
        <a:ext cx="589474" cy="589474"/>
      </dsp:txXfrm>
    </dsp:sp>
    <dsp:sp modelId="{B9C8F0CD-4EE8-43A3-A621-990E7B687165}">
      <dsp:nvSpPr>
        <dsp:cNvPr id="0" name=""/>
        <dsp:cNvSpPr/>
      </dsp:nvSpPr>
      <dsp:spPr>
        <a:xfrm>
          <a:off x="2892503" y="3611600"/>
          <a:ext cx="833642" cy="833642"/>
        </a:xfrm>
        <a:prstGeom prst="ellipse">
          <a:avLst/>
        </a:prstGeom>
        <a:solidFill>
          <a:schemeClr val="accent2">
            <a:alpha val="50000"/>
            <a:hueOff val="2478451"/>
            <a:satOff val="-3091"/>
            <a:lumOff val="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9 - Основно образовање</a:t>
          </a:r>
          <a:r>
            <a:rPr lang="sr-Cyrl-RS" sz="900" kern="1200" dirty="0" smtClean="0">
              <a:latin typeface="Cambria" panose="02040503050406030204" pitchFamily="18" charset="0"/>
              <a:ea typeface="+mn-ea"/>
              <a:cs typeface="+mn-cs"/>
            </a:rPr>
            <a:t> и вспитање</a:t>
          </a:r>
          <a:endParaRPr lang="en-US" sz="900" kern="1200" dirty="0">
            <a:latin typeface="Cambria" panose="02040503050406030204" pitchFamily="18" charset="0"/>
            <a:ea typeface="+mn-ea"/>
            <a:cs typeface="+mn-cs"/>
          </a:endParaRPr>
        </a:p>
      </dsp:txBody>
      <dsp:txXfrm>
        <a:off x="3014587" y="3733684"/>
        <a:ext cx="589474" cy="589474"/>
      </dsp:txXfrm>
    </dsp:sp>
    <dsp:sp modelId="{BAC2F859-174C-4510-8A1B-4A074D009D76}">
      <dsp:nvSpPr>
        <dsp:cNvPr id="0" name=""/>
        <dsp:cNvSpPr/>
      </dsp:nvSpPr>
      <dsp:spPr>
        <a:xfrm>
          <a:off x="2224104" y="3611255"/>
          <a:ext cx="833642" cy="833642"/>
        </a:xfrm>
        <a:prstGeom prst="ellipse">
          <a:avLst/>
        </a:prstGeom>
        <a:solidFill>
          <a:schemeClr val="accent2">
            <a:alpha val="50000"/>
            <a:hueOff val="2753835"/>
            <a:satOff val="-3435"/>
            <a:lumOff val="8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10 - Средње образовање</a:t>
          </a:r>
          <a:r>
            <a:rPr lang="sr-Cyrl-RS" sz="900" kern="1200" dirty="0" smtClean="0">
              <a:latin typeface="Cambria" panose="02040503050406030204" pitchFamily="18" charset="0"/>
              <a:ea typeface="+mn-ea"/>
              <a:cs typeface="+mn-cs"/>
            </a:rPr>
            <a:t> и васитање</a:t>
          </a:r>
          <a:endParaRPr lang="en-US" sz="900" kern="1200" dirty="0">
            <a:latin typeface="Cambria" panose="02040503050406030204" pitchFamily="18" charset="0"/>
            <a:ea typeface="+mn-ea"/>
            <a:cs typeface="+mn-cs"/>
          </a:endParaRPr>
        </a:p>
      </dsp:txBody>
      <dsp:txXfrm>
        <a:off x="2346188" y="3733339"/>
        <a:ext cx="589474" cy="589474"/>
      </dsp:txXfrm>
    </dsp:sp>
    <dsp:sp modelId="{DEA3AA02-2BE6-4D62-B69F-3288AFF1E60B}">
      <dsp:nvSpPr>
        <dsp:cNvPr id="0" name=""/>
        <dsp:cNvSpPr/>
      </dsp:nvSpPr>
      <dsp:spPr>
        <a:xfrm>
          <a:off x="1600896" y="3369644"/>
          <a:ext cx="833642" cy="833642"/>
        </a:xfrm>
        <a:prstGeom prst="ellipse">
          <a:avLst/>
        </a:prstGeom>
        <a:solidFill>
          <a:schemeClr val="accent2">
            <a:alpha val="50000"/>
            <a:hueOff val="3029218"/>
            <a:satOff val="-3778"/>
            <a:lumOff val="8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11 - Социјална и дечија заштита</a:t>
          </a:r>
          <a:endParaRPr lang="en-US" sz="900" kern="1200" dirty="0">
            <a:latin typeface="Cambria" panose="02040503050406030204" pitchFamily="18" charset="0"/>
            <a:ea typeface="+mn-ea"/>
            <a:cs typeface="+mn-cs"/>
          </a:endParaRPr>
        </a:p>
      </dsp:txBody>
      <dsp:txXfrm>
        <a:off x="1722980" y="3491728"/>
        <a:ext cx="589474" cy="589474"/>
      </dsp:txXfrm>
    </dsp:sp>
    <dsp:sp modelId="{2ACBD65F-40B1-43A0-ADF1-F861E224B4B6}">
      <dsp:nvSpPr>
        <dsp:cNvPr id="0" name=""/>
        <dsp:cNvSpPr/>
      </dsp:nvSpPr>
      <dsp:spPr>
        <a:xfrm>
          <a:off x="1106915" y="2919368"/>
          <a:ext cx="833642" cy="833642"/>
        </a:xfrm>
        <a:prstGeom prst="ellipse">
          <a:avLst/>
        </a:prstGeom>
        <a:solidFill>
          <a:schemeClr val="accent2">
            <a:alpha val="50000"/>
            <a:hueOff val="3304602"/>
            <a:satOff val="-4122"/>
            <a:lumOff val="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12 -  здравствена заштита</a:t>
          </a:r>
          <a:endParaRPr lang="en-US" sz="900" kern="1200" dirty="0">
            <a:latin typeface="Cambria" panose="02040503050406030204" pitchFamily="18" charset="0"/>
            <a:ea typeface="+mn-ea"/>
            <a:cs typeface="+mn-cs"/>
          </a:endParaRPr>
        </a:p>
      </dsp:txBody>
      <dsp:txXfrm>
        <a:off x="1228999" y="3041452"/>
        <a:ext cx="589474" cy="589474"/>
      </dsp:txXfrm>
    </dsp:sp>
    <dsp:sp modelId="{BE034B33-6D0A-4082-9C37-EDB0AAD47DB2}">
      <dsp:nvSpPr>
        <dsp:cNvPr id="0" name=""/>
        <dsp:cNvSpPr/>
      </dsp:nvSpPr>
      <dsp:spPr>
        <a:xfrm>
          <a:off x="808766" y="2321145"/>
          <a:ext cx="833642" cy="833642"/>
        </a:xfrm>
        <a:prstGeom prst="ellipse">
          <a:avLst/>
        </a:prstGeom>
        <a:solidFill>
          <a:schemeClr val="accent2">
            <a:alpha val="50000"/>
            <a:hueOff val="3579985"/>
            <a:satOff val="-4465"/>
            <a:lumOff val="1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13 - Развој културе</a:t>
          </a:r>
          <a:r>
            <a:rPr lang="sr-Cyrl-RS" sz="900" kern="1200" dirty="0" smtClean="0">
              <a:latin typeface="Cambria" panose="02040503050406030204" pitchFamily="18" charset="0"/>
              <a:ea typeface="+mn-ea"/>
              <a:cs typeface="+mn-cs"/>
            </a:rPr>
            <a:t> и информисања</a:t>
          </a:r>
          <a:endParaRPr lang="en-US" sz="900" kern="1200" dirty="0">
            <a:latin typeface="Cambria" panose="02040503050406030204" pitchFamily="18" charset="0"/>
            <a:ea typeface="+mn-ea"/>
            <a:cs typeface="+mn-cs"/>
          </a:endParaRPr>
        </a:p>
      </dsp:txBody>
      <dsp:txXfrm>
        <a:off x="930850" y="2443229"/>
        <a:ext cx="589474" cy="589474"/>
      </dsp:txXfrm>
    </dsp:sp>
    <dsp:sp modelId="{5EBB946F-7DAC-4058-AA59-E590CC7F671C}">
      <dsp:nvSpPr>
        <dsp:cNvPr id="0" name=""/>
        <dsp:cNvSpPr/>
      </dsp:nvSpPr>
      <dsp:spPr>
        <a:xfrm>
          <a:off x="746704" y="1655629"/>
          <a:ext cx="833642" cy="833642"/>
        </a:xfrm>
        <a:prstGeom prst="ellipse">
          <a:avLst/>
        </a:prstGeom>
        <a:solidFill>
          <a:schemeClr val="accent2">
            <a:alpha val="50000"/>
            <a:hueOff val="3855368"/>
            <a:satOff val="-4809"/>
            <a:lumOff val="1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14 - Развој спорта и омладине</a:t>
          </a:r>
          <a:endParaRPr lang="en-US" sz="900" kern="1200" dirty="0">
            <a:latin typeface="Cambria" panose="02040503050406030204" pitchFamily="18" charset="0"/>
            <a:ea typeface="+mn-ea"/>
            <a:cs typeface="+mn-cs"/>
          </a:endParaRPr>
        </a:p>
      </dsp:txBody>
      <dsp:txXfrm>
        <a:off x="868788" y="1777713"/>
        <a:ext cx="589474" cy="589474"/>
      </dsp:txXfrm>
    </dsp:sp>
    <dsp:sp modelId="{8EDF3F78-1EC2-449C-A097-ABB48E1DA821}">
      <dsp:nvSpPr>
        <dsp:cNvPr id="0" name=""/>
        <dsp:cNvSpPr/>
      </dsp:nvSpPr>
      <dsp:spPr>
        <a:xfrm>
          <a:off x="929160" y="1012620"/>
          <a:ext cx="833642" cy="833642"/>
        </a:xfrm>
        <a:prstGeom prst="ellipse">
          <a:avLst/>
        </a:prstGeom>
        <a:solidFill>
          <a:schemeClr val="accent2">
            <a:alpha val="50000"/>
            <a:hueOff val="4130752"/>
            <a:satOff val="-5152"/>
            <a:lumOff val="1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15 – </a:t>
          </a:r>
          <a:r>
            <a:rPr lang="sr-Cyrl-RS" sz="900" kern="1200" dirty="0" smtClean="0">
              <a:latin typeface="Cambria" panose="02040503050406030204" pitchFamily="18" charset="0"/>
              <a:ea typeface="+mn-ea"/>
              <a:cs typeface="+mn-cs"/>
            </a:rPr>
            <a:t>Опште  услуге ЛС</a:t>
          </a:r>
          <a:endParaRPr lang="en-US" sz="900" kern="1200" dirty="0">
            <a:latin typeface="Cambria" panose="02040503050406030204" pitchFamily="18" charset="0"/>
            <a:ea typeface="+mn-ea"/>
            <a:cs typeface="+mn-cs"/>
          </a:endParaRPr>
        </a:p>
      </dsp:txBody>
      <dsp:txXfrm>
        <a:off x="1051244" y="1134704"/>
        <a:ext cx="589474" cy="589474"/>
      </dsp:txXfrm>
    </dsp:sp>
    <dsp:sp modelId="{EB2579A0-F492-4DCA-BDEC-318EFA73259B}">
      <dsp:nvSpPr>
        <dsp:cNvPr id="0" name=""/>
        <dsp:cNvSpPr/>
      </dsp:nvSpPr>
      <dsp:spPr>
        <a:xfrm>
          <a:off x="1329680" y="483424"/>
          <a:ext cx="833642" cy="833642"/>
        </a:xfrm>
        <a:prstGeom prst="ellipse">
          <a:avLst/>
        </a:prstGeom>
        <a:solidFill>
          <a:schemeClr val="accent2">
            <a:alpha val="50000"/>
            <a:hueOff val="4406136"/>
            <a:satOff val="-5496"/>
            <a:lumOff val="1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x-none" sz="600" kern="1200" smtClean="0">
              <a:latin typeface="Cambria" panose="02040503050406030204" pitchFamily="18" charset="0"/>
              <a:ea typeface="+mn-ea"/>
              <a:cs typeface="+mn-cs"/>
            </a:rPr>
            <a:t>Програ</a:t>
          </a:r>
          <a:r>
            <a:rPr lang="sr-Cyrl-RS" sz="600" kern="1200" dirty="0" smtClean="0">
              <a:latin typeface="Cambria" panose="02040503050406030204" pitchFamily="18" charset="0"/>
              <a:ea typeface="+mn-ea"/>
              <a:cs typeface="+mn-cs"/>
            </a:rPr>
            <a:t>м  16</a:t>
          </a:r>
          <a:r>
            <a:rPr lang="x-none" sz="600" kern="1200" smtClean="0">
              <a:latin typeface="Cambria" panose="02040503050406030204" pitchFamily="18" charset="0"/>
              <a:ea typeface="+mn-ea"/>
              <a:cs typeface="+mn-cs"/>
            </a:rPr>
            <a:t> – </a:t>
          </a:r>
          <a:r>
            <a:rPr lang="sr-Cyrl-RS" sz="600" kern="1200" dirty="0" smtClean="0">
              <a:latin typeface="Cambria" panose="02040503050406030204" pitchFamily="18" charset="0"/>
              <a:ea typeface="+mn-ea"/>
              <a:cs typeface="+mn-cs"/>
            </a:rPr>
            <a:t>Политички систем ЛС</a:t>
          </a:r>
          <a:endParaRPr lang="en-US" sz="600" kern="1200" dirty="0">
            <a:latin typeface="Cambria" panose="02040503050406030204" pitchFamily="18" charset="0"/>
            <a:ea typeface="+mn-ea"/>
            <a:cs typeface="+mn-cs"/>
          </a:endParaRPr>
        </a:p>
      </dsp:txBody>
      <dsp:txXfrm>
        <a:off x="1451764" y="605508"/>
        <a:ext cx="589474" cy="589474"/>
      </dsp:txXfrm>
    </dsp:sp>
    <dsp:sp modelId="{69DC7EA1-281A-4DA5-8D9F-EF78867D5E07}">
      <dsp:nvSpPr>
        <dsp:cNvPr id="0" name=""/>
        <dsp:cNvSpPr/>
      </dsp:nvSpPr>
      <dsp:spPr>
        <a:xfrm>
          <a:off x="1897962" y="131558"/>
          <a:ext cx="833642" cy="833642"/>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sr-Cyrl-RS" sz="600" kern="1200" dirty="0" smtClean="0"/>
            <a:t>Програм 17 – Енергетска ефикасност и обновљиви извори енергије</a:t>
          </a:r>
          <a:endParaRPr lang="en-US" sz="600" kern="1200" dirty="0"/>
        </a:p>
      </dsp:txBody>
      <dsp:txXfrm>
        <a:off x="2020046" y="253642"/>
        <a:ext cx="589474" cy="5894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A226FF-736F-AF41-B47C-1C7B59FFF912}" type="datetimeFigureOut">
              <a:rPr lang="en-US" smtClean="0"/>
              <a:pPr/>
              <a:t>05.07.2022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F97A8D-2596-1E40-BA9A-47F33888EE80}" type="slidenum">
              <a:rPr lang="en-US" smtClean="0"/>
              <a:pPr/>
              <a:t>‹#›</a:t>
            </a:fld>
            <a:endParaRPr lang="en-US"/>
          </a:p>
        </p:txBody>
      </p:sp>
    </p:spTree>
    <p:extLst>
      <p:ext uri="{BB962C8B-B14F-4D97-AF65-F5344CB8AC3E}">
        <p14:creationId xmlns="" xmlns:p14="http://schemas.microsoft.com/office/powerpoint/2010/main" val="53383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D46D0-0898-644F-BA9D-23FE397CEB2E}" type="datetimeFigureOut">
              <a:rPr lang="en-US" smtClean="0"/>
              <a:pPr/>
              <a:t>05.07.2022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9D8B-D01B-1F47-B7F7-1F22E5FC7949}" type="slidenum">
              <a:rPr lang="en-US" smtClean="0"/>
              <a:pPr/>
              <a:t>‹#›</a:t>
            </a:fld>
            <a:endParaRPr lang="en-US"/>
          </a:p>
        </p:txBody>
      </p:sp>
    </p:spTree>
    <p:extLst>
      <p:ext uri="{BB962C8B-B14F-4D97-AF65-F5344CB8AC3E}">
        <p14:creationId xmlns="" xmlns:p14="http://schemas.microsoft.com/office/powerpoint/2010/main" val="36538586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Потребно је доставити грбове у доброј резолуцији.</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529D8B-D01B-1F47-B7F7-1F22E5FC7949}" type="slidenum">
              <a:rPr lang="en-US" smtClean="0"/>
              <a:pPr/>
              <a:t>1</a:t>
            </a:fld>
            <a:endParaRPr lang="en-US"/>
          </a:p>
        </p:txBody>
      </p:sp>
    </p:spTree>
    <p:extLst>
      <p:ext uri="{BB962C8B-B14F-4D97-AF65-F5344CB8AC3E}">
        <p14:creationId xmlns="" xmlns:p14="http://schemas.microsoft.com/office/powerpoint/2010/main" val="110275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Доставити слике председника односно градоначелника, као и потписе.</a:t>
            </a:r>
            <a:r>
              <a:rPr lang="en-GB" dirty="0" smtClean="0">
                <a:effectLst/>
              </a:rPr>
              <a:t> </a:t>
            </a:r>
            <a:endParaRPr lang="en-GB" dirty="0" smtClean="0"/>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4</a:t>
            </a:fld>
            <a:endParaRPr lang="en-US"/>
          </a:p>
        </p:txBody>
      </p:sp>
    </p:spTree>
    <p:extLst>
      <p:ext uri="{BB962C8B-B14F-4D97-AF65-F5344CB8AC3E}">
        <p14:creationId xmlns="" xmlns:p14="http://schemas.microsoft.com/office/powerpoint/2010/main" val="32692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z-Cyrl-UZ" sz="1200" kern="1200" dirty="0" smtClean="0">
                <a:solidFill>
                  <a:schemeClr val="tx1"/>
                </a:solidFill>
                <a:effectLst/>
                <a:latin typeface="+mn-lt"/>
                <a:ea typeface="+mn-ea"/>
                <a:cs typeface="+mn-cs"/>
              </a:rPr>
              <a:t>Прилагодити слику у зависности да ли је град или општина. Градска/општинска власт; Буџет града/општине</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7</a:t>
            </a:fld>
            <a:endParaRPr lang="en-US"/>
          </a:p>
        </p:txBody>
      </p:sp>
    </p:spTree>
    <p:extLst>
      <p:ext uri="{BB962C8B-B14F-4D97-AF65-F5344CB8AC3E}">
        <p14:creationId xmlns="" xmlns:p14="http://schemas.microsoft.com/office/powerpoint/2010/main" val="139314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У овом делу је неопходно дати анализу структуре прихода. </a:t>
            </a:r>
            <a:endParaRPr lang="en-GB"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Нпр. у буџету за 2016. годину највише новца ће се слити наплатом пореза, док трансфери од Републике износе </a:t>
            </a:r>
            <a:r>
              <a:rPr lang="uz-Cyrl-UZ" sz="1200" b="0" i="0" kern="1200" dirty="0" smtClean="0">
                <a:solidFill>
                  <a:srgbClr val="BB3531"/>
                </a:solidFill>
                <a:effectLst/>
                <a:latin typeface="+mn-lt"/>
                <a:ea typeface="+mn-ea"/>
                <a:cs typeface="+mn-cs"/>
              </a:rPr>
              <a:t>Х динара</a:t>
            </a:r>
            <a:r>
              <a:rPr lang="uz-Cyrl-UZ" sz="1200" b="0"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12</a:t>
            </a:fld>
            <a:endParaRPr lang="en-US"/>
          </a:p>
        </p:txBody>
      </p:sp>
    </p:spTree>
    <p:extLst>
      <p:ext uri="{BB962C8B-B14F-4D97-AF65-F5344CB8AC3E}">
        <p14:creationId xmlns="" xmlns:p14="http://schemas.microsoft.com/office/powerpoint/2010/main" val="328672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502B0E1-D583-6B48-8A1A-07CBC69A5263}" type="datetime1">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2192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C04A692-128E-2640-8C30-9C7A654202F1}" type="datetime1">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1822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71A11E-1225-3B4F-9035-75E28A00835B}" type="datetime1">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98610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71861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66790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94620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37790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25886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86506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83891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33855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DCFBD8-C873-6C45-8993-DFA91FBA7296}" type="datetime1">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96757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66830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74344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2399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0BEAB0F-4717-9D40-BD2E-81552E3EF216}" type="datetime1">
              <a:rPr lang="en-US" smtClean="0"/>
              <a:pPr/>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43118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BA0E2A3-30B8-8E4A-A773-DC77062F7C26}" type="datetime1">
              <a:rPr lang="en-US" smtClean="0"/>
              <a:pPr/>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37781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E8F82C6-E346-6B45-8EDA-C1A4443BC25E}" type="datetime1">
              <a:rPr lang="en-US" smtClean="0"/>
              <a:pPr/>
              <a:t>05.07.2022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9401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FD5353-DA99-9A44-B060-49FF3A45B13B}" type="datetime1">
              <a:rPr lang="en-US" smtClean="0"/>
              <a:pPr/>
              <a:t>05.07.2022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12399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FF007-A481-8249-BDD7-0500B79C22A2}" type="datetime1">
              <a:rPr lang="en-US" smtClean="0"/>
              <a:pPr/>
              <a:t>05.07.2022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02918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CAD2674-1754-0B44-A9DA-80B37FB3F181}" type="datetime1">
              <a:rPr lang="en-US" smtClean="0"/>
              <a:pPr/>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65816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27E6E4-3A17-8644-9E6E-600CD62B98EF}" type="datetime1">
              <a:rPr lang="en-US" smtClean="0"/>
              <a:pPr/>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08828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DBA1F-0117-934D-AA93-9C3D84824699}" type="datetime1">
              <a:rPr lang="en-US" smtClean="0"/>
              <a:pPr/>
              <a:t>05.07.2022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41105" y="645311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01419-E08A-3B49-8C09-5E2B468272BE}" type="slidenum">
              <a:rPr lang="en-US" smtClean="0"/>
              <a:pPr/>
              <a:t>‹#›</a:t>
            </a:fld>
            <a:endParaRPr lang="en-US" dirty="0"/>
          </a:p>
        </p:txBody>
      </p:sp>
      <p:pic>
        <p:nvPicPr>
          <p:cNvPr id="7" name="Picture 6" descr="PPT template_Artboard 7.pn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1372"/>
            <a:ext cx="9144000" cy="6856628"/>
          </a:xfrm>
          <a:prstGeom prst="rect">
            <a:avLst/>
          </a:prstGeom>
        </p:spPr>
      </p:pic>
    </p:spTree>
    <p:extLst>
      <p:ext uri="{BB962C8B-B14F-4D97-AF65-F5344CB8AC3E}">
        <p14:creationId xmlns="" xmlns:p14="http://schemas.microsoft.com/office/powerpoint/2010/main" val="39897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 template naslovna-01.jp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1E4C3-2F2D-5C48-A590-A2E3EA8FD17E}" type="datetimeFigureOut">
              <a:rPr lang="en-US" smtClean="0"/>
              <a:pPr/>
              <a:t>05.07.2022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48490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01 (1).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6628"/>
          </a:xfrm>
          <a:prstGeom prst="rect">
            <a:avLst/>
          </a:prstGeom>
        </p:spPr>
      </p:pic>
      <p:sp>
        <p:nvSpPr>
          <p:cNvPr id="2" name="Title 1"/>
          <p:cNvSpPr>
            <a:spLocks noGrp="1"/>
          </p:cNvSpPr>
          <p:nvPr>
            <p:ph type="ctrTitle"/>
          </p:nvPr>
        </p:nvSpPr>
        <p:spPr>
          <a:xfrm>
            <a:off x="685800" y="2481085"/>
            <a:ext cx="7772400" cy="650207"/>
          </a:xfrm>
        </p:spPr>
        <p:txBody>
          <a:bodyPr>
            <a:normAutofit fontScale="90000"/>
          </a:bodyPr>
          <a:lstStyle/>
          <a:p>
            <a:pPr algn="l"/>
            <a:r>
              <a:rPr lang="uz-Cyrl-UZ" sz="3800" b="1" dirty="0" smtClean="0">
                <a:solidFill>
                  <a:schemeClr val="bg1"/>
                </a:solidFill>
                <a:cs typeface="Calibri"/>
              </a:rPr>
              <a:t>ГРАД СОМБОР</a:t>
            </a:r>
            <a:endParaRPr lang="en-US" sz="3800" dirty="0">
              <a:solidFill>
                <a:schemeClr val="bg1"/>
              </a:solidFill>
              <a:latin typeface="Calibri"/>
              <a:cs typeface="Calibri"/>
            </a:endParaRPr>
          </a:p>
        </p:txBody>
      </p:sp>
      <p:sp>
        <p:nvSpPr>
          <p:cNvPr id="3" name="Subtitle 2"/>
          <p:cNvSpPr>
            <a:spLocks noGrp="1"/>
          </p:cNvSpPr>
          <p:nvPr>
            <p:ph type="subTitle" idx="1"/>
          </p:nvPr>
        </p:nvSpPr>
        <p:spPr>
          <a:xfrm>
            <a:off x="685800" y="3360560"/>
            <a:ext cx="4982411" cy="1080837"/>
          </a:xfrm>
        </p:spPr>
        <p:txBody>
          <a:bodyPr>
            <a:normAutofit/>
          </a:bodyPr>
          <a:lstStyle/>
          <a:p>
            <a:pPr algn="l"/>
            <a:r>
              <a:rPr lang="uz-Cyrl-UZ" sz="2800" dirty="0" smtClean="0">
                <a:solidFill>
                  <a:srgbClr val="FFFFFF"/>
                </a:solidFill>
                <a:latin typeface="Calibri"/>
                <a:cs typeface="Calibri"/>
              </a:rPr>
              <a:t>Грађански </a:t>
            </a:r>
            <a:r>
              <a:rPr lang="uz-Cyrl-UZ" sz="2800" dirty="0">
                <a:solidFill>
                  <a:srgbClr val="FFFFFF"/>
                </a:solidFill>
                <a:latin typeface="Calibri"/>
                <a:cs typeface="Calibri"/>
              </a:rPr>
              <a:t>водич кроз буџет за </a:t>
            </a:r>
            <a:r>
              <a:rPr lang="uz-Cyrl-UZ" sz="2800" dirty="0" smtClean="0">
                <a:solidFill>
                  <a:srgbClr val="FFFFFF"/>
                </a:solidFill>
                <a:latin typeface="Calibri"/>
                <a:cs typeface="Calibri"/>
              </a:rPr>
              <a:t>20</a:t>
            </a:r>
            <a:r>
              <a:rPr lang="sr-Latn-RS" sz="2800" dirty="0" smtClean="0">
                <a:solidFill>
                  <a:srgbClr val="FFFFFF"/>
                </a:solidFill>
                <a:latin typeface="Calibri"/>
                <a:cs typeface="Calibri"/>
              </a:rPr>
              <a:t>2</a:t>
            </a:r>
            <a:r>
              <a:rPr lang="en-US" sz="2800" dirty="0" smtClean="0">
                <a:solidFill>
                  <a:srgbClr val="FFFFFF"/>
                </a:solidFill>
                <a:latin typeface="Calibri"/>
                <a:cs typeface="Calibri"/>
              </a:rPr>
              <a:t>2</a:t>
            </a:r>
            <a:r>
              <a:rPr lang="uz-Cyrl-UZ" sz="2800" dirty="0" smtClean="0">
                <a:solidFill>
                  <a:srgbClr val="FFFFFF"/>
                </a:solidFill>
                <a:latin typeface="Calibri"/>
                <a:cs typeface="Calibri"/>
              </a:rPr>
              <a:t>. годину</a:t>
            </a:r>
            <a:endParaRPr lang="en-GB" sz="2800" dirty="0">
              <a:solidFill>
                <a:srgbClr val="FFFFFF"/>
              </a:solidFill>
              <a:latin typeface="Calibri"/>
              <a:cs typeface="Calibri"/>
            </a:endParaRPr>
          </a:p>
        </p:txBody>
      </p:sp>
      <p:sp>
        <p:nvSpPr>
          <p:cNvPr id="5" name="Subtitle 2"/>
          <p:cNvSpPr txBox="1">
            <a:spLocks/>
          </p:cNvSpPr>
          <p:nvPr/>
        </p:nvSpPr>
        <p:spPr>
          <a:xfrm>
            <a:off x="838200" y="5822493"/>
            <a:ext cx="4982411" cy="634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Cyrl-RS" sz="2000" i="1" dirty="0" smtClean="0">
                <a:solidFill>
                  <a:schemeClr val="bg1">
                    <a:lumMod val="50000"/>
                  </a:schemeClr>
                </a:solidFill>
                <a:latin typeface="Calibri"/>
                <a:cs typeface="Calibri"/>
              </a:rPr>
              <a:t>Јул </a:t>
            </a:r>
            <a:r>
              <a:rPr lang="uz-Cyrl-UZ" sz="2000" i="1" dirty="0" smtClean="0">
                <a:solidFill>
                  <a:schemeClr val="bg1">
                    <a:lumMod val="50000"/>
                  </a:schemeClr>
                </a:solidFill>
                <a:latin typeface="Calibri"/>
                <a:cs typeface="Calibri"/>
              </a:rPr>
              <a:t> </a:t>
            </a:r>
            <a:r>
              <a:rPr lang="sr-Cyrl-RS" sz="2000" i="1" dirty="0" smtClean="0">
                <a:solidFill>
                  <a:schemeClr val="bg1">
                    <a:lumMod val="50000"/>
                  </a:schemeClr>
                </a:solidFill>
                <a:latin typeface="Calibri"/>
                <a:cs typeface="Calibri"/>
              </a:rPr>
              <a:t>2022</a:t>
            </a:r>
            <a:r>
              <a:rPr lang="uz-Cyrl-UZ" sz="2800" i="1" dirty="0" smtClean="0">
                <a:solidFill>
                  <a:schemeClr val="bg1">
                    <a:lumMod val="50000"/>
                  </a:schemeClr>
                </a:solidFill>
                <a:latin typeface="Calibri"/>
                <a:cs typeface="Calibri"/>
              </a:rPr>
              <a:t>.</a:t>
            </a:r>
            <a:endParaRPr lang="en-GB" sz="2800" i="1" dirty="0">
              <a:solidFill>
                <a:schemeClr val="bg1">
                  <a:lumMod val="50000"/>
                </a:schemeClr>
              </a:solidFill>
              <a:latin typeface="Calibri"/>
              <a:cs typeface="Calibri"/>
            </a:endParaRPr>
          </a:p>
        </p:txBody>
      </p:sp>
      <p:pic>
        <p:nvPicPr>
          <p:cNvPr id="7" name="Picture 6" descr="Sombor.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79464" y="145530"/>
            <a:ext cx="2262297" cy="2262297"/>
          </a:xfrm>
          <a:prstGeom prst="rect">
            <a:avLst/>
          </a:prstGeom>
        </p:spPr>
      </p:pic>
    </p:spTree>
    <p:extLst>
      <p:ext uri="{BB962C8B-B14F-4D97-AF65-F5344CB8AC3E}">
        <p14:creationId xmlns="" xmlns:p14="http://schemas.microsoft.com/office/powerpoint/2010/main" val="3627055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i="1" dirty="0"/>
              <a:t>Пореске приходе </a:t>
            </a:r>
            <a:endParaRPr lang="uz-Cyrl-UZ" sz="2400" b="1" i="1" dirty="0" smtClean="0"/>
          </a:p>
          <a:p>
            <a:pPr marL="0" indent="0" algn="just">
              <a:buNone/>
            </a:pPr>
            <a:r>
              <a:rPr lang="uz-Cyrl-UZ" sz="2400" dirty="0" smtClean="0"/>
              <a:t>град</a:t>
            </a:r>
            <a:r>
              <a:rPr lang="uz-Cyrl-UZ" sz="2400" dirty="0" smtClean="0">
                <a:solidFill>
                  <a:srgbClr val="BB3531"/>
                </a:solidFill>
              </a:rPr>
              <a:t> </a:t>
            </a:r>
            <a:r>
              <a:rPr lang="uz-Cyrl-UZ" sz="2400" dirty="0" smtClean="0"/>
              <a:t>прикупља </a:t>
            </a:r>
            <a:r>
              <a:rPr lang="uz-Cyrl-UZ" sz="2400" dirty="0"/>
              <a:t>кроз наплату пореза на зараде, пореза на добра и услуге, пореза на имовину и осталих пореза. </a:t>
            </a:r>
            <a:endParaRPr lang="sr-Cyrl-CS" sz="2400" b="1" i="1" dirty="0"/>
          </a:p>
          <a:p>
            <a:pPr marL="0" indent="0" algn="just">
              <a:buNone/>
            </a:pPr>
            <a:r>
              <a:rPr lang="uz-Cyrl-UZ" sz="2400" b="1" i="1" dirty="0"/>
              <a:t>Трансфери</a:t>
            </a:r>
            <a:r>
              <a:rPr lang="uz-Cyrl-UZ" sz="2400" dirty="0"/>
              <a:t> </a:t>
            </a:r>
          </a:p>
          <a:p>
            <a:pPr marL="0" indent="0" algn="just">
              <a:buNone/>
            </a:pPr>
            <a:r>
              <a:rPr lang="uz-Cyrl-UZ" sz="2400" dirty="0" smtClean="0"/>
              <a:t>подразумевају </a:t>
            </a:r>
            <a:r>
              <a:rPr lang="uz-Cyrl-UZ" sz="2400" dirty="0"/>
              <a:t>пренос новца из Републичког буџета у корист </a:t>
            </a:r>
            <a:r>
              <a:rPr lang="uz-Cyrl-UZ" sz="2400" dirty="0" smtClean="0"/>
              <a:t>града</a:t>
            </a:r>
            <a:r>
              <a:rPr lang="sr-Latn-RS" sz="2400" dirty="0" smtClean="0"/>
              <a:t>, </a:t>
            </a:r>
            <a:r>
              <a:rPr lang="sr-Cyrl-RS" sz="2400" dirty="0" smtClean="0"/>
              <a:t>као и наменске трансфере како из буџета РС, тако и из буџета АПВ.</a:t>
            </a:r>
            <a:r>
              <a:rPr lang="uz-Cyrl-UZ" sz="2400" dirty="0" smtClean="0"/>
              <a:t> </a:t>
            </a:r>
            <a:endParaRPr lang="en-GB" sz="2400" dirty="0"/>
          </a:p>
          <a:p>
            <a:pPr marL="0" indent="0" algn="just">
              <a:buNone/>
            </a:pPr>
            <a:endParaRPr lang="sr-Cyrl-CS" sz="2400" b="1" i="1" dirty="0">
              <a:solidFill>
                <a:srgbClr val="BB3531"/>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10</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a:t>
            </a:r>
            <a:r>
              <a:rPr lang="en-US" sz="3000" b="1" dirty="0" smtClean="0"/>
              <a:t>2</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195972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dirty="0" smtClean="0"/>
              <a:t>Остале </a:t>
            </a:r>
            <a:r>
              <a:rPr lang="uz-Cyrl-UZ" sz="2400" b="1" dirty="0"/>
              <a:t>приходе </a:t>
            </a:r>
            <a:endParaRPr lang="uz-Cyrl-UZ" sz="2400" b="1" dirty="0" smtClean="0"/>
          </a:p>
          <a:p>
            <a:pPr marL="0" indent="0" algn="just">
              <a:buNone/>
            </a:pPr>
            <a:r>
              <a:rPr lang="uz-Cyrl-UZ" sz="2400" dirty="0" smtClean="0"/>
              <a:t>буџет града оприходује </a:t>
            </a:r>
            <a:r>
              <a:rPr lang="uz-Cyrl-UZ" sz="2400" dirty="0"/>
              <a:t>наплатом казни, затим различитих такси и </a:t>
            </a:r>
            <a:r>
              <a:rPr lang="uz-Cyrl-UZ" sz="2400" dirty="0" smtClean="0"/>
              <a:t>накнада. </a:t>
            </a:r>
            <a:r>
              <a:rPr lang="uz-Cyrl-UZ" sz="2400" dirty="0"/>
              <a:t>Остали приходи такође обухватају </a:t>
            </a:r>
            <a:r>
              <a:rPr lang="uz-Cyrl-UZ" sz="2400" dirty="0" smtClean="0"/>
              <a:t>све </a:t>
            </a:r>
            <a:r>
              <a:rPr lang="uz-Cyrl-UZ" sz="2400" dirty="0"/>
              <a:t>неодређене и мешовите приходе које прикупља </a:t>
            </a:r>
            <a:r>
              <a:rPr lang="uz-Cyrl-UZ" sz="2400" dirty="0" smtClean="0"/>
              <a:t>буџет града.</a:t>
            </a:r>
            <a:endParaRPr lang="en-GB"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11</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a:t>
            </a:r>
            <a:r>
              <a:rPr lang="en-US" sz="3000" b="1" dirty="0" smtClean="0"/>
              <a:t>2</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114015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 xmlns:p14="http://schemas.microsoft.com/office/powerpoint/2010/main" val="1708148818"/>
              </p:ext>
            </p:extLst>
          </p:nvPr>
        </p:nvGraphicFramePr>
        <p:xfrm>
          <a:off x="1533962" y="1857761"/>
          <a:ext cx="6126298" cy="442966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20319" y="6501415"/>
            <a:ext cx="858528" cy="307777"/>
          </a:xfrm>
          <a:prstGeom prst="rect">
            <a:avLst/>
          </a:prstGeom>
        </p:spPr>
        <p:txBody>
          <a:bodyPr wrap="none">
            <a:spAutoFit/>
          </a:bodyPr>
          <a:lstStyle/>
          <a:p>
            <a:r>
              <a:rPr lang="uz-Cyrl-UZ" sz="1400" i="1" dirty="0"/>
              <a:t>Слика </a:t>
            </a:r>
            <a:r>
              <a:rPr lang="en-GB" sz="1400" i="1" dirty="0" smtClean="0"/>
              <a:t>3</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12</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2022</a:t>
            </a:r>
            <a:r>
              <a:rPr lang="uz-Cyrl-UZ" sz="3000" b="1" dirty="0" smtClean="0"/>
              <a:t>. години</a:t>
            </a:r>
            <a:endParaRPr lang="en-US" sz="3000" b="1" dirty="0"/>
          </a:p>
        </p:txBody>
      </p:sp>
    </p:spTree>
    <p:extLst>
      <p:ext uri="{BB962C8B-B14F-4D97-AF65-F5344CB8AC3E}">
        <p14:creationId xmlns="" xmlns:p14="http://schemas.microsoft.com/office/powerpoint/2010/main" val="117141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735354"/>
            <a:ext cx="7380582" cy="752642"/>
          </a:xfrm>
        </p:spPr>
        <p:txBody>
          <a:bodyPr>
            <a:normAutofit/>
          </a:bodyPr>
          <a:lstStyle/>
          <a:p>
            <a:pPr marL="0" indent="0" algn="just">
              <a:buNone/>
            </a:pPr>
            <a:r>
              <a:rPr lang="sr-Cyrl-RS" sz="1800" dirty="0" smtClean="0"/>
              <a:t>Упоредни преглед основног плана </a:t>
            </a:r>
            <a:r>
              <a:rPr lang="uz-Cyrl-UZ" sz="1800" dirty="0" smtClean="0"/>
              <a:t>прихода буџета нашег </a:t>
            </a:r>
            <a:r>
              <a:rPr lang="uz-Cyrl-UZ" sz="1800" dirty="0"/>
              <a:t>града у </a:t>
            </a:r>
            <a:r>
              <a:rPr lang="uz-Cyrl-UZ" sz="1800" dirty="0" smtClean="0"/>
              <a:t>202</a:t>
            </a:r>
            <a:r>
              <a:rPr lang="en-US" sz="1800" dirty="0" smtClean="0"/>
              <a:t>2</a:t>
            </a:r>
            <a:r>
              <a:rPr lang="uz-Cyrl-UZ" sz="1800" dirty="0" smtClean="0"/>
              <a:t>. </a:t>
            </a:r>
            <a:r>
              <a:rPr lang="uz-Cyrl-UZ" sz="1800" dirty="0"/>
              <a:t>години </a:t>
            </a:r>
            <a:r>
              <a:rPr lang="uz-Cyrl-UZ" sz="1800" dirty="0" smtClean="0"/>
              <a:t>у </a:t>
            </a:r>
            <a:r>
              <a:rPr lang="uz-Cyrl-UZ" sz="1800" dirty="0"/>
              <a:t>односу </a:t>
            </a:r>
            <a:r>
              <a:rPr lang="uz-Cyrl-UZ" sz="1800" dirty="0" smtClean="0"/>
              <a:t>на 202</a:t>
            </a:r>
            <a:r>
              <a:rPr lang="en-US" sz="1800" dirty="0" smtClean="0"/>
              <a:t>1</a:t>
            </a:r>
            <a:r>
              <a:rPr lang="uz-Cyrl-UZ" sz="1800" dirty="0" smtClean="0"/>
              <a:t>. годину - ребаланс </a:t>
            </a:r>
            <a:r>
              <a:rPr lang="uz-Cyrl-UZ" sz="1800" dirty="0"/>
              <a:t>(слика 4.):</a:t>
            </a:r>
            <a:endParaRPr lang="en-GB" sz="1800" dirty="0"/>
          </a:p>
        </p:txBody>
      </p:sp>
      <p:graphicFrame>
        <p:nvGraphicFramePr>
          <p:cNvPr id="4" name="Diagram 3"/>
          <p:cNvGraphicFramePr/>
          <p:nvPr>
            <p:extLst>
              <p:ext uri="{D42A27DB-BD31-4B8C-83A1-F6EECF244321}">
                <p14:modId xmlns="" xmlns:p14="http://schemas.microsoft.com/office/powerpoint/2010/main" val="1297904514"/>
              </p:ext>
            </p:extLst>
          </p:nvPr>
        </p:nvGraphicFramePr>
        <p:xfrm>
          <a:off x="892712" y="2781633"/>
          <a:ext cx="7380582" cy="3732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47049" y="6501415"/>
            <a:ext cx="858528" cy="307777"/>
          </a:xfrm>
          <a:prstGeom prst="rect">
            <a:avLst/>
          </a:prstGeom>
        </p:spPr>
        <p:txBody>
          <a:bodyPr wrap="none">
            <a:spAutoFit/>
          </a:bodyPr>
          <a:lstStyle/>
          <a:p>
            <a:r>
              <a:rPr lang="uz-Cyrl-UZ" sz="1400" i="1" dirty="0"/>
              <a:t>Слика </a:t>
            </a:r>
            <a:r>
              <a:rPr lang="en-GB" sz="1400" i="1" dirty="0" smtClean="0"/>
              <a:t>4</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13</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a:t>
            </a:r>
            <a:r>
              <a:rPr lang="en-US" sz="3000" b="1" dirty="0" smtClean="0"/>
              <a:t>2</a:t>
            </a:r>
            <a:r>
              <a:rPr lang="uz-Cyrl-UZ" sz="3000" b="1" dirty="0" smtClean="0"/>
              <a:t>. години</a:t>
            </a:r>
            <a:endParaRPr lang="en-US" sz="3000" b="1" dirty="0"/>
          </a:p>
        </p:txBody>
      </p:sp>
    </p:spTree>
    <p:extLst>
      <p:ext uri="{BB962C8B-B14F-4D97-AF65-F5344CB8AC3E}">
        <p14:creationId xmlns="" xmlns:p14="http://schemas.microsoft.com/office/powerpoint/2010/main" val="122906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992" y="1652767"/>
            <a:ext cx="7430873" cy="560407"/>
          </a:xfrm>
        </p:spPr>
        <p:txBody>
          <a:bodyPr>
            <a:normAutofit fontScale="47500" lnSpcReduction="20000"/>
          </a:bodyPr>
          <a:lstStyle/>
          <a:p>
            <a:pPr marL="0" indent="0" algn="just">
              <a:buNone/>
            </a:pPr>
            <a:r>
              <a:rPr lang="uz-Cyrl-UZ" dirty="0"/>
              <a:t>Једно од основних буџетских начела јесте равнотежа </a:t>
            </a:r>
            <a:r>
              <a:rPr lang="uz-Cyrl-UZ" dirty="0" smtClean="0"/>
              <a:t>прихода </a:t>
            </a:r>
            <a:r>
              <a:rPr lang="uz-Cyrl-UZ" dirty="0"/>
              <a:t>и расхода, стога укупни расходи </a:t>
            </a:r>
            <a:r>
              <a:rPr lang="sr-Latn-RS" dirty="0" smtClean="0"/>
              <a:t> </a:t>
            </a:r>
            <a:r>
              <a:rPr lang="sr-Cyrl-RS" dirty="0" smtClean="0"/>
              <a:t>буџета града Сомбора</a:t>
            </a:r>
            <a:r>
              <a:rPr lang="uz-Cyrl-UZ" dirty="0" smtClean="0">
                <a:solidFill>
                  <a:srgbClr val="BB3531"/>
                </a:solidFill>
              </a:rPr>
              <a:t> </a:t>
            </a:r>
            <a:r>
              <a:rPr lang="uz-Cyrl-UZ" dirty="0"/>
              <a:t>у </a:t>
            </a:r>
            <a:r>
              <a:rPr lang="uz-Cyrl-UZ" dirty="0" smtClean="0"/>
              <a:t>202</a:t>
            </a:r>
            <a:r>
              <a:rPr lang="en-US" dirty="0" smtClean="0"/>
              <a:t>2</a:t>
            </a:r>
            <a:r>
              <a:rPr lang="uz-Cyrl-UZ" dirty="0" smtClean="0"/>
              <a:t>. </a:t>
            </a:r>
            <a:r>
              <a:rPr lang="uz-Cyrl-UZ" dirty="0"/>
              <a:t>години </a:t>
            </a:r>
            <a:r>
              <a:rPr lang="uz-Cyrl-UZ" dirty="0" smtClean="0"/>
              <a:t>износе </a:t>
            </a:r>
            <a:r>
              <a:rPr lang="uz-Cyrl-UZ" u="sng" dirty="0" smtClean="0"/>
              <a:t>3.982.435.750</a:t>
            </a:r>
            <a:r>
              <a:rPr lang="uz-Cyrl-UZ" dirty="0" smtClean="0"/>
              <a:t> динара (слика </a:t>
            </a:r>
            <a:r>
              <a:rPr lang="uz-Cyrl-UZ" dirty="0"/>
              <a:t>5.)</a:t>
            </a:r>
            <a:r>
              <a:rPr lang="uz-Cyrl-UZ" dirty="0" smtClean="0"/>
              <a:t>.</a:t>
            </a:r>
            <a:endParaRPr lang="en-GB" dirty="0"/>
          </a:p>
        </p:txBody>
      </p:sp>
      <p:sp>
        <p:nvSpPr>
          <p:cNvPr id="6" name="Rectangle 5"/>
          <p:cNvSpPr/>
          <p:nvPr/>
        </p:nvSpPr>
        <p:spPr>
          <a:xfrm>
            <a:off x="4247055" y="6541519"/>
            <a:ext cx="858528" cy="307777"/>
          </a:xfrm>
          <a:prstGeom prst="rect">
            <a:avLst/>
          </a:prstGeom>
        </p:spPr>
        <p:txBody>
          <a:bodyPr wrap="none">
            <a:spAutoFit/>
          </a:bodyPr>
          <a:lstStyle/>
          <a:p>
            <a:r>
              <a:rPr lang="uz-Cyrl-UZ" sz="1400" i="1" dirty="0"/>
              <a:t>Слика </a:t>
            </a:r>
            <a:r>
              <a:rPr lang="en-GB" sz="1400" i="1" dirty="0" smtClean="0"/>
              <a:t>5</a:t>
            </a:r>
            <a:r>
              <a:rPr lang="uz-Cyrl-UZ" sz="1400" i="1" dirty="0" smtClean="0"/>
              <a:t>.</a:t>
            </a:r>
            <a:endParaRPr lang="en-GB" sz="1400" i="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14</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en-US" sz="3000" b="1" dirty="0" smtClean="0"/>
              <a:t>2</a:t>
            </a:r>
            <a:r>
              <a:rPr lang="uz-Cyrl-UZ" sz="3000" b="1" dirty="0" smtClean="0"/>
              <a:t>. години</a:t>
            </a:r>
            <a:endParaRPr lang="en-US" sz="3000" b="1" dirty="0"/>
          </a:p>
        </p:txBody>
      </p:sp>
      <p:graphicFrame>
        <p:nvGraphicFramePr>
          <p:cNvPr id="9" name="Diagram 8"/>
          <p:cNvGraphicFramePr/>
          <p:nvPr>
            <p:extLst>
              <p:ext uri="{D42A27DB-BD31-4B8C-83A1-F6EECF244321}">
                <p14:modId xmlns="" xmlns:p14="http://schemas.microsoft.com/office/powerpoint/2010/main" val="2956540109"/>
              </p:ext>
            </p:extLst>
          </p:nvPr>
        </p:nvGraphicFramePr>
        <p:xfrm>
          <a:off x="2353528" y="2300925"/>
          <a:ext cx="4745104" cy="414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3412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69" y="1925795"/>
            <a:ext cx="6509778" cy="4502165"/>
          </a:xfrm>
        </p:spPr>
        <p:txBody>
          <a:bodyPr>
            <a:normAutofit lnSpcReduction="10000"/>
          </a:bodyPr>
          <a:lstStyle/>
          <a:p>
            <a:pPr marL="0" indent="0" algn="just">
              <a:buNone/>
            </a:pPr>
            <a:r>
              <a:rPr lang="uz-Cyrl-UZ" sz="2200" b="1" i="1" dirty="0"/>
              <a:t>Расходи за </a:t>
            </a:r>
            <a:r>
              <a:rPr lang="uz-Cyrl-UZ" sz="2200" b="1" i="1" dirty="0" smtClean="0"/>
              <a:t>запослене</a:t>
            </a:r>
            <a:r>
              <a:rPr lang="uz-Cyrl-UZ" sz="2200" b="1" dirty="0" smtClean="0"/>
              <a:t> </a:t>
            </a:r>
          </a:p>
          <a:p>
            <a:pPr marL="0" indent="0" algn="just">
              <a:buNone/>
            </a:pPr>
            <a:r>
              <a:rPr lang="uz-Cyrl-UZ" sz="2200" dirty="0" smtClean="0"/>
              <a:t>представљају </a:t>
            </a:r>
            <a:r>
              <a:rPr lang="uz-Cyrl-UZ" sz="2200" dirty="0"/>
              <a:t>све трошкове за запослене, како у управи тако и код буџетских </a:t>
            </a:r>
            <a:r>
              <a:rPr lang="uz-Cyrl-UZ" sz="2200" dirty="0" smtClean="0"/>
              <a:t>корисника.</a:t>
            </a:r>
            <a:endParaRPr lang="sr-Cyrl-CS" sz="2200" dirty="0"/>
          </a:p>
          <a:p>
            <a:pPr marL="0" indent="0" algn="just">
              <a:buNone/>
            </a:pPr>
            <a:endParaRPr lang="sr-Cyrl-CS" sz="2200" b="1" i="1" dirty="0"/>
          </a:p>
          <a:p>
            <a:pPr marL="0" indent="0" algn="just">
              <a:buNone/>
            </a:pPr>
            <a:r>
              <a:rPr lang="uz-Cyrl-UZ" sz="2200" b="1" i="1" dirty="0" smtClean="0"/>
              <a:t>Коришћење </a:t>
            </a:r>
            <a:r>
              <a:rPr lang="uz-Cyrl-UZ" sz="2200" b="1" i="1" dirty="0"/>
              <a:t>роба и услуга</a:t>
            </a:r>
            <a:r>
              <a:rPr lang="uz-Cyrl-UZ" sz="2200" b="1" dirty="0"/>
              <a:t> </a:t>
            </a:r>
            <a:endParaRPr lang="uz-Cyrl-UZ" sz="2200" b="1" dirty="0" smtClean="0"/>
          </a:p>
          <a:p>
            <a:pPr marL="0" indent="0" algn="just">
              <a:buNone/>
            </a:pPr>
            <a:r>
              <a:rPr lang="uz-Cyrl-UZ" sz="2200" dirty="0" smtClean="0"/>
              <a:t>обухвата </a:t>
            </a:r>
            <a:r>
              <a:rPr lang="uz-Cyrl-UZ" sz="2200" dirty="0"/>
              <a:t>сталне трошкове, путне трошкове, услуге по уговору, специјализоване услуге, трошкове материјала и текуће поправке и одржавање. </a:t>
            </a:r>
            <a:endParaRPr lang="uz-Cyrl-UZ" sz="2200" dirty="0" smtClean="0"/>
          </a:p>
          <a:p>
            <a:pPr marL="0" indent="0" algn="just">
              <a:buNone/>
            </a:pPr>
            <a:endParaRPr lang="en-GB" sz="2200" dirty="0"/>
          </a:p>
          <a:p>
            <a:pPr marL="0" indent="0" algn="just">
              <a:buNone/>
            </a:pPr>
            <a:r>
              <a:rPr lang="bg-BG" sz="2200" b="1" i="1" dirty="0" smtClean="0"/>
              <a:t>Трансфери осталим нивоима власти</a:t>
            </a:r>
          </a:p>
          <a:p>
            <a:pPr marL="0" indent="0" algn="just">
              <a:buNone/>
            </a:pPr>
            <a:r>
              <a:rPr lang="uz-Cyrl-UZ" sz="2200" dirty="0" smtClean="0"/>
              <a:t>су </a:t>
            </a:r>
            <a:r>
              <a:rPr lang="uz-Cyrl-UZ" sz="2200" dirty="0"/>
              <a:t>трошкови које </a:t>
            </a:r>
            <a:r>
              <a:rPr lang="uz-Cyrl-UZ" sz="2200" dirty="0" smtClean="0"/>
              <a:t>град има </a:t>
            </a:r>
            <a:r>
              <a:rPr lang="uz-Cyrl-UZ" sz="2200" dirty="0"/>
              <a:t>за исплату дотација </a:t>
            </a:r>
            <a:r>
              <a:rPr lang="uz-Cyrl-UZ" sz="2200" dirty="0" smtClean="0"/>
              <a:t>и </a:t>
            </a:r>
            <a:r>
              <a:rPr lang="uz-Cyrl-UZ" sz="2200" dirty="0"/>
              <a:t>трансфера осталим нивоима власти.</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15</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en-US" sz="3000" b="1" dirty="0" smtClean="0"/>
              <a:t>2</a:t>
            </a:r>
            <a:r>
              <a:rPr lang="uz-Cyrl-UZ" sz="3000" b="1" dirty="0" smtClean="0"/>
              <a:t>. години</a:t>
            </a:r>
            <a:endParaRPr lang="en-US" sz="3000" b="1" dirty="0"/>
          </a:p>
        </p:txBody>
      </p:sp>
      <p:pic>
        <p:nvPicPr>
          <p:cNvPr id="10" name="Picture 9"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124516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7702" y="1950945"/>
            <a:ext cx="6513017" cy="4284821"/>
          </a:xfrm>
        </p:spPr>
        <p:txBody>
          <a:bodyPr>
            <a:normAutofit/>
          </a:bodyPr>
          <a:lstStyle/>
          <a:p>
            <a:pPr marL="0" indent="0" algn="just">
              <a:buNone/>
            </a:pPr>
            <a:r>
              <a:rPr lang="uz-Cyrl-UZ" sz="2200" b="1" i="1" dirty="0"/>
              <a:t>Остали </a:t>
            </a:r>
            <a:r>
              <a:rPr lang="uz-Cyrl-UZ" sz="2200" b="1" i="1" dirty="0" smtClean="0"/>
              <a:t>расходи</a:t>
            </a:r>
            <a:endParaRPr lang="uz-Cyrl-UZ" sz="2200" b="1" dirty="0"/>
          </a:p>
          <a:p>
            <a:pPr marL="0" indent="0">
              <a:buNone/>
            </a:pPr>
            <a:r>
              <a:rPr lang="uz-Cyrl-UZ" sz="2200" dirty="0" smtClean="0"/>
              <a:t>Обухватају  </a:t>
            </a:r>
            <a:r>
              <a:rPr lang="sr-Cyrl-RS" sz="2200" dirty="0" smtClean="0"/>
              <a:t>д</a:t>
            </a:r>
            <a:r>
              <a:rPr lang="uz-Cyrl-UZ" sz="2200" dirty="0" smtClean="0"/>
              <a:t>отације  невладиним организацијама,порезе</a:t>
            </a:r>
            <a:r>
              <a:rPr lang="uz-Cyrl-UZ" sz="2200" dirty="0"/>
              <a:t>, таксе, новчане </a:t>
            </a:r>
            <a:r>
              <a:rPr lang="uz-Cyrl-UZ" sz="2200" dirty="0" smtClean="0"/>
              <a:t>казне</a:t>
            </a:r>
            <a:r>
              <a:rPr lang="uz-Cyrl-UZ" sz="2200" dirty="0"/>
              <a:t> </a:t>
            </a:r>
            <a:r>
              <a:rPr lang="uz-Cyrl-UZ" sz="2200" dirty="0" smtClean="0"/>
              <a:t>и пенале.</a:t>
            </a:r>
          </a:p>
          <a:p>
            <a:pPr marL="0" indent="0" algn="just">
              <a:buNone/>
            </a:pPr>
            <a:endParaRPr lang="en-GB" sz="2200" b="1" dirty="0"/>
          </a:p>
          <a:p>
            <a:pPr marL="0" indent="0" algn="just">
              <a:buNone/>
            </a:pPr>
            <a:r>
              <a:rPr lang="uz-Cyrl-UZ" sz="2200" b="1" i="1" dirty="0" smtClean="0"/>
              <a:t>Субвенције </a:t>
            </a:r>
            <a:r>
              <a:rPr lang="uz-Cyrl-UZ" sz="2200" b="1" i="1" dirty="0"/>
              <a:t>из </a:t>
            </a:r>
            <a:r>
              <a:rPr lang="uz-Cyrl-UZ" sz="2200" b="1" i="1" dirty="0" smtClean="0"/>
              <a:t>буџета</a:t>
            </a:r>
          </a:p>
          <a:p>
            <a:pPr marL="0" indent="0">
              <a:buNone/>
            </a:pPr>
            <a:r>
              <a:rPr lang="uz-Cyrl-UZ" sz="2200" dirty="0" smtClean="0"/>
              <a:t> </a:t>
            </a:r>
            <a:r>
              <a:rPr lang="uz-Cyrl-UZ" sz="2200" dirty="0"/>
              <a:t>се дају </a:t>
            </a:r>
            <a:r>
              <a:rPr lang="uz-Cyrl-UZ" sz="2200" dirty="0" smtClean="0"/>
              <a:t>јавним комуналним предузећима </a:t>
            </a:r>
            <a:r>
              <a:rPr lang="uz-Cyrl-UZ" sz="2200" dirty="0"/>
              <a:t>за </a:t>
            </a:r>
            <a:r>
              <a:rPr lang="uz-Cyrl-UZ" sz="2200" dirty="0" smtClean="0"/>
              <a:t>  капиталне</a:t>
            </a:r>
            <a:r>
              <a:rPr lang="sr-Latn-RS" sz="2200" dirty="0" smtClean="0"/>
              <a:t> </a:t>
            </a:r>
            <a:r>
              <a:rPr lang="uz-Cyrl-UZ" sz="2200" dirty="0" smtClean="0"/>
              <a:t>пројекте</a:t>
            </a:r>
            <a:r>
              <a:rPr lang="uz-Cyrl-UZ" sz="2200" dirty="0"/>
              <a:t>.</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16</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en-US" sz="3000" b="1" dirty="0" smtClean="0"/>
              <a:t>2</a:t>
            </a:r>
            <a:r>
              <a:rPr lang="uz-Cyrl-UZ" sz="3000" b="1" dirty="0" smtClean="0"/>
              <a:t>.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177960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159" y="1922668"/>
            <a:ext cx="6475560" cy="4530442"/>
          </a:xfrm>
        </p:spPr>
        <p:txBody>
          <a:bodyPr>
            <a:normAutofit fontScale="92500" lnSpcReduction="10000"/>
          </a:bodyPr>
          <a:lstStyle/>
          <a:p>
            <a:pPr marL="0" indent="0" algn="just">
              <a:buNone/>
            </a:pPr>
            <a:r>
              <a:rPr lang="sr-Cyrl-CS" sz="2400" b="1" i="1" dirty="0" smtClean="0"/>
              <a:t>Социјална заштита</a:t>
            </a:r>
          </a:p>
          <a:p>
            <a:pPr marL="0" indent="0" algn="just">
              <a:buNone/>
            </a:pPr>
            <a:r>
              <a:rPr lang="sr-Cyrl-CS" sz="2400" dirty="0" smtClean="0"/>
              <a:t>обухвата све трошкове исплате социјалних давања за различите категорије становништва.</a:t>
            </a:r>
          </a:p>
          <a:p>
            <a:pPr marL="0" indent="0" algn="just">
              <a:buNone/>
            </a:pPr>
            <a:endParaRPr lang="sr-Cyrl-CS" sz="2400" dirty="0" smtClean="0"/>
          </a:p>
          <a:p>
            <a:pPr marL="0" indent="0" algn="just">
              <a:buNone/>
            </a:pPr>
            <a:r>
              <a:rPr lang="sr-Cyrl-CS" sz="2400" b="1" i="1" dirty="0" smtClean="0"/>
              <a:t>Буџетска резерва </a:t>
            </a:r>
          </a:p>
          <a:p>
            <a:pPr marL="0" indent="0" algn="just">
              <a:buNone/>
            </a:pPr>
            <a:r>
              <a:rPr lang="sr-Cyrl-CS" sz="2400" dirty="0" smtClean="0"/>
              <a:t>представља новац који се користи за непланиране сврхе и у сврхе за које се у току године покаже да су неопходна додатна новчана средства.</a:t>
            </a:r>
          </a:p>
          <a:p>
            <a:pPr marL="0" indent="0" algn="just">
              <a:buNone/>
            </a:pPr>
            <a:endParaRPr lang="sr-Cyrl-CS" sz="2400" dirty="0" smtClean="0"/>
          </a:p>
          <a:p>
            <a:pPr marL="0" indent="0" algn="just">
              <a:buNone/>
            </a:pPr>
            <a:r>
              <a:rPr lang="sr-Cyrl-CS" sz="2400" b="1" i="1" dirty="0" smtClean="0"/>
              <a:t>Капитални расходи</a:t>
            </a:r>
          </a:p>
          <a:p>
            <a:pPr marL="0" indent="0">
              <a:buNone/>
            </a:pPr>
            <a:r>
              <a:rPr lang="sr-Cyrl-CS" sz="2400" dirty="0" smtClean="0"/>
              <a:t>су расходи за основна средства (зграде и грађевинске објекте, машине и опрему, земљиште...). </a:t>
            </a:r>
            <a:endParaRPr lang="sr-Cyrl-C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17</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en-US" sz="3000" b="1" dirty="0" smtClean="0"/>
              <a:t>2</a:t>
            </a:r>
            <a:r>
              <a:rPr lang="uz-Cyrl-UZ" sz="3000" b="1" dirty="0" smtClean="0"/>
              <a:t>.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310308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813976"/>
            <a:ext cx="7291942" cy="565483"/>
          </a:xfrm>
        </p:spPr>
        <p:txBody>
          <a:bodyPr>
            <a:normAutofit fontScale="55000" lnSpcReduction="20000"/>
          </a:bodyPr>
          <a:lstStyle/>
          <a:p>
            <a:pPr marL="0" indent="0" algn="just">
              <a:buNone/>
            </a:pPr>
            <a:r>
              <a:rPr lang="sr-Cyrl-RS" dirty="0" smtClean="0"/>
              <a:t>Упоредни преглед</a:t>
            </a:r>
            <a:r>
              <a:rPr lang="uz-Cyrl-UZ" dirty="0" smtClean="0"/>
              <a:t> основног плана расхода буџета града Сомбора </a:t>
            </a:r>
            <a:r>
              <a:rPr lang="uz-Cyrl-UZ" dirty="0"/>
              <a:t>у </a:t>
            </a:r>
            <a:r>
              <a:rPr lang="uz-Cyrl-UZ" dirty="0" smtClean="0"/>
              <a:t>202</a:t>
            </a:r>
            <a:r>
              <a:rPr lang="en-US" dirty="0" smtClean="0"/>
              <a:t>2</a:t>
            </a:r>
            <a:r>
              <a:rPr lang="uz-Cyrl-UZ" dirty="0" smtClean="0"/>
              <a:t>. </a:t>
            </a:r>
            <a:r>
              <a:rPr lang="uz-Cyrl-UZ" dirty="0"/>
              <a:t>години </a:t>
            </a:r>
            <a:r>
              <a:rPr lang="uz-Cyrl-UZ" dirty="0" smtClean="0"/>
              <a:t>у </a:t>
            </a:r>
            <a:r>
              <a:rPr lang="uz-Cyrl-UZ" dirty="0"/>
              <a:t>односу на </a:t>
            </a:r>
            <a:r>
              <a:rPr lang="uz-Cyrl-UZ" dirty="0" smtClean="0"/>
              <a:t>202</a:t>
            </a:r>
            <a:r>
              <a:rPr lang="en-US" dirty="0" smtClean="0"/>
              <a:t>1</a:t>
            </a:r>
            <a:r>
              <a:rPr lang="uz-Cyrl-UZ" dirty="0" smtClean="0"/>
              <a:t>. годину  </a:t>
            </a:r>
            <a:r>
              <a:rPr lang="uz-Cyrl-UZ" dirty="0"/>
              <a:t>(слика 6.).</a:t>
            </a:r>
            <a:endParaRPr lang="en-GB" dirty="0"/>
          </a:p>
        </p:txBody>
      </p:sp>
      <p:graphicFrame>
        <p:nvGraphicFramePr>
          <p:cNvPr id="4" name="Diagram 3"/>
          <p:cNvGraphicFramePr/>
          <p:nvPr>
            <p:extLst>
              <p:ext uri="{D42A27DB-BD31-4B8C-83A1-F6EECF244321}">
                <p14:modId xmlns="" xmlns:p14="http://schemas.microsoft.com/office/powerpoint/2010/main" val="202916839"/>
              </p:ext>
            </p:extLst>
          </p:nvPr>
        </p:nvGraphicFramePr>
        <p:xfrm>
          <a:off x="1081052" y="2718135"/>
          <a:ext cx="7091029" cy="3715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01415"/>
            <a:ext cx="858528" cy="307777"/>
          </a:xfrm>
          <a:prstGeom prst="rect">
            <a:avLst/>
          </a:prstGeom>
        </p:spPr>
        <p:txBody>
          <a:bodyPr wrap="none">
            <a:spAutoFit/>
          </a:bodyPr>
          <a:lstStyle/>
          <a:p>
            <a:r>
              <a:rPr lang="uz-Cyrl-UZ" sz="1400" i="1" dirty="0"/>
              <a:t>Слика </a:t>
            </a:r>
            <a:r>
              <a:rPr lang="en-GB" sz="1400" i="1" dirty="0" smtClean="0"/>
              <a:t>6</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18</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en-US" sz="3000" b="1" dirty="0" smtClean="0"/>
              <a:t>2</a:t>
            </a:r>
            <a:r>
              <a:rPr lang="uz-Cyrl-UZ" sz="3000" b="1" dirty="0" smtClean="0"/>
              <a:t>. години</a:t>
            </a:r>
            <a:endParaRPr lang="en-US" sz="3000" b="1" dirty="0"/>
          </a:p>
        </p:txBody>
      </p:sp>
    </p:spTree>
    <p:extLst>
      <p:ext uri="{BB962C8B-B14F-4D97-AF65-F5344CB8AC3E}">
        <p14:creationId xmlns="" xmlns:p14="http://schemas.microsoft.com/office/powerpoint/2010/main" val="341991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sp>
        <p:nvSpPr>
          <p:cNvPr id="3" name="Content Placeholder 2"/>
          <p:cNvSpPr>
            <a:spLocks noGrp="1"/>
          </p:cNvSpPr>
          <p:nvPr>
            <p:ph idx="1"/>
          </p:nvPr>
        </p:nvSpPr>
        <p:spPr>
          <a:xfrm>
            <a:off x="842417" y="1515235"/>
            <a:ext cx="7405731" cy="710158"/>
          </a:xfrm>
        </p:spPr>
        <p:txBody>
          <a:bodyPr>
            <a:normAutofit/>
          </a:bodyPr>
          <a:lstStyle/>
          <a:p>
            <a:pPr marL="0" indent="0" algn="just">
              <a:buNone/>
            </a:pPr>
            <a:r>
              <a:rPr lang="uz-Cyrl-UZ" sz="1500" dirty="0"/>
              <a:t>Буџет нашег </a:t>
            </a:r>
            <a:r>
              <a:rPr lang="uz-Cyrl-UZ" sz="1500" dirty="0" smtClean="0"/>
              <a:t>града</a:t>
            </a:r>
            <a:r>
              <a:rPr lang="uz-Cyrl-UZ" sz="1500" dirty="0" smtClean="0">
                <a:solidFill>
                  <a:srgbClr val="BB3531"/>
                </a:solidFill>
              </a:rPr>
              <a:t> </a:t>
            </a:r>
            <a:r>
              <a:rPr lang="uz-Cyrl-UZ" sz="1500" dirty="0"/>
              <a:t>је програмски, што значи да се укупни расходи деле на ове програме (слика </a:t>
            </a:r>
            <a:r>
              <a:rPr lang="uz-Cyrl-UZ" sz="1500" dirty="0" smtClean="0"/>
              <a:t>7).</a:t>
            </a:r>
            <a:endParaRPr lang="en-GB" sz="1500" dirty="0"/>
          </a:p>
        </p:txBody>
      </p:sp>
      <p:graphicFrame>
        <p:nvGraphicFramePr>
          <p:cNvPr id="4" name="Diagram 3"/>
          <p:cNvGraphicFramePr/>
          <p:nvPr>
            <p:extLst>
              <p:ext uri="{D42A27DB-BD31-4B8C-83A1-F6EECF244321}">
                <p14:modId xmlns="" xmlns:p14="http://schemas.microsoft.com/office/powerpoint/2010/main" val="2620611304"/>
              </p:ext>
            </p:extLst>
          </p:nvPr>
        </p:nvGraphicFramePr>
        <p:xfrm>
          <a:off x="1669425" y="1975945"/>
          <a:ext cx="5943600" cy="4593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28151"/>
            <a:ext cx="858528" cy="307777"/>
          </a:xfrm>
          <a:prstGeom prst="rect">
            <a:avLst/>
          </a:prstGeom>
        </p:spPr>
        <p:txBody>
          <a:bodyPr wrap="none">
            <a:spAutoFit/>
          </a:bodyPr>
          <a:lstStyle/>
          <a:p>
            <a:r>
              <a:rPr lang="uz-Cyrl-UZ" sz="1400" i="1" dirty="0"/>
              <a:t>Слика </a:t>
            </a:r>
            <a:r>
              <a:rPr lang="en-GB" sz="1400" i="1" dirty="0" smtClean="0"/>
              <a:t>7</a:t>
            </a:r>
            <a:r>
              <a:rPr lang="uz-Cyrl-UZ" sz="1400" i="1" dirty="0" smtClean="0"/>
              <a:t>.</a:t>
            </a:r>
            <a:endParaRPr lang="en-GB" sz="1400" i="1" dirty="0"/>
          </a:p>
        </p:txBody>
      </p:sp>
      <p:sp>
        <p:nvSpPr>
          <p:cNvPr id="5" name="Slide Number Placeholder 4"/>
          <p:cNvSpPr>
            <a:spLocks noGrp="1"/>
          </p:cNvSpPr>
          <p:nvPr>
            <p:ph type="sldNum" sz="quarter" idx="12"/>
          </p:nvPr>
        </p:nvSpPr>
        <p:spPr/>
        <p:txBody>
          <a:bodyPr/>
          <a:lstStyle/>
          <a:p>
            <a:fld id="{28A01419-E08A-3B49-8C09-5E2B468272BE}" type="slidenum">
              <a:rPr lang="en-US" smtClean="0"/>
              <a:pPr/>
              <a:t>19</a:t>
            </a:fld>
            <a:endParaRPr lang="en-US"/>
          </a:p>
        </p:txBody>
      </p:sp>
    </p:spTree>
    <p:extLst>
      <p:ext uri="{BB962C8B-B14F-4D97-AF65-F5344CB8AC3E}">
        <p14:creationId xmlns="" xmlns:p14="http://schemas.microsoft.com/office/powerpoint/2010/main" val="306565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5"/>
            <a:ext cx="6654800" cy="842212"/>
          </a:xfrm>
        </p:spPr>
        <p:txBody>
          <a:bodyPr>
            <a:normAutofit/>
          </a:bodyPr>
          <a:lstStyle/>
          <a:p>
            <a:pPr algn="l"/>
            <a:r>
              <a:rPr lang="uz-Cyrl-UZ" sz="3000" b="1" dirty="0" smtClean="0">
                <a:latin typeface="Calibri"/>
                <a:cs typeface="Calibri"/>
              </a:rPr>
              <a:t>Садржај</a:t>
            </a:r>
            <a:endParaRPr lang="en-US" sz="3000" dirty="0">
              <a:latin typeface="Calibri"/>
              <a:cs typeface="Calibri"/>
            </a:endParaRPr>
          </a:p>
        </p:txBody>
      </p:sp>
      <p:sp>
        <p:nvSpPr>
          <p:cNvPr id="3" name="Content Placeholder 2"/>
          <p:cNvSpPr>
            <a:spLocks noGrp="1"/>
          </p:cNvSpPr>
          <p:nvPr>
            <p:ph idx="1"/>
          </p:nvPr>
        </p:nvSpPr>
        <p:spPr>
          <a:xfrm>
            <a:off x="1657691" y="1867563"/>
            <a:ext cx="6590625" cy="4589376"/>
          </a:xfrm>
        </p:spPr>
        <p:txBody>
          <a:bodyPr>
            <a:normAutofit/>
          </a:bodyPr>
          <a:lstStyle/>
          <a:p>
            <a:pPr marL="0" indent="0">
              <a:lnSpc>
                <a:spcPct val="130000"/>
              </a:lnSpc>
              <a:buNone/>
            </a:pPr>
            <a:r>
              <a:rPr lang="sl-SI" sz="2400" dirty="0" smtClean="0">
                <a:latin typeface="Calibri"/>
                <a:cs typeface="Calibri"/>
              </a:rPr>
              <a:t>1. Увод</a:t>
            </a:r>
          </a:p>
          <a:p>
            <a:pPr marL="0" indent="0">
              <a:lnSpc>
                <a:spcPct val="130000"/>
              </a:lnSpc>
              <a:buNone/>
            </a:pPr>
            <a:r>
              <a:rPr lang="sl-SI" sz="2400" dirty="0" smtClean="0">
                <a:latin typeface="Calibri"/>
                <a:cs typeface="Calibri"/>
              </a:rPr>
              <a:t>2. Како настаје буџет </a:t>
            </a:r>
            <a:r>
              <a:rPr lang="sr-Cyrl-RS" sz="2400" dirty="0" smtClean="0">
                <a:latin typeface="Calibri"/>
                <a:cs typeface="Calibri"/>
              </a:rPr>
              <a:t>града Сомбора</a:t>
            </a:r>
            <a:r>
              <a:rPr lang="sl-SI" sz="2400" dirty="0" smtClean="0">
                <a:latin typeface="Calibri"/>
                <a:cs typeface="Calibri"/>
              </a:rPr>
              <a:t>?</a:t>
            </a:r>
          </a:p>
          <a:p>
            <a:pPr marL="0" indent="0">
              <a:lnSpc>
                <a:spcPct val="130000"/>
              </a:lnSpc>
              <a:buNone/>
            </a:pPr>
            <a:r>
              <a:rPr lang="sl-SI" sz="2400" dirty="0" smtClean="0">
                <a:latin typeface="Calibri"/>
                <a:cs typeface="Calibri"/>
              </a:rPr>
              <a:t>3. Планирани приходи у 20</a:t>
            </a:r>
            <a:r>
              <a:rPr lang="sr-Cyrl-RS" sz="2400" dirty="0" smtClean="0">
                <a:latin typeface="Calibri"/>
                <a:cs typeface="Calibri"/>
              </a:rPr>
              <a:t>2</a:t>
            </a:r>
            <a:r>
              <a:rPr lang="en-US" sz="2400" dirty="0" smtClean="0">
                <a:latin typeface="Calibri"/>
                <a:cs typeface="Calibri"/>
              </a:rPr>
              <a:t>2</a:t>
            </a:r>
            <a:r>
              <a:rPr lang="sl-SI" sz="2400" dirty="0" smtClean="0">
                <a:latin typeface="Calibri"/>
                <a:cs typeface="Calibri"/>
              </a:rPr>
              <a:t>. години</a:t>
            </a:r>
          </a:p>
          <a:p>
            <a:pPr marL="0" indent="0">
              <a:lnSpc>
                <a:spcPct val="130000"/>
              </a:lnSpc>
              <a:buNone/>
            </a:pPr>
            <a:r>
              <a:rPr lang="sl-SI" sz="2400" dirty="0" smtClean="0">
                <a:latin typeface="Calibri"/>
                <a:cs typeface="Calibri"/>
              </a:rPr>
              <a:t>4. Планирани расходи у 20</a:t>
            </a:r>
            <a:r>
              <a:rPr lang="sr-Cyrl-RS" sz="2400" dirty="0" smtClean="0">
                <a:latin typeface="Calibri"/>
                <a:cs typeface="Calibri"/>
              </a:rPr>
              <a:t>2</a:t>
            </a:r>
            <a:r>
              <a:rPr lang="en-US" sz="2400" dirty="0" smtClean="0">
                <a:latin typeface="Calibri"/>
                <a:cs typeface="Calibri"/>
              </a:rPr>
              <a:t>2</a:t>
            </a:r>
            <a:r>
              <a:rPr lang="sl-SI" sz="2400" dirty="0" smtClean="0">
                <a:latin typeface="Calibri"/>
                <a:cs typeface="Calibri"/>
              </a:rPr>
              <a:t>. години</a:t>
            </a:r>
          </a:p>
          <a:p>
            <a:pPr marL="0" indent="0">
              <a:lnSpc>
                <a:spcPct val="130000"/>
              </a:lnSpc>
              <a:buNone/>
            </a:pPr>
            <a:r>
              <a:rPr lang="sl-SI" sz="2400" dirty="0" smtClean="0">
                <a:latin typeface="Calibri"/>
                <a:cs typeface="Calibri"/>
              </a:rPr>
              <a:t>	</a:t>
            </a:r>
            <a:r>
              <a:rPr lang="sl-SI" sz="2000" dirty="0" smtClean="0">
                <a:latin typeface="Calibri"/>
                <a:cs typeface="Calibri"/>
              </a:rPr>
              <a:t>4.1. На шта се троши новац?	</a:t>
            </a:r>
          </a:p>
          <a:p>
            <a:pPr marL="0" indent="0">
              <a:lnSpc>
                <a:spcPct val="130000"/>
              </a:lnSpc>
              <a:buNone/>
            </a:pPr>
            <a:r>
              <a:rPr lang="sl-SI" sz="2000" dirty="0" smtClean="0">
                <a:latin typeface="Calibri"/>
                <a:cs typeface="Calibri"/>
              </a:rPr>
              <a:t>	4.2. </a:t>
            </a:r>
            <a:r>
              <a:rPr lang="sr-Cyrl-RS" sz="2000" dirty="0" smtClean="0">
                <a:latin typeface="Calibri"/>
                <a:cs typeface="Calibri"/>
              </a:rPr>
              <a:t>Програмско буџетирање</a:t>
            </a:r>
            <a:endParaRPr lang="sl-SI" sz="2000" dirty="0" smtClean="0">
              <a:latin typeface="Calibri"/>
              <a:cs typeface="Calibri"/>
            </a:endParaRPr>
          </a:p>
          <a:p>
            <a:pPr marL="0" indent="0">
              <a:lnSpc>
                <a:spcPct val="130000"/>
              </a:lnSpc>
              <a:buNone/>
            </a:pPr>
            <a:r>
              <a:rPr lang="sl-SI" sz="2400" dirty="0" smtClean="0">
                <a:latin typeface="Calibri"/>
                <a:cs typeface="Calibri"/>
              </a:rPr>
              <a:t>5. Партиципативно буџетирање у 20</a:t>
            </a:r>
            <a:r>
              <a:rPr lang="sr-Cyrl-RS" sz="2400" dirty="0" smtClean="0">
                <a:latin typeface="Calibri"/>
                <a:cs typeface="Calibri"/>
              </a:rPr>
              <a:t>2</a:t>
            </a:r>
            <a:r>
              <a:rPr lang="en-US" sz="2400" dirty="0" smtClean="0">
                <a:latin typeface="Calibri"/>
                <a:cs typeface="Calibri"/>
              </a:rPr>
              <a:t>2</a:t>
            </a:r>
            <a:r>
              <a:rPr lang="sl-SI" sz="2400" dirty="0" smtClean="0">
                <a:latin typeface="Calibri"/>
                <a:cs typeface="Calibri"/>
              </a:rPr>
              <a:t>. години</a:t>
            </a:r>
          </a:p>
          <a:p>
            <a:pPr marL="0" indent="0">
              <a:buNone/>
            </a:pPr>
            <a:endParaRPr lang="sl-SI" sz="2600"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2</a:t>
            </a:fld>
            <a:endParaRPr lang="en-US" dirty="0"/>
          </a:p>
        </p:txBody>
      </p:sp>
      <p:pic>
        <p:nvPicPr>
          <p:cNvPr id="12" name="Picture 11"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 xmlns:p14="http://schemas.microsoft.com/office/powerpoint/2010/main" val="224606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873" y="1618838"/>
            <a:ext cx="7368010" cy="725905"/>
          </a:xfrm>
        </p:spPr>
        <p:txBody>
          <a:bodyPr>
            <a:noAutofit/>
          </a:bodyPr>
          <a:lstStyle/>
          <a:p>
            <a:pPr marL="0" indent="0" algn="just">
              <a:buNone/>
            </a:pPr>
            <a:r>
              <a:rPr lang="uz-Cyrl-UZ" sz="1500" dirty="0"/>
              <a:t>У </a:t>
            </a:r>
            <a:r>
              <a:rPr lang="uz-Cyrl-UZ" sz="1500" dirty="0" smtClean="0"/>
              <a:t>202</a:t>
            </a:r>
            <a:r>
              <a:rPr lang="en-US" sz="1500" dirty="0" smtClean="0"/>
              <a:t>2</a:t>
            </a:r>
            <a:r>
              <a:rPr lang="uz-Cyrl-UZ" sz="1500" dirty="0" smtClean="0"/>
              <a:t>. </a:t>
            </a:r>
            <a:r>
              <a:rPr lang="uz-Cyrl-UZ" sz="1500" dirty="0"/>
              <a:t>години највише новца из буџета биће издвојено за следеће програме</a:t>
            </a:r>
            <a:r>
              <a:rPr lang="uz-Cyrl-UZ" sz="1500" dirty="0" smtClean="0"/>
              <a:t>:</a:t>
            </a:r>
            <a:endParaRPr lang="en-GB" sz="1500" dirty="0"/>
          </a:p>
        </p:txBody>
      </p:sp>
      <p:sp>
        <p:nvSpPr>
          <p:cNvPr id="8" name="Rectangle 7"/>
          <p:cNvSpPr/>
          <p:nvPr/>
        </p:nvSpPr>
        <p:spPr>
          <a:xfrm>
            <a:off x="4180215" y="6551715"/>
            <a:ext cx="950313" cy="307777"/>
          </a:xfrm>
          <a:prstGeom prst="rect">
            <a:avLst/>
          </a:prstGeom>
        </p:spPr>
        <p:txBody>
          <a:bodyPr wrap="none">
            <a:spAutoFit/>
          </a:bodyPr>
          <a:lstStyle/>
          <a:p>
            <a:r>
              <a:rPr lang="uz-Cyrl-UZ" sz="1400" i="1" dirty="0" smtClean="0"/>
              <a:t>Табела </a:t>
            </a:r>
            <a:r>
              <a:rPr lang="uz-Cyrl-UZ" sz="1400" i="1" dirty="0"/>
              <a:t>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20</a:t>
            </a:fld>
            <a:endParaRPr lang="en-US"/>
          </a:p>
        </p:txBody>
      </p:sp>
      <p:sp>
        <p:nvSpPr>
          <p:cNvPr id="10"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graphicFrame>
        <p:nvGraphicFramePr>
          <p:cNvPr id="13" name="Table 12"/>
          <p:cNvGraphicFramePr>
            <a:graphicFrameLocks noGrp="1"/>
          </p:cNvGraphicFramePr>
          <p:nvPr>
            <p:extLst>
              <p:ext uri="{D42A27DB-BD31-4B8C-83A1-F6EECF244321}">
                <p14:modId xmlns="" xmlns:p14="http://schemas.microsoft.com/office/powerpoint/2010/main" val="2800708645"/>
              </p:ext>
            </p:extLst>
          </p:nvPr>
        </p:nvGraphicFramePr>
        <p:xfrm>
          <a:off x="958945" y="1943100"/>
          <a:ext cx="7199645" cy="4646835"/>
        </p:xfrm>
        <a:graphic>
          <a:graphicData uri="http://schemas.openxmlformats.org/drawingml/2006/table">
            <a:tbl>
              <a:tblPr/>
              <a:tblGrid>
                <a:gridCol w="2811095">
                  <a:extLst>
                    <a:ext uri="{9D8B030D-6E8A-4147-A177-3AD203B41FA5}">
                      <a16:colId xmlns="" xmlns:a16="http://schemas.microsoft.com/office/drawing/2014/main" val="20000"/>
                    </a:ext>
                  </a:extLst>
                </a:gridCol>
                <a:gridCol w="2725011">
                  <a:extLst>
                    <a:ext uri="{9D8B030D-6E8A-4147-A177-3AD203B41FA5}">
                      <a16:colId xmlns="" xmlns:a16="http://schemas.microsoft.com/office/drawing/2014/main" val="20001"/>
                    </a:ext>
                  </a:extLst>
                </a:gridCol>
                <a:gridCol w="1663539">
                  <a:extLst>
                    <a:ext uri="{9D8B030D-6E8A-4147-A177-3AD203B41FA5}">
                      <a16:colId xmlns="" xmlns:a16="http://schemas.microsoft.com/office/drawing/2014/main" val="20002"/>
                    </a:ext>
                  </a:extLst>
                </a:gridCol>
              </a:tblGrid>
              <a:tr h="266700">
                <a:tc>
                  <a:txBody>
                    <a:bodyPr/>
                    <a:lstStyle/>
                    <a:p>
                      <a:pPr algn="l" fontAlgn="ctr"/>
                      <a:r>
                        <a:rPr lang="sr-Cyrl-CS" sz="1200" b="1" i="0" u="none" strike="noStrike" noProof="0" dirty="0" smtClean="0">
                          <a:solidFill>
                            <a:srgbClr val="000000"/>
                          </a:solidFill>
                          <a:effectLst/>
                          <a:latin typeface="Calibri"/>
                          <a:cs typeface="Calibri"/>
                        </a:rPr>
                        <a:t>Назив програма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План за 2022. годину</a:t>
                      </a:r>
                      <a:r>
                        <a:rPr lang="sr-Latn-RS" sz="1200" b="1" i="0" u="none" strike="noStrike" noProof="0" dirty="0" smtClean="0">
                          <a:solidFill>
                            <a:srgbClr val="000000"/>
                          </a:solidFill>
                          <a:effectLst/>
                          <a:latin typeface="Calibri"/>
                          <a:cs typeface="Calibri"/>
                        </a:rPr>
                        <a:t> </a:t>
                      </a:r>
                      <a:r>
                        <a:rPr lang="sr-Cyrl-RS" sz="1200" b="1" i="0" u="none" strike="noStrike" noProof="0" dirty="0" smtClean="0">
                          <a:solidFill>
                            <a:srgbClr val="000000"/>
                          </a:solidFill>
                          <a:effectLst/>
                          <a:latin typeface="Calibri"/>
                          <a:cs typeface="Calibri"/>
                        </a:rPr>
                        <a:t>у</a:t>
                      </a:r>
                      <a:r>
                        <a:rPr lang="sr-Cyrl-RS" sz="1200" b="1" i="0" u="none" strike="noStrike" baseline="0" noProof="0" dirty="0" smtClean="0">
                          <a:solidFill>
                            <a:srgbClr val="000000"/>
                          </a:solidFill>
                          <a:effectLst/>
                          <a:latin typeface="Calibri"/>
                          <a:cs typeface="Calibri"/>
                        </a:rPr>
                        <a:t> хиљ.динара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 у укупним расходима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 </a:t>
                      </a:r>
                      <a:r>
                        <a:rPr lang="uz-Cyrl-UZ" sz="1000" i="1" dirty="0" smtClean="0">
                          <a:solidFill>
                            <a:srgbClr val="000000"/>
                          </a:solidFill>
                          <a:effectLst/>
                          <a:latin typeface="Calibri"/>
                          <a:ea typeface="Times New Roman"/>
                          <a:cs typeface="Calibri"/>
                        </a:rPr>
                        <a:t> Становање, урбанизам и </a:t>
                      </a:r>
                      <a:r>
                        <a:rPr lang="uz-Cyrl-UZ" sz="1000" i="1" dirty="0">
                          <a:solidFill>
                            <a:srgbClr val="000000"/>
                          </a:solidFill>
                          <a:effectLst/>
                          <a:latin typeface="Calibri"/>
                          <a:ea typeface="Times New Roman"/>
                          <a:cs typeface="Calibri"/>
                        </a:rPr>
                        <a:t>просторно планирање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498.317</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12,51</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2 - </a:t>
                      </a:r>
                      <a:r>
                        <a:rPr lang="uz-Cyrl-UZ" sz="1000" i="1" dirty="0" smtClean="0">
                          <a:solidFill>
                            <a:srgbClr val="000000"/>
                          </a:solidFill>
                          <a:effectLst/>
                          <a:latin typeface="Calibri"/>
                          <a:ea typeface="Times New Roman"/>
                          <a:cs typeface="Calibri"/>
                        </a:rPr>
                        <a:t>Комуналне делатности</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486.500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12,22</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3 - Локални економски развој</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342.000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8,59</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4 - Развој туризма</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32.977</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0,</a:t>
                      </a:r>
                      <a:r>
                        <a:rPr lang="sr-Latn-RS" sz="1200" b="0" i="0" u="none" strike="noStrike" noProof="0" dirty="0" smtClean="0">
                          <a:solidFill>
                            <a:srgbClr val="000000"/>
                          </a:solidFill>
                          <a:effectLst/>
                          <a:latin typeface="Calibri"/>
                          <a:cs typeface="Calibri"/>
                        </a:rPr>
                        <a:t>8</a:t>
                      </a:r>
                      <a:r>
                        <a:rPr lang="sr-Cyrl-RS" sz="1200" b="0" i="0" u="none" strike="noStrike" noProof="0" dirty="0" smtClean="0">
                          <a:solidFill>
                            <a:srgbClr val="000000"/>
                          </a:solidFill>
                          <a:effectLst/>
                          <a:latin typeface="Calibri"/>
                          <a:cs typeface="Calibri"/>
                        </a:rPr>
                        <a:t>3</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5 </a:t>
                      </a:r>
                      <a:r>
                        <a:rPr lang="uz-Cyrl-UZ" sz="1000" i="1" dirty="0" smtClean="0">
                          <a:solidFill>
                            <a:srgbClr val="000000"/>
                          </a:solidFill>
                          <a:effectLst/>
                          <a:latin typeface="Calibri"/>
                          <a:ea typeface="Times New Roman"/>
                          <a:cs typeface="Calibri"/>
                        </a:rPr>
                        <a:t>– Пољопривреда</a:t>
                      </a:r>
                      <a:r>
                        <a:rPr lang="uz-Cyrl-UZ" sz="1000" i="1" baseline="0" dirty="0" smtClean="0">
                          <a:solidFill>
                            <a:srgbClr val="000000"/>
                          </a:solidFill>
                          <a:effectLst/>
                          <a:latin typeface="Calibri"/>
                          <a:ea typeface="Times New Roman"/>
                          <a:cs typeface="Calibri"/>
                        </a:rPr>
                        <a:t> и рурални развој</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139.700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3,51</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6 - Заштита животне средине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12.500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0,31%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7 </a:t>
                      </a:r>
                      <a:r>
                        <a:rPr lang="uz-Cyrl-UZ" sz="1000" i="1" dirty="0" smtClean="0">
                          <a:solidFill>
                            <a:srgbClr val="000000"/>
                          </a:solidFill>
                          <a:effectLst/>
                          <a:latin typeface="Calibri"/>
                          <a:ea typeface="Times New Roman"/>
                          <a:cs typeface="Calibri"/>
                        </a:rPr>
                        <a:t>– Орг.саобраћаја и саобраћајна инфраструктура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262.300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6</a:t>
                      </a:r>
                      <a:r>
                        <a:rPr lang="sr-Latn-RS" sz="1200" b="0" i="0" u="none" strike="noStrike" noProof="0" dirty="0" smtClean="0">
                          <a:solidFill>
                            <a:srgbClr val="000000"/>
                          </a:solidFill>
                          <a:effectLst/>
                          <a:latin typeface="Calibri"/>
                          <a:cs typeface="Calibri"/>
                        </a:rPr>
                        <a:t>,</a:t>
                      </a:r>
                      <a:r>
                        <a:rPr lang="sr-Cyrl-RS" sz="1200" b="0" i="0" u="none" strike="noStrike" noProof="0" dirty="0" smtClean="0">
                          <a:solidFill>
                            <a:srgbClr val="000000"/>
                          </a:solidFill>
                          <a:effectLst/>
                          <a:latin typeface="Calibri"/>
                          <a:cs typeface="Calibri"/>
                        </a:rPr>
                        <a:t>58</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8 - Предшколско </a:t>
                      </a:r>
                      <a:r>
                        <a:rPr lang="uz-Cyrl-UZ" sz="1000" i="1" dirty="0" smtClean="0">
                          <a:solidFill>
                            <a:srgbClr val="000000"/>
                          </a:solidFill>
                          <a:effectLst/>
                          <a:latin typeface="Calibri"/>
                          <a:ea typeface="Times New Roman"/>
                          <a:cs typeface="Calibri"/>
                        </a:rPr>
                        <a:t>васпитање и образ.</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287.994</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7,23%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9 - Основно </a:t>
                      </a:r>
                      <a:r>
                        <a:rPr lang="uz-Cyrl-UZ" sz="1000" i="1" dirty="0" smtClean="0">
                          <a:solidFill>
                            <a:srgbClr val="000000"/>
                          </a:solidFill>
                          <a:effectLst/>
                          <a:latin typeface="Calibri"/>
                          <a:ea typeface="Times New Roman"/>
                          <a:cs typeface="Calibri"/>
                        </a:rPr>
                        <a:t>образовање и васпитање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246.100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6,18</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10 - Средње </a:t>
                      </a:r>
                      <a:r>
                        <a:rPr lang="uz-Cyrl-UZ" sz="1000" i="1" dirty="0" smtClean="0">
                          <a:solidFill>
                            <a:srgbClr val="000000"/>
                          </a:solidFill>
                          <a:effectLst/>
                          <a:latin typeface="Calibri"/>
                          <a:ea typeface="Times New Roman"/>
                          <a:cs typeface="Calibri"/>
                        </a:rPr>
                        <a:t>образовање и васпитање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144.000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3,62</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11 - Социјална и </a:t>
                      </a:r>
                      <a:r>
                        <a:rPr lang="uz-Cyrl-UZ" sz="1000" i="1" dirty="0" smtClean="0">
                          <a:solidFill>
                            <a:srgbClr val="000000"/>
                          </a:solidFill>
                          <a:effectLst/>
                          <a:latin typeface="Calibri"/>
                          <a:ea typeface="Times New Roman"/>
                          <a:cs typeface="Calibri"/>
                        </a:rPr>
                        <a:t>дечија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249.320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6,</a:t>
                      </a:r>
                      <a:r>
                        <a:rPr lang="sr-Cyrl-RS" sz="1200" b="0" i="0" u="none" strike="noStrike" noProof="0" dirty="0" smtClean="0">
                          <a:solidFill>
                            <a:srgbClr val="000000"/>
                          </a:solidFill>
                          <a:effectLst/>
                          <a:latin typeface="Calibri"/>
                          <a:cs typeface="Calibri"/>
                        </a:rPr>
                        <a:t>26</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12 - </a:t>
                      </a:r>
                      <a:r>
                        <a:rPr lang="uz-Cyrl-UZ" sz="1000" i="1" baseline="0" dirty="0" smtClean="0">
                          <a:solidFill>
                            <a:srgbClr val="000000"/>
                          </a:solidFill>
                          <a:effectLst/>
                          <a:latin typeface="Calibri"/>
                          <a:ea typeface="Times New Roman"/>
                          <a:cs typeface="Calibri"/>
                        </a:rPr>
                        <a:t> З</a:t>
                      </a:r>
                      <a:r>
                        <a:rPr lang="uz-Cyrl-UZ" sz="1000" i="1" dirty="0" smtClean="0">
                          <a:solidFill>
                            <a:srgbClr val="000000"/>
                          </a:solidFill>
                          <a:effectLst/>
                          <a:latin typeface="Calibri"/>
                          <a:ea typeface="Times New Roman"/>
                          <a:cs typeface="Calibri"/>
                        </a:rPr>
                        <a:t>дравствена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83.000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2,08</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13 - Развој </a:t>
                      </a:r>
                      <a:r>
                        <a:rPr lang="uz-Cyrl-UZ" sz="1000" i="1" dirty="0" smtClean="0">
                          <a:solidFill>
                            <a:srgbClr val="000000"/>
                          </a:solidFill>
                          <a:effectLst/>
                          <a:latin typeface="Calibri"/>
                          <a:ea typeface="Times New Roman"/>
                          <a:cs typeface="Calibri"/>
                        </a:rPr>
                        <a:t>културе и информисања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323.780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8,13</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14 - Развој спорта и омладине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286.936</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7,21</a:t>
                      </a:r>
                      <a:r>
                        <a:rPr lang="sr-Latn-R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21905">
                <a:tc>
                  <a:txBody>
                    <a:bodyPr/>
                    <a:lstStyle/>
                    <a:p>
                      <a:pPr>
                        <a:lnSpc>
                          <a:spcPct val="115000"/>
                        </a:lnSpc>
                        <a:spcAft>
                          <a:spcPts val="0"/>
                        </a:spcAft>
                      </a:pPr>
                      <a:r>
                        <a:rPr lang="sr-Cyrl-RS" sz="1000" i="1" dirty="0" smtClean="0">
                          <a:effectLst/>
                          <a:latin typeface="Calibri"/>
                          <a:ea typeface="Calibri"/>
                          <a:cs typeface="Calibri"/>
                        </a:rPr>
                        <a:t>Програм 15 – Опште </a:t>
                      </a:r>
                      <a:r>
                        <a:rPr lang="sr-Cyrl-RS" sz="1000" i="1" baseline="0" dirty="0" smtClean="0">
                          <a:effectLst/>
                          <a:latin typeface="Calibri"/>
                          <a:ea typeface="Calibri"/>
                          <a:cs typeface="Calibri"/>
                        </a:rPr>
                        <a:t>слуге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489.992</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12,30</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21905">
                <a:tc>
                  <a:txBody>
                    <a:bodyPr/>
                    <a:lstStyle/>
                    <a:p>
                      <a:pPr>
                        <a:lnSpc>
                          <a:spcPct val="115000"/>
                        </a:lnSpc>
                        <a:spcAft>
                          <a:spcPts val="0"/>
                        </a:spcAft>
                      </a:pPr>
                      <a:r>
                        <a:rPr lang="sr-Cyrl-RS" sz="1000" i="1" dirty="0" smtClean="0">
                          <a:effectLst/>
                          <a:latin typeface="Calibri"/>
                          <a:ea typeface="Calibri"/>
                          <a:cs typeface="Calibri"/>
                        </a:rPr>
                        <a:t>Програм 16 – Политички систем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82.019</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2,</a:t>
                      </a:r>
                      <a:r>
                        <a:rPr lang="sr-Cyrl-RS" sz="1200" b="0" i="0" u="none" strike="noStrike" noProof="0" dirty="0" smtClean="0">
                          <a:solidFill>
                            <a:srgbClr val="000000"/>
                          </a:solidFill>
                          <a:effectLst/>
                          <a:latin typeface="Calibri"/>
                          <a:cs typeface="Calibri"/>
                        </a:rPr>
                        <a:t>06</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21905">
                <a:tc>
                  <a:txBody>
                    <a:bodyPr/>
                    <a:lstStyle/>
                    <a:p>
                      <a:pPr>
                        <a:lnSpc>
                          <a:spcPct val="115000"/>
                        </a:lnSpc>
                        <a:spcAft>
                          <a:spcPts val="0"/>
                        </a:spcAft>
                      </a:pPr>
                      <a:r>
                        <a:rPr lang="uz-Cyrl-UZ" sz="1000" i="1" dirty="0" smtClean="0">
                          <a:solidFill>
                            <a:srgbClr val="000000"/>
                          </a:solidFill>
                          <a:effectLst/>
                          <a:latin typeface="Calibri"/>
                          <a:ea typeface="Times New Roman"/>
                          <a:cs typeface="Calibri"/>
                        </a:rPr>
                        <a:t>Програм 17 – Енергетска</a:t>
                      </a:r>
                      <a:r>
                        <a:rPr lang="uz-Cyrl-UZ" sz="1000" i="1" baseline="0" dirty="0" smtClean="0">
                          <a:solidFill>
                            <a:srgbClr val="000000"/>
                          </a:solidFill>
                          <a:effectLst/>
                          <a:latin typeface="Calibri"/>
                          <a:ea typeface="Times New Roman"/>
                          <a:cs typeface="Calibri"/>
                        </a:rPr>
                        <a:t> ефикасност и обновљиви извори енергије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15.000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0,38%</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21905">
                <a:tc>
                  <a:txBody>
                    <a:bodyPr/>
                    <a:lstStyle/>
                    <a:p>
                      <a:pPr algn="l" fontAlgn="ctr"/>
                      <a:r>
                        <a:rPr lang="sr-Cyrl-CS" sz="1200" b="1" i="0" u="none" strike="noStrike" noProof="0" dirty="0" smtClean="0">
                          <a:solidFill>
                            <a:srgbClr val="000000"/>
                          </a:solidFill>
                          <a:effectLst/>
                          <a:latin typeface="Calibri"/>
                          <a:cs typeface="Calibri"/>
                        </a:rPr>
                        <a:t>Укупно</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3.982.435</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100,0%</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bl>
          </a:graphicData>
        </a:graphic>
      </p:graphicFrame>
    </p:spTree>
    <p:extLst>
      <p:ext uri="{BB962C8B-B14F-4D97-AF65-F5344CB8AC3E}">
        <p14:creationId xmlns="" xmlns:p14="http://schemas.microsoft.com/office/powerpoint/2010/main" val="1220297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555" y="1850344"/>
            <a:ext cx="6487872" cy="4386773"/>
          </a:xfrm>
        </p:spPr>
        <p:txBody>
          <a:bodyPr>
            <a:normAutofit fontScale="92500" lnSpcReduction="10000"/>
          </a:bodyPr>
          <a:lstStyle/>
          <a:p>
            <a:pPr marL="0" indent="0" algn="just">
              <a:buNone/>
            </a:pPr>
            <a:r>
              <a:rPr lang="uz-Cyrl-UZ" sz="2200" dirty="0" smtClean="0"/>
              <a:t>Закон о буџетском систему обавезује буџетске кориснике да одлука о буџету буде израђена на програмском принципу што је и испоштовано приликом израде Одлуке о буџету града Сомбора за 202</a:t>
            </a:r>
            <a:r>
              <a:rPr lang="en-US" sz="2200" dirty="0" smtClean="0"/>
              <a:t>2</a:t>
            </a:r>
            <a:r>
              <a:rPr lang="uz-Cyrl-UZ" sz="2200" dirty="0" smtClean="0"/>
              <a:t>. годину.</a:t>
            </a:r>
          </a:p>
          <a:p>
            <a:pPr marL="0" indent="0" algn="just">
              <a:buNone/>
            </a:pPr>
            <a:endParaRPr lang="uz-Cyrl-UZ" sz="2200" dirty="0" smtClean="0"/>
          </a:p>
          <a:p>
            <a:pPr marL="0" indent="0" algn="just">
              <a:buNone/>
            </a:pPr>
            <a:r>
              <a:rPr lang="uz-Cyrl-UZ" sz="2200" dirty="0" smtClean="0"/>
              <a:t>Одлука о буџету града Сомбора за 202</a:t>
            </a:r>
            <a:r>
              <a:rPr lang="en-US" sz="2200" dirty="0" smtClean="0"/>
              <a:t>2</a:t>
            </a:r>
            <a:r>
              <a:rPr lang="uz-Cyrl-UZ" sz="2200" dirty="0" smtClean="0"/>
              <a:t>. годину акценат ставља на побољшање инфраструктурне сфере нашег града путем програма Комуналне делатности, програм Образовања омогућава унапређење дела образовног система, док програм ефикасне Локалне самоуправе побољшавајући систем функционисања омогућава пружање квалитетнијих услуга својим суграђанима намећући им улогу главних актера приликом планирања и креирања буџета нашег града утичући тиме на квалитет живота грађана.</a:t>
            </a:r>
            <a:endParaRPr lang="en-GB"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21</a:t>
            </a:fld>
            <a:endParaRPr lang="en-US"/>
          </a:p>
        </p:txBody>
      </p:sp>
      <p:sp>
        <p:nvSpPr>
          <p:cNvPr id="7" name="Title 1"/>
          <p:cNvSpPr>
            <a:spLocks noGrp="1"/>
          </p:cNvSpPr>
          <p:nvPr>
            <p:ph type="title"/>
          </p:nvPr>
        </p:nvSpPr>
        <p:spPr>
          <a:xfrm>
            <a:off x="457200" y="565868"/>
            <a:ext cx="6646767" cy="949367"/>
          </a:xfrm>
        </p:spPr>
        <p:txBody>
          <a:bodyPr>
            <a:normAutofit/>
          </a:bodyPr>
          <a:lstStyle/>
          <a:p>
            <a:pPr algn="l"/>
            <a:r>
              <a:rPr lang="uz-Cyrl-UZ" sz="3000" b="1" i="1" dirty="0" smtClean="0"/>
              <a:t>4.2 </a:t>
            </a:r>
            <a:r>
              <a:rPr lang="uz-Cyrl-UZ" sz="3000" b="1" i="1" dirty="0" smtClean="0">
                <a:solidFill>
                  <a:srgbClr val="FFFFFF"/>
                </a:solidFill>
              </a:rPr>
              <a:t>Програмско буџетирање</a:t>
            </a:r>
            <a:endParaRPr lang="en-US" sz="3000" dirty="0">
              <a:solidFill>
                <a:srgbClr val="FFFFFF"/>
              </a:solidFill>
            </a:endParaRPr>
          </a:p>
        </p:txBody>
      </p:sp>
      <p:pic>
        <p:nvPicPr>
          <p:cNvPr id="10" name="Picture 9" descr="PPT pikto-05.png"/>
          <p:cNvPicPr>
            <a:picLocks noChangeAspect="1"/>
          </p:cNvPicPr>
          <p:nvPr/>
        </p:nvPicPr>
        <p:blipFill rotWithShape="1">
          <a:blip r:embed="rId2">
            <a:extLst>
              <a:ext uri="{28A0092B-C50C-407E-A947-70E740481C1C}">
                <a14:useLocalDpi xmlns="" xmlns:a14="http://schemas.microsoft.com/office/drawing/2010/main" val="0"/>
              </a:ext>
            </a:extLst>
          </a:blip>
          <a:srcRect l="13909" t="13940" r="15522" b="11844"/>
          <a:stretch/>
        </p:blipFill>
        <p:spPr>
          <a:xfrm>
            <a:off x="457200" y="1950945"/>
            <a:ext cx="1080000" cy="1126643"/>
          </a:xfrm>
          <a:prstGeom prst="rect">
            <a:avLst/>
          </a:prstGeom>
        </p:spPr>
      </p:pic>
    </p:spTree>
    <p:extLst>
      <p:ext uri="{BB962C8B-B14F-4D97-AF65-F5344CB8AC3E}">
        <p14:creationId xmlns="" xmlns:p14="http://schemas.microsoft.com/office/powerpoint/2010/main" val="393195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uz-Cyrl-UZ" sz="3200" b="1" i="1" dirty="0" smtClean="0"/>
              <a:t>Родно одговорно буџетирање</a:t>
            </a:r>
            <a:endParaRPr lang="en-US" sz="3200" dirty="0"/>
          </a:p>
        </p:txBody>
      </p:sp>
      <p:sp>
        <p:nvSpPr>
          <p:cNvPr id="3" name="Content Placeholder 2"/>
          <p:cNvSpPr>
            <a:spLocks noGrp="1"/>
          </p:cNvSpPr>
          <p:nvPr>
            <p:ph idx="1"/>
          </p:nvPr>
        </p:nvSpPr>
        <p:spPr/>
        <p:txBody>
          <a:bodyPr>
            <a:normAutofit fontScale="92500" lnSpcReduction="10000"/>
          </a:bodyPr>
          <a:lstStyle/>
          <a:p>
            <a:pPr algn="just"/>
            <a:r>
              <a:rPr lang="sr-Cyrl-RS" sz="2200" dirty="0" smtClean="0"/>
              <a:t>Реформа јавних финансија подразумева и почетак процеса унапређења и увођења принципа родно одговорног буџетирања у сам буџетски процес У оквиру програма и програмских активности, те одговарајућим постављеним циљевима и индикаторима, дефинисани су поједини елементи поступног увођења родно одговорног буџетирања у буџет локалне самоуправе унапређујући на тај начин равноправност.</a:t>
            </a:r>
          </a:p>
          <a:p>
            <a:pPr algn="just"/>
            <a:endParaRPr lang="sr-Cyrl-RS" sz="2200" dirty="0" smtClean="0"/>
          </a:p>
          <a:p>
            <a:pPr algn="just"/>
            <a:r>
              <a:rPr lang="sr-Cyrl-RS" sz="2200" dirty="0" smtClean="0"/>
              <a:t>Програми у којима су дефинисани родно одговорни циљеви и индикатори су: локални економски развој, социјална и дечија заштита, развој културе и информисања и развој спорта и омладине.</a:t>
            </a:r>
          </a:p>
          <a:p>
            <a:pPr algn="just"/>
            <a:endParaRPr lang="sr-Cyrl-RS" sz="2200" dirty="0" smtClean="0"/>
          </a:p>
          <a:p>
            <a:pPr algn="just"/>
            <a:r>
              <a:rPr lang="sr-Cyrl-RS" sz="2200" dirty="0" smtClean="0"/>
              <a:t>Наредних буџетских година сви програми и програмске активности би требало да дефинишу најмање по један родно одговоран циљ и пратећи му индикатор.</a:t>
            </a:r>
            <a:endParaRPr lang="en-US" sz="2200" dirty="0" smtClean="0"/>
          </a:p>
          <a:p>
            <a:endParaRPr lang="en-US"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202</a:t>
            </a:r>
            <a:r>
              <a:rPr lang="en-US" sz="3000" b="1" dirty="0" smtClean="0"/>
              <a:t>2</a:t>
            </a:r>
            <a:r>
              <a:rPr lang="uz-Cyrl-UZ" sz="3000" b="1" dirty="0" smtClean="0"/>
              <a:t>. 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Поступак партиципативног буџетирања је спроведен</a:t>
            </a:r>
            <a:r>
              <a:rPr lang="sr-Latn-RS" sz="1800" b="1" dirty="0" smtClean="0"/>
              <a:t> </a:t>
            </a:r>
            <a:r>
              <a:rPr lang="sr-Cyrl-RS" sz="1800" b="1" dirty="0" smtClean="0"/>
              <a:t>током септембра, октобра и новембра 202</a:t>
            </a:r>
            <a:r>
              <a:rPr lang="en-US" sz="1800" b="1" dirty="0" smtClean="0"/>
              <a:t>1</a:t>
            </a:r>
            <a:r>
              <a:rPr lang="sr-Cyrl-RS" sz="1800" b="1" dirty="0" smtClean="0"/>
              <a:t>. године,</a:t>
            </a:r>
            <a:r>
              <a:rPr lang="uz-Cyrl-UZ" sz="1800" b="1" dirty="0" smtClean="0"/>
              <a:t> као део Акционог плана за укључивање грађана у процес доношења одлука о трошењу средстава прикупљених на основу Пореза на имовину. </a:t>
            </a:r>
          </a:p>
          <a:p>
            <a:pPr marL="0" indent="0" algn="just">
              <a:buNone/>
            </a:pPr>
            <a:r>
              <a:rPr lang="sr-Cyrl-RS" sz="1800" b="1" dirty="0" smtClean="0"/>
              <a:t>Гласање је било организовано тако да је свака месна заједница добила могућност да гласа за свој пројекат. Гласање је по трећи пут било организовано и у градским средњим школама (ђаци су гласали са подизање квалитета рада и боравка у својим школама-средства у буџету су опредељена за адаптацију и уређење простора у школама и набавку школске опреме).</a:t>
            </a:r>
            <a:endParaRPr lang="uz-Cyrl-UZ" sz="1800" b="1" dirty="0">
              <a:solidFill>
                <a:srgbClr val="FF0000"/>
              </a:solidFill>
            </a:endParaRPr>
          </a:p>
          <a:p>
            <a:pPr marL="0" indent="0" algn="just">
              <a:buNone/>
            </a:pPr>
            <a:r>
              <a:rPr lang="uz-Cyrl-UZ" sz="1800" b="1" dirty="0" smtClean="0"/>
              <a:t>Тим </a:t>
            </a:r>
            <a:r>
              <a:rPr lang="uz-Cyrl-UZ" sz="1800" b="1" dirty="0"/>
              <a:t>је </a:t>
            </a:r>
            <a:r>
              <a:rPr lang="uz-Cyrl-UZ" sz="1800" b="1" dirty="0" smtClean="0"/>
              <a:t>одабрао </a:t>
            </a:r>
            <a:r>
              <a:rPr lang="uz-Cyrl-UZ" sz="1800" b="1" dirty="0"/>
              <a:t>идеје за пројекте које испуњавају </a:t>
            </a:r>
            <a:r>
              <a:rPr lang="uz-Cyrl-UZ" sz="1800" b="1" dirty="0" smtClean="0"/>
              <a:t>одређене </a:t>
            </a:r>
            <a:r>
              <a:rPr lang="uz-Cyrl-UZ" sz="1800" b="1" dirty="0"/>
              <a:t>критеријуме и </a:t>
            </a:r>
            <a:r>
              <a:rPr lang="uz-Cyrl-UZ" sz="1800" b="1" dirty="0" smtClean="0"/>
              <a:t>саставио је </a:t>
            </a:r>
            <a:r>
              <a:rPr lang="uz-Cyrl-UZ" sz="1800" b="1" dirty="0"/>
              <a:t>листу за гласање</a:t>
            </a:r>
            <a:r>
              <a:rPr lang="uz-Cyrl-UZ" sz="1800" b="1" dirty="0" smtClean="0"/>
              <a:t>.</a:t>
            </a:r>
            <a:endParaRPr lang="en-GB" sz="1800" b="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23</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278110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202</a:t>
            </a:r>
            <a:r>
              <a:rPr lang="en-US" sz="3000" b="1" dirty="0" smtClean="0"/>
              <a:t>2</a:t>
            </a:r>
            <a:r>
              <a:rPr lang="uz-Cyrl-UZ" sz="3000" b="1" dirty="0" smtClean="0"/>
              <a:t>. 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Месне заједнице су током 202</a:t>
            </a:r>
            <a:r>
              <a:rPr lang="en-US" sz="1800" b="1" dirty="0" smtClean="0"/>
              <a:t>1</a:t>
            </a:r>
            <a:r>
              <a:rPr lang="uz-Cyrl-UZ" sz="1800" b="1" dirty="0" smtClean="0"/>
              <a:t>. године консултовале грађане и организације цивилног друштва током спровођења дана отоврених врата и онлине састанака, тако да је за електронску анкету било спремно укупно 66 предлога – по три за сваку месну заједницу.</a:t>
            </a:r>
          </a:p>
          <a:p>
            <a:pPr marL="0" indent="0" algn="just">
              <a:buNone/>
            </a:pPr>
            <a:r>
              <a:rPr lang="sr-Cyrl-RS" sz="1800" b="1" dirty="0" smtClean="0"/>
              <a:t>Грађани су се током двонедељног гласања определили за један од три предлога, а буџет града ће током 202</a:t>
            </a:r>
            <a:r>
              <a:rPr lang="en-US" sz="1800" b="1" dirty="0" smtClean="0"/>
              <a:t>2</a:t>
            </a:r>
            <a:r>
              <a:rPr lang="sr-Cyrl-RS" sz="1800" b="1" dirty="0" smtClean="0"/>
              <a:t>. године подржати реализацију тих пројеката.</a:t>
            </a:r>
            <a:endParaRPr lang="uz-Cyrl-UZ" sz="1800" b="1" dirty="0"/>
          </a:p>
          <a:p>
            <a:pPr marL="0" indent="0" algn="just">
              <a:buNone/>
            </a:pPr>
            <a:r>
              <a:rPr lang="uz-Cyrl-UZ" sz="1800" b="1" dirty="0" smtClean="0"/>
              <a:t> Приликом одабира 66 предлога водило се рачуна да су они из надлежности рада локалне самоуправе и јавних комуналних предузећа. Најчешћи предлози грађана су се односили на уређење игралишта за децу, домова културе, паркинга и других јавних простора</a:t>
            </a:r>
            <a:r>
              <a:rPr lang="sr-Latn-RS" sz="1800" b="1" dirty="0" smtClean="0"/>
              <a:t>(</a:t>
            </a:r>
            <a:r>
              <a:rPr lang="sr-Cyrl-RS" sz="1800" b="1" dirty="0" smtClean="0"/>
              <a:t>спортски терени)</a:t>
            </a:r>
            <a:r>
              <a:rPr lang="uz-Cyrl-UZ" sz="1800" b="1" dirty="0" smtClean="0"/>
              <a:t>. </a:t>
            </a:r>
            <a:endParaRPr lang="en-GB" sz="1800" b="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24</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393765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429" y="1930736"/>
            <a:ext cx="6531197" cy="4548290"/>
          </a:xfrm>
        </p:spPr>
        <p:txBody>
          <a:bodyPr>
            <a:normAutofit/>
          </a:bodyPr>
          <a:lstStyle/>
          <a:p>
            <a:pPr marL="0" indent="0" algn="just">
              <a:buNone/>
            </a:pPr>
            <a:r>
              <a:rPr lang="sr-Cyrl-RS" sz="1800" b="1" dirty="0" smtClean="0"/>
              <a:t>У 2022. години, по трећи пут је партиципативно буџетирање спроведено у средњим школама. </a:t>
            </a:r>
          </a:p>
          <a:p>
            <a:pPr marL="0" indent="0" algn="just">
              <a:buNone/>
            </a:pPr>
            <a:endParaRPr lang="sr-Cyrl-RS" sz="1800" b="1" dirty="0" smtClean="0"/>
          </a:p>
          <a:p>
            <a:pPr marL="0" indent="0" algn="just">
              <a:buNone/>
            </a:pPr>
            <a:r>
              <a:rPr lang="sr-Cyrl-RS" sz="1800" b="1" dirty="0" smtClean="0"/>
              <a:t>Учествовало је 6 средњих школа путем гласања које је било организовано и електронским путем, као и класичним путем преко штампаних листића . </a:t>
            </a:r>
          </a:p>
          <a:p>
            <a:pPr marL="0" indent="0" algn="just">
              <a:buNone/>
            </a:pPr>
            <a:endParaRPr lang="sr-Cyrl-RS" sz="1800" b="1" dirty="0" smtClean="0"/>
          </a:p>
          <a:p>
            <a:pPr marL="0" indent="0" algn="just">
              <a:buNone/>
            </a:pPr>
            <a:r>
              <a:rPr lang="sr-Cyrl-RS" sz="1800" b="1" dirty="0" smtClean="0"/>
              <a:t>Будући да су ученици, преко школских парламената били добро обавештени, предлози које су изабрали су се махомм односили на наставна средства, поготово у средњим стручним школама. </a:t>
            </a:r>
          </a:p>
          <a:p>
            <a:pPr marL="0" indent="0" algn="just">
              <a:buNone/>
            </a:pPr>
            <a:endParaRPr lang="sr-Cyrl-RS" sz="1800" dirty="0">
              <a:solidFill>
                <a:srgbClr val="FF0000"/>
              </a:solidFill>
            </a:endParaRPr>
          </a:p>
          <a:p>
            <a:pPr marL="0" indent="0" algn="just">
              <a:buNone/>
            </a:pPr>
            <a:endParaRPr lang="en-GB" sz="1800" dirty="0">
              <a:solidFill>
                <a:srgbClr val="FF0000"/>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25</a:t>
            </a:fld>
            <a:endParaRPr lang="en-US"/>
          </a:p>
        </p:txBody>
      </p:sp>
      <p:sp>
        <p:nvSpPr>
          <p:cNvPr id="7"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у </a:t>
            </a:r>
            <a:r>
              <a:rPr lang="sr-Cyrl-RS" sz="3000" b="1" dirty="0" smtClean="0"/>
              <a:t>202</a:t>
            </a:r>
            <a:r>
              <a:rPr lang="en-US" sz="3000" b="1" dirty="0" smtClean="0"/>
              <a:t>2</a:t>
            </a:r>
            <a:r>
              <a:rPr lang="uz-Cyrl-UZ" sz="3000" b="1" dirty="0" smtClean="0"/>
              <a:t>. години</a:t>
            </a:r>
            <a:endParaRPr lang="en-US" sz="3000" dirty="0"/>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213831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emplate naslovna-0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451257"/>
            <a:ext cx="7772400" cy="650207"/>
          </a:xfrm>
        </p:spPr>
        <p:txBody>
          <a:bodyPr>
            <a:normAutofit fontScale="90000"/>
          </a:bodyPr>
          <a:lstStyle/>
          <a:p>
            <a:pPr algn="l"/>
            <a:r>
              <a:rPr lang="uz-Cyrl-UZ" sz="3800" b="1" dirty="0" smtClean="0">
                <a:solidFill>
                  <a:schemeClr val="bg1"/>
                </a:solidFill>
                <a:latin typeface="Calibri"/>
                <a:cs typeface="Calibri"/>
              </a:rPr>
              <a:t>Хвала</a:t>
            </a:r>
            <a:r>
              <a:rPr lang="sr-Latn-RS" sz="3800" b="1" dirty="0" smtClean="0">
                <a:solidFill>
                  <a:schemeClr val="bg1"/>
                </a:solidFill>
                <a:latin typeface="Calibri"/>
                <a:cs typeface="Calibri"/>
              </a:rPr>
              <a:t> </a:t>
            </a:r>
            <a:r>
              <a:rPr lang="sr-Cyrl-RS" sz="3800" b="1" dirty="0" smtClean="0">
                <a:solidFill>
                  <a:schemeClr val="bg1"/>
                </a:solidFill>
                <a:latin typeface="Calibri"/>
                <a:cs typeface="Calibri"/>
              </a:rPr>
              <a:t>грађанима Сомбора на учешћу у пројекту партиципативног буџетирања.</a:t>
            </a:r>
            <a:br>
              <a:rPr lang="sr-Cyrl-RS" sz="3800" b="1" dirty="0" smtClean="0">
                <a:solidFill>
                  <a:schemeClr val="bg1"/>
                </a:solidFill>
                <a:latin typeface="Calibri"/>
                <a:cs typeface="Calibri"/>
              </a:rPr>
            </a:br>
            <a:r>
              <a:rPr lang="sr-Cyrl-RS" sz="3800" b="1" dirty="0" smtClean="0">
                <a:solidFill>
                  <a:schemeClr val="bg1"/>
                </a:solidFill>
                <a:latin typeface="Calibri"/>
                <a:cs typeface="Calibri"/>
              </a:rPr>
              <a:t>Велико хвала и нашим средњошколцима који су подржали пројекат .</a:t>
            </a:r>
            <a:endParaRPr lang="en-US" sz="3800" dirty="0">
              <a:solidFill>
                <a:schemeClr val="bg1"/>
              </a:solidFill>
              <a:latin typeface="Calibri"/>
              <a:cs typeface="Calibri"/>
            </a:endParaRPr>
          </a:p>
        </p:txBody>
      </p:sp>
    </p:spTree>
    <p:extLst>
      <p:ext uri="{BB962C8B-B14F-4D97-AF65-F5344CB8AC3E}">
        <p14:creationId xmlns="" xmlns:p14="http://schemas.microsoft.com/office/powerpoint/2010/main" val="349543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
        <p:nvSpPr>
          <p:cNvPr id="3" name="Content Placeholder 2"/>
          <p:cNvSpPr>
            <a:spLocks noGrp="1"/>
          </p:cNvSpPr>
          <p:nvPr>
            <p:ph idx="1"/>
          </p:nvPr>
        </p:nvSpPr>
        <p:spPr>
          <a:xfrm>
            <a:off x="457199" y="1947768"/>
            <a:ext cx="7751011" cy="4308644"/>
          </a:xfrm>
        </p:spPr>
        <p:txBody>
          <a:bodyPr>
            <a:normAutofit fontScale="70000" lnSpcReduction="20000"/>
          </a:bodyPr>
          <a:lstStyle/>
          <a:p>
            <a:pPr marL="0" indent="0" algn="just">
              <a:buNone/>
            </a:pPr>
            <a:r>
              <a:rPr lang="uz-Cyrl-UZ" sz="3400" b="1" i="1" dirty="0">
                <a:latin typeface="Calibri"/>
                <a:cs typeface="Calibri"/>
              </a:rPr>
              <a:t>Драги суграђани</a:t>
            </a:r>
            <a:r>
              <a:rPr lang="uz-Cyrl-UZ" sz="3400" b="1" i="1" dirty="0" smtClean="0">
                <a:latin typeface="Calibri"/>
                <a:cs typeface="Calibri"/>
              </a:rPr>
              <a:t>,</a:t>
            </a:r>
            <a:endParaRPr lang="en-GB" sz="3400" b="1" i="1" dirty="0" smtClean="0">
              <a:latin typeface="Calibri"/>
              <a:cs typeface="Calibri"/>
            </a:endParaRPr>
          </a:p>
          <a:p>
            <a:pPr marL="0" indent="0" algn="just">
              <a:buNone/>
            </a:pPr>
            <a:endParaRPr lang="en-GB" dirty="0">
              <a:latin typeface="Calibri"/>
              <a:cs typeface="Calibri"/>
            </a:endParaRPr>
          </a:p>
          <a:p>
            <a:pPr marL="0" indent="0" algn="just">
              <a:buNone/>
            </a:pPr>
            <a:r>
              <a:rPr lang="uz-Cyrl-UZ" sz="2900" dirty="0">
                <a:latin typeface="Calibri"/>
                <a:cs typeface="Calibri"/>
              </a:rPr>
              <a:t>публикација пред Вама </a:t>
            </a:r>
            <a:r>
              <a:rPr lang="uz-Cyrl-UZ" sz="2900" dirty="0" smtClean="0">
                <a:latin typeface="Calibri"/>
                <a:cs typeface="Calibri"/>
              </a:rPr>
              <a:t>је</a:t>
            </a:r>
            <a:r>
              <a:rPr lang="sr-Latn-RS" sz="2900" dirty="0" smtClean="0">
                <a:latin typeface="Calibri"/>
                <a:cs typeface="Calibri"/>
              </a:rPr>
              <a:t> </a:t>
            </a:r>
            <a:r>
              <a:rPr lang="uz-Cyrl-UZ" sz="2900" dirty="0" smtClean="0">
                <a:latin typeface="Calibri"/>
                <a:cs typeface="Calibri"/>
              </a:rPr>
              <a:t>Грађански </a:t>
            </a:r>
            <a:r>
              <a:rPr lang="uz-Cyrl-UZ" sz="2900" dirty="0">
                <a:latin typeface="Calibri"/>
                <a:cs typeface="Calibri"/>
              </a:rPr>
              <a:t>водич кроз буџет </a:t>
            </a:r>
            <a:r>
              <a:rPr lang="uz-Cyrl-UZ" sz="2900" dirty="0" smtClean="0">
                <a:latin typeface="Calibri"/>
                <a:cs typeface="Calibri"/>
              </a:rPr>
              <a:t>града Сомбора.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Основна сврха овог документа је </a:t>
            </a:r>
            <a:r>
              <a:rPr lang="uz-Cyrl-UZ" sz="2900" dirty="0" smtClean="0">
                <a:latin typeface="Calibri"/>
                <a:cs typeface="Calibri"/>
              </a:rPr>
              <a:t>да вам пружимо најважније </a:t>
            </a:r>
            <a:r>
              <a:rPr lang="uz-Cyrl-UZ" sz="2900" dirty="0">
                <a:latin typeface="Calibri"/>
                <a:cs typeface="Calibri"/>
              </a:rPr>
              <a:t>информације о планираном буџету за </a:t>
            </a:r>
            <a:r>
              <a:rPr lang="sr-Cyrl-RS" sz="2900" dirty="0" smtClean="0">
                <a:latin typeface="Calibri"/>
                <a:cs typeface="Calibri"/>
              </a:rPr>
              <a:t>202</a:t>
            </a:r>
            <a:r>
              <a:rPr lang="en-US" sz="2900" dirty="0" smtClean="0">
                <a:latin typeface="Calibri"/>
                <a:cs typeface="Calibri"/>
              </a:rPr>
              <a:t>2</a:t>
            </a:r>
            <a:r>
              <a:rPr lang="uz-Cyrl-UZ" sz="2900" dirty="0" smtClean="0">
                <a:latin typeface="Calibri"/>
                <a:cs typeface="Calibri"/>
              </a:rPr>
              <a:t>. </a:t>
            </a:r>
            <a:r>
              <a:rPr lang="uz-Cyrl-UZ" sz="2900" dirty="0">
                <a:latin typeface="Calibri"/>
                <a:cs typeface="Calibri"/>
              </a:rPr>
              <a:t>годину</a:t>
            </a:r>
            <a:r>
              <a:rPr lang="uz-Cyrl-UZ" sz="2900" dirty="0" smtClean="0">
                <a:latin typeface="Calibri"/>
                <a:cs typeface="Calibri"/>
              </a:rPr>
              <a:t>, као и о околностима и одлукама којима смо се водили приликом његовог састављања.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С обзиром да највећи део новца стиже у буџет кроз наплату пореза, наша је обавеза да њиме располажемо у најбољем интересу заједнице и да грађанима представимо тачне и разумљиве податке. </a:t>
            </a:r>
            <a:endParaRPr lang="en-GB" sz="2900" dirty="0">
              <a:latin typeface="Calibri"/>
              <a:cs typeface="Calibri"/>
            </a:endParaRPr>
          </a:p>
          <a:p>
            <a:pPr marL="0" indent="0" algn="just">
              <a:buNone/>
            </a:pPr>
            <a:endParaRPr lang="en-US"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3</a:t>
            </a:fld>
            <a:endParaRPr lang="en-US"/>
          </a:p>
        </p:txBody>
      </p:sp>
    </p:spTree>
    <p:extLst>
      <p:ext uri="{BB962C8B-B14F-4D97-AF65-F5344CB8AC3E}">
        <p14:creationId xmlns="" xmlns:p14="http://schemas.microsoft.com/office/powerpoint/2010/main" val="172694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8081"/>
            <a:ext cx="5358064" cy="3725114"/>
          </a:xfrm>
        </p:spPr>
        <p:txBody>
          <a:bodyPr>
            <a:normAutofit fontScale="55000" lnSpcReduction="20000"/>
          </a:bodyPr>
          <a:lstStyle/>
          <a:p>
            <a:pPr marL="0" indent="0" algn="just">
              <a:buNone/>
            </a:pPr>
            <a:r>
              <a:rPr lang="uz-Cyrl-UZ" dirty="0"/>
              <a:t>Грађански водич кроз буџет намењен је свим грађанима, који желе да буду обавештени о плановима локалне самоуправе за прикупљање и трошење новца и да прате реализацију постављених циљева</a:t>
            </a:r>
            <a:r>
              <a:rPr lang="uz-Cyrl-UZ" dirty="0" smtClean="0"/>
              <a:t>.</a:t>
            </a:r>
            <a:endParaRPr lang="en-GB" dirty="0" smtClean="0"/>
          </a:p>
          <a:p>
            <a:pPr marL="0" indent="0" algn="just">
              <a:buNone/>
            </a:pPr>
            <a:endParaRPr lang="en-GB" dirty="0"/>
          </a:p>
          <a:p>
            <a:pPr marL="0" indent="0" algn="just">
              <a:buNone/>
            </a:pPr>
            <a:r>
              <a:rPr lang="uz-Cyrl-UZ" dirty="0"/>
              <a:t>Надамо се да је овај </a:t>
            </a:r>
            <a:r>
              <a:rPr lang="uz-Cyrl-UZ" dirty="0" smtClean="0"/>
              <a:t>документ </a:t>
            </a:r>
            <a:r>
              <a:rPr lang="uz-Cyrl-UZ" dirty="0"/>
              <a:t>објаснио кључна питања и тако учинио буџет приступачнијим и разумљивијим</a:t>
            </a:r>
            <a:r>
              <a:rPr lang="uz-Cyrl-UZ" dirty="0" smtClean="0"/>
              <a:t>.</a:t>
            </a:r>
            <a:endParaRPr lang="en-GB" dirty="0" smtClean="0"/>
          </a:p>
          <a:p>
            <a:pPr marL="0" indent="0" algn="just">
              <a:buNone/>
            </a:pPr>
            <a:endParaRPr lang="en-GB" dirty="0"/>
          </a:p>
          <a:p>
            <a:pPr marL="0" indent="0" algn="just">
              <a:buNone/>
            </a:pPr>
            <a:r>
              <a:rPr lang="uz-Cyrl-UZ" dirty="0"/>
              <a:t>Ова публикација настала је у оквиру иницијативе за веће укључивање јавности у буџетске консултације и </a:t>
            </a:r>
            <a:r>
              <a:rPr lang="sr-Cyrl-RS" dirty="0" smtClean="0"/>
              <a:t>надамо се </a:t>
            </a:r>
            <a:r>
              <a:rPr lang="uz-Cyrl-UZ" dirty="0" smtClean="0"/>
              <a:t>да </a:t>
            </a:r>
            <a:r>
              <a:rPr lang="uz-Cyrl-UZ" dirty="0"/>
              <a:t>ћете и у наредним годинама бити спремни да се одазовете позиву да заједно планирамо развој нашег </a:t>
            </a:r>
            <a:r>
              <a:rPr lang="uz-Cyrl-UZ" dirty="0" smtClean="0"/>
              <a:t>Сомбора.</a:t>
            </a:r>
            <a:endParaRPr lang="en-GB" dirty="0"/>
          </a:p>
        </p:txBody>
      </p:sp>
      <p:sp>
        <p:nvSpPr>
          <p:cNvPr id="6" name="Slide Number Placeholder 5"/>
          <p:cNvSpPr>
            <a:spLocks noGrp="1"/>
          </p:cNvSpPr>
          <p:nvPr>
            <p:ph type="sldNum" sz="quarter" idx="12"/>
          </p:nvPr>
        </p:nvSpPr>
        <p:spPr/>
        <p:txBody>
          <a:bodyPr/>
          <a:lstStyle/>
          <a:p>
            <a:fld id="{28A01419-E08A-3B49-8C09-5E2B468272BE}" type="slidenum">
              <a:rPr lang="en-US" smtClean="0"/>
              <a:pPr/>
              <a:t>4</a:t>
            </a:fld>
            <a:endParaRPr lang="en-US"/>
          </a:p>
        </p:txBody>
      </p:sp>
      <p:sp>
        <p:nvSpPr>
          <p:cNvPr id="11"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Tree>
    <p:extLst>
      <p:ext uri="{BB962C8B-B14F-4D97-AF65-F5344CB8AC3E}">
        <p14:creationId xmlns="" xmlns:p14="http://schemas.microsoft.com/office/powerpoint/2010/main" val="349168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
        <p:nvSpPr>
          <p:cNvPr id="3" name="Content Placeholder 2"/>
          <p:cNvSpPr>
            <a:spLocks noGrp="1"/>
          </p:cNvSpPr>
          <p:nvPr>
            <p:ph idx="1"/>
          </p:nvPr>
        </p:nvSpPr>
        <p:spPr>
          <a:xfrm>
            <a:off x="1590842" y="1947772"/>
            <a:ext cx="6630737" cy="4108126"/>
          </a:xfrm>
        </p:spPr>
        <p:txBody>
          <a:bodyPr>
            <a:normAutofit fontScale="92500" lnSpcReduction="10000"/>
          </a:bodyPr>
          <a:lstStyle/>
          <a:p>
            <a:pPr marL="0" indent="0" algn="just">
              <a:buNone/>
            </a:pPr>
            <a:r>
              <a:rPr lang="uz-Cyrl-UZ" sz="2400" b="1" dirty="0"/>
              <a:t>Буџет </a:t>
            </a:r>
            <a:r>
              <a:rPr lang="uz-Cyrl-UZ" sz="2400" b="1" dirty="0" smtClean="0"/>
              <a:t>града Сомбора </a:t>
            </a:r>
            <a:r>
              <a:rPr lang="uz-Cyrl-UZ" sz="2400" dirty="0"/>
              <a:t>је правни документ који утврђује план прихода и расхода </a:t>
            </a:r>
            <a:r>
              <a:rPr lang="uz-Cyrl-UZ" sz="2400" dirty="0" smtClean="0"/>
              <a:t>града</a:t>
            </a:r>
            <a:r>
              <a:rPr lang="uz-Cyrl-UZ" sz="2400" dirty="0" smtClean="0">
                <a:solidFill>
                  <a:srgbClr val="BB3531"/>
                </a:solidFill>
              </a:rPr>
              <a:t> </a:t>
            </a:r>
            <a:r>
              <a:rPr lang="uz-Cyrl-UZ" sz="2400" dirty="0"/>
              <a:t>за наредну годину</a:t>
            </a:r>
            <a:r>
              <a:rPr lang="uz-Cyrl-UZ" sz="2400" dirty="0" smtClean="0"/>
              <a:t>.</a:t>
            </a:r>
            <a:endParaRPr lang="en-GB" sz="2400" dirty="0"/>
          </a:p>
          <a:p>
            <a:pPr marL="0" indent="0" algn="just">
              <a:buNone/>
            </a:pPr>
            <a:endParaRPr lang="en-GB" sz="1200" dirty="0" smtClean="0"/>
          </a:p>
          <a:p>
            <a:pPr marL="0" indent="0" algn="just">
              <a:buNone/>
            </a:pPr>
            <a:r>
              <a:rPr lang="uz-Cyrl-UZ" sz="2400" dirty="0" smtClean="0"/>
              <a:t>Два </a:t>
            </a:r>
            <a:r>
              <a:rPr lang="uz-Cyrl-UZ" sz="2400" dirty="0"/>
              <a:t>основна елемента сваког буџета су </a:t>
            </a:r>
            <a:r>
              <a:rPr lang="uz-Cyrl-UZ" sz="2400" b="1" dirty="0"/>
              <a:t>приходи и расходи</a:t>
            </a:r>
            <a:r>
              <a:rPr lang="uz-Cyrl-UZ" sz="2400" dirty="0" smtClean="0"/>
              <a:t>.</a:t>
            </a:r>
            <a:endParaRPr lang="en-GB" sz="2400" dirty="0" smtClean="0"/>
          </a:p>
          <a:p>
            <a:pPr marL="0" indent="0" algn="just">
              <a:buNone/>
            </a:pPr>
            <a:endParaRPr lang="en-GB" sz="1200" dirty="0" smtClean="0"/>
          </a:p>
          <a:p>
            <a:pPr marL="0" indent="0" algn="just">
              <a:buNone/>
            </a:pPr>
            <a:r>
              <a:rPr lang="uz-Cyrl-UZ" sz="2400" dirty="0" smtClean="0"/>
              <a:t>Из градског </a:t>
            </a:r>
            <a:r>
              <a:rPr lang="uz-Cyrl-UZ" sz="2400" dirty="0"/>
              <a:t>буџета се током године подмирују обавезе и врше сва плаћања из делокруга рада локалне самоуправе. </a:t>
            </a:r>
            <a:endParaRPr lang="en-GB" sz="2400" dirty="0" smtClean="0"/>
          </a:p>
          <a:p>
            <a:pPr marL="0" indent="0" algn="just">
              <a:buNone/>
            </a:pPr>
            <a:endParaRPr lang="en-GB" sz="1200" dirty="0" smtClean="0"/>
          </a:p>
          <a:p>
            <a:pPr marL="0" indent="0" algn="just">
              <a:buNone/>
            </a:pPr>
            <a:r>
              <a:rPr lang="uz-Cyrl-UZ" sz="2400" dirty="0" smtClean="0"/>
              <a:t>Исто </a:t>
            </a:r>
            <a:r>
              <a:rPr lang="uz-Cyrl-UZ" sz="2400" dirty="0"/>
              <a:t>тако у буџет се сливају приходи из којих се подмирују те обавезе. </a:t>
            </a:r>
            <a:endParaRPr lang="en-GB" sz="24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5</a:t>
            </a:fld>
            <a:endParaRPr lang="en-US"/>
          </a:p>
        </p:txBody>
      </p:sp>
      <p:pic>
        <p:nvPicPr>
          <p:cNvPr id="6" name="Picture 5"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 xmlns:p14="http://schemas.microsoft.com/office/powerpoint/2010/main" val="3788846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0112" y="2014629"/>
            <a:ext cx="6587995" cy="2717800"/>
          </a:xfrm>
        </p:spPr>
        <p:txBody>
          <a:bodyPr>
            <a:normAutofit fontScale="92500" lnSpcReduction="10000"/>
          </a:bodyPr>
          <a:lstStyle/>
          <a:p>
            <a:pPr marL="0" indent="0" algn="just">
              <a:buNone/>
            </a:pPr>
            <a:r>
              <a:rPr lang="uz-Cyrl-UZ" sz="2400" dirty="0"/>
              <a:t>Градоначелник и локална управа спроводе градску политику, а главна полуга те политике и развоја је управо буџет. </a:t>
            </a:r>
            <a:endParaRPr lang="en-GB" sz="2400" dirty="0" smtClean="0"/>
          </a:p>
          <a:p>
            <a:pPr marL="0" indent="0" algn="just">
              <a:buNone/>
            </a:pPr>
            <a:endParaRPr lang="en-GB" sz="1200" dirty="0" smtClean="0"/>
          </a:p>
          <a:p>
            <a:pPr marL="0" indent="0" algn="just">
              <a:buNone/>
            </a:pPr>
            <a:endParaRPr lang="en-GB" sz="1200" dirty="0"/>
          </a:p>
          <a:p>
            <a:pPr marL="0" indent="0" algn="just">
              <a:buNone/>
            </a:pPr>
            <a:r>
              <a:rPr lang="uz-Cyrl-UZ" sz="2400" dirty="0" smtClean="0"/>
              <a:t>Приликом </a:t>
            </a:r>
            <a:r>
              <a:rPr lang="uz-Cyrl-UZ" sz="2400" dirty="0"/>
              <a:t>дефинисања овог, за </a:t>
            </a:r>
            <a:r>
              <a:rPr lang="uz-Cyrl-UZ" sz="2400" dirty="0" smtClean="0"/>
              <a:t>град</a:t>
            </a:r>
            <a:r>
              <a:rPr lang="uz-Cyrl-UZ" sz="2400" dirty="0" smtClean="0">
                <a:solidFill>
                  <a:srgbClr val="BB3531"/>
                </a:solidFill>
              </a:rPr>
              <a:t> </a:t>
            </a:r>
            <a:r>
              <a:rPr lang="uz-Cyrl-UZ" sz="2400" dirty="0" smtClean="0"/>
              <a:t>најважнијег </a:t>
            </a:r>
            <a:r>
              <a:rPr lang="uz-Cyrl-UZ" sz="2400" dirty="0"/>
              <a:t>документа, они морају да се воде законским прописима, стратешким приоритетима развоја и другим </a:t>
            </a:r>
            <a:r>
              <a:rPr lang="uz-Cyrl-UZ" sz="2400" dirty="0" smtClean="0"/>
              <a:t>елементима.</a:t>
            </a:r>
            <a:endParaRPr lang="en-GB" sz="2400" dirty="0"/>
          </a:p>
          <a:p>
            <a:pPr algn="just"/>
            <a:endParaRPr lang="en-U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6</a:t>
            </a:fld>
            <a:endParaRPr lang="en-US"/>
          </a:p>
        </p:txBody>
      </p:sp>
      <p:pic>
        <p:nvPicPr>
          <p:cNvPr id="8" name="Picture 7"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
        <p:nvSpPr>
          <p:cNvPr id="9"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Tree>
    <p:extLst>
      <p:ext uri="{BB962C8B-B14F-4D97-AF65-F5344CB8AC3E}">
        <p14:creationId xmlns="" xmlns:p14="http://schemas.microsoft.com/office/powerpoint/2010/main" val="50718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33687" y="6501415"/>
            <a:ext cx="858528" cy="307777"/>
          </a:xfrm>
          <a:prstGeom prst="rect">
            <a:avLst/>
          </a:prstGeom>
        </p:spPr>
        <p:txBody>
          <a:bodyPr wrap="none">
            <a:spAutoFit/>
          </a:bodyPr>
          <a:lstStyle/>
          <a:p>
            <a:r>
              <a:rPr lang="uz-Cyrl-UZ" sz="1400" i="1" dirty="0"/>
              <a:t>Слика 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7</a:t>
            </a:fld>
            <a:endParaRPr lang="en-US"/>
          </a:p>
        </p:txBody>
      </p:sp>
      <p:sp>
        <p:nvSpPr>
          <p:cNvPr id="7"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grpSp>
        <p:nvGrpSpPr>
          <p:cNvPr id="3" name="Group 2"/>
          <p:cNvGrpSpPr/>
          <p:nvPr/>
        </p:nvGrpSpPr>
        <p:grpSpPr>
          <a:xfrm>
            <a:off x="601197" y="1811838"/>
            <a:ext cx="7653393" cy="4641272"/>
            <a:chOff x="601197" y="1811838"/>
            <a:chExt cx="7653393" cy="4641272"/>
          </a:xfrm>
        </p:grpSpPr>
        <p:graphicFrame>
          <p:nvGraphicFramePr>
            <p:cNvPr id="8" name="Diagram 7"/>
            <p:cNvGraphicFramePr/>
            <p:nvPr>
              <p:extLst>
                <p:ext uri="{D42A27DB-BD31-4B8C-83A1-F6EECF244321}">
                  <p14:modId xmlns="" xmlns:p14="http://schemas.microsoft.com/office/powerpoint/2010/main" val="2228980993"/>
                </p:ext>
              </p:extLst>
            </p:nvPr>
          </p:nvGraphicFramePr>
          <p:xfrm>
            <a:off x="601197" y="1811838"/>
            <a:ext cx="3258820" cy="207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a:off x="1970192" y="4059593"/>
              <a:ext cx="571500" cy="685800"/>
            </a:xfrm>
            <a:prstGeom prst="downArrow">
              <a:avLst/>
            </a:prstGeom>
            <a:solidFill>
              <a:srgbClr val="FFFFFF"/>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Down Arrow 9"/>
            <p:cNvSpPr/>
            <p:nvPr/>
          </p:nvSpPr>
          <p:spPr>
            <a:xfrm rot="5400000">
              <a:off x="3284642" y="4886153"/>
              <a:ext cx="571500" cy="685800"/>
            </a:xfrm>
            <a:prstGeom prst="downArrow">
              <a:avLst/>
            </a:prstGeom>
            <a:solidFill>
              <a:schemeClr val="bg1"/>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11"/>
            <p:cNvSpPr txBox="1"/>
            <p:nvPr/>
          </p:nvSpPr>
          <p:spPr>
            <a:xfrm>
              <a:off x="1460080" y="4872923"/>
              <a:ext cx="1600200" cy="685800"/>
            </a:xfrm>
            <a:prstGeom prst="rect">
              <a:avLst/>
            </a:prstGeom>
            <a:solidFill>
              <a:schemeClr val="bg1">
                <a:lumMod val="75000"/>
              </a:schemeClr>
            </a:solidFill>
            <a:ln>
              <a:solidFill>
                <a:srgbClr val="800000"/>
              </a:solidFill>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sr-Latn-CS" sz="1200" b="1" dirty="0" smtClean="0">
                  <a:effectLst/>
                  <a:latin typeface="Calibri"/>
                  <a:ea typeface="ＭＳ 明朝"/>
                  <a:cs typeface="Calibri"/>
                </a:rPr>
                <a:t>БУЏЕТ</a:t>
              </a:r>
              <a:r>
                <a:rPr lang="sr-Cyrl-RS" sz="1200" b="1" dirty="0" smtClean="0">
                  <a:solidFill>
                    <a:srgbClr val="BB3531"/>
                  </a:solidFill>
                  <a:latin typeface="Calibri"/>
                  <a:ea typeface="ＭＳ 明朝"/>
                  <a:cs typeface="Calibri"/>
                </a:rPr>
                <a:t> </a:t>
              </a:r>
              <a:r>
                <a:rPr lang="sr-Cyrl-RS" sz="1200" b="1" dirty="0" smtClean="0">
                  <a:solidFill>
                    <a:schemeClr val="tx1"/>
                  </a:solidFill>
                  <a:latin typeface="Calibri"/>
                  <a:ea typeface="ＭＳ 明朝"/>
                  <a:cs typeface="Calibri"/>
                </a:rPr>
                <a:t>ГРАДА</a:t>
              </a:r>
              <a:endParaRPr lang="en-GB" sz="1200" b="1" dirty="0">
                <a:effectLst/>
                <a:latin typeface="Calibri"/>
                <a:ea typeface="ＭＳ 明朝"/>
                <a:cs typeface="Calibri"/>
              </a:endParaRPr>
            </a:p>
          </p:txBody>
        </p:sp>
        <p:graphicFrame>
          <p:nvGraphicFramePr>
            <p:cNvPr id="12" name="Diagram 11"/>
            <p:cNvGraphicFramePr/>
            <p:nvPr>
              <p:extLst>
                <p:ext uri="{D42A27DB-BD31-4B8C-83A1-F6EECF244321}">
                  <p14:modId xmlns="" xmlns:p14="http://schemas.microsoft.com/office/powerpoint/2010/main" val="3229527630"/>
                </p:ext>
              </p:extLst>
            </p:nvPr>
          </p:nvGraphicFramePr>
          <p:xfrm>
            <a:off x="4313059" y="2642926"/>
            <a:ext cx="3941531" cy="3810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 xmlns:p14="http://schemas.microsoft.com/office/powerpoint/2010/main" val="305327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2022. години</a:t>
            </a:r>
            <a:endParaRPr lang="en-US" sz="3000" b="1" dirty="0"/>
          </a:p>
        </p:txBody>
      </p:sp>
      <p:sp>
        <p:nvSpPr>
          <p:cNvPr id="3" name="Content Placeholder 2"/>
          <p:cNvSpPr>
            <a:spLocks noGrp="1"/>
          </p:cNvSpPr>
          <p:nvPr>
            <p:ph idx="1"/>
          </p:nvPr>
        </p:nvSpPr>
        <p:spPr>
          <a:xfrm>
            <a:off x="1671055" y="1937717"/>
            <a:ext cx="6537155" cy="4174454"/>
          </a:xfrm>
        </p:spPr>
        <p:txBody>
          <a:bodyPr>
            <a:normAutofit/>
          </a:bodyPr>
          <a:lstStyle/>
          <a:p>
            <a:pPr marL="0" indent="0" algn="just">
              <a:buNone/>
            </a:pPr>
            <a:r>
              <a:rPr lang="uz-Cyrl-UZ" sz="2200" dirty="0"/>
              <a:t>Укупни </a:t>
            </a:r>
            <a:r>
              <a:rPr lang="uz-Cyrl-UZ" sz="2200" dirty="0" smtClean="0"/>
              <a:t>приходи буџета града Сомбора у </a:t>
            </a:r>
            <a:r>
              <a:rPr lang="sr-Cyrl-RS" sz="2200" dirty="0" smtClean="0"/>
              <a:t>202</a:t>
            </a:r>
            <a:r>
              <a:rPr lang="en-US" sz="2200" dirty="0" smtClean="0"/>
              <a:t>2</a:t>
            </a:r>
            <a:r>
              <a:rPr lang="uz-Cyrl-UZ" sz="2200" dirty="0" smtClean="0"/>
              <a:t>. </a:t>
            </a:r>
            <a:r>
              <a:rPr lang="uz-Cyrl-UZ" sz="2200" dirty="0"/>
              <a:t>години </a:t>
            </a:r>
            <a:r>
              <a:rPr lang="uz-Cyrl-UZ" sz="2200" dirty="0" smtClean="0"/>
              <a:t>износе </a:t>
            </a:r>
            <a:r>
              <a:rPr lang="sr-Latn-RS" sz="2200" u="sng" dirty="0" smtClean="0"/>
              <a:t>3.</a:t>
            </a:r>
            <a:r>
              <a:rPr lang="sr-Cyrl-RS" sz="2200" u="sng" dirty="0" smtClean="0"/>
              <a:t>982.435.750 </a:t>
            </a:r>
            <a:r>
              <a:rPr lang="uz-Cyrl-UZ" sz="2200" dirty="0" smtClean="0"/>
              <a:t>динара.</a:t>
            </a:r>
            <a:endParaRPr lang="en-GB" sz="2200" dirty="0"/>
          </a:p>
          <a:p>
            <a:pPr marL="0" indent="0" algn="just">
              <a:buNone/>
            </a:pPr>
            <a:endParaRPr lang="en-GB" sz="2200" dirty="0" smtClean="0"/>
          </a:p>
          <a:p>
            <a:pPr marL="0" indent="0" algn="just">
              <a:buNone/>
            </a:pPr>
            <a:r>
              <a:rPr lang="uz-Cyrl-UZ" sz="2200" b="1" dirty="0" smtClean="0"/>
              <a:t>Буџет </a:t>
            </a:r>
            <a:r>
              <a:rPr lang="uz-Cyrl-UZ" sz="2200" b="1" dirty="0"/>
              <a:t>се пуни од: </a:t>
            </a:r>
            <a:endParaRPr lang="en-GB" sz="2200" b="1" dirty="0" smtClean="0"/>
          </a:p>
          <a:p>
            <a:pPr marL="0" indent="0" algn="just">
              <a:buNone/>
            </a:pPr>
            <a:endParaRPr lang="en-GB" sz="1000" b="1" dirty="0" smtClean="0"/>
          </a:p>
          <a:p>
            <a:pPr algn="just"/>
            <a:r>
              <a:rPr lang="uz-Cyrl-UZ" sz="2200" dirty="0" smtClean="0"/>
              <a:t>пореских </a:t>
            </a:r>
            <a:r>
              <a:rPr lang="uz-Cyrl-UZ" sz="2200" dirty="0"/>
              <a:t>прихода, </a:t>
            </a:r>
            <a:endParaRPr lang="en-GB" sz="2200" dirty="0" smtClean="0"/>
          </a:p>
          <a:p>
            <a:pPr algn="just"/>
            <a:r>
              <a:rPr lang="sr-Cyrl-RS" sz="2200" dirty="0" smtClean="0"/>
              <a:t>трансфер</a:t>
            </a:r>
            <a:r>
              <a:rPr lang="sr-Latn-RS" sz="2200" dirty="0" smtClean="0"/>
              <a:t>a</a:t>
            </a:r>
            <a:r>
              <a:rPr lang="sr-Cyrl-RS" sz="2200" dirty="0" smtClean="0"/>
              <a:t> буџета РС и буџета АПВ</a:t>
            </a:r>
            <a:r>
              <a:rPr lang="uz-Cyrl-UZ" sz="2200" dirty="0" smtClean="0"/>
              <a:t>, </a:t>
            </a:r>
            <a:endParaRPr lang="en-GB" sz="2200" dirty="0" smtClean="0"/>
          </a:p>
          <a:p>
            <a:pPr algn="just"/>
            <a:r>
              <a:rPr lang="uz-Cyrl-UZ" sz="2200" dirty="0" smtClean="0"/>
              <a:t>примања </a:t>
            </a:r>
            <a:r>
              <a:rPr lang="uz-Cyrl-UZ" sz="2200" dirty="0"/>
              <a:t>од продаје </a:t>
            </a:r>
            <a:r>
              <a:rPr lang="uz-Cyrl-UZ" sz="2200" dirty="0" smtClean="0"/>
              <a:t>непокретности, </a:t>
            </a:r>
            <a:endParaRPr lang="en-GB" sz="2200" dirty="0" smtClean="0"/>
          </a:p>
          <a:p>
            <a:pPr algn="just"/>
            <a:r>
              <a:rPr lang="uz-Cyrl-UZ" sz="2200" dirty="0" smtClean="0"/>
              <a:t>прихода </a:t>
            </a:r>
            <a:r>
              <a:rPr lang="uz-Cyrl-UZ" sz="2200" dirty="0"/>
              <a:t>од </a:t>
            </a:r>
            <a:r>
              <a:rPr lang="uz-Cyrl-UZ" sz="2200" dirty="0" smtClean="0"/>
              <a:t>имовине и </a:t>
            </a:r>
            <a:endParaRPr lang="en-GB" sz="2200" dirty="0" smtClean="0"/>
          </a:p>
          <a:p>
            <a:pPr algn="just"/>
            <a:r>
              <a:rPr lang="uz-Cyrl-UZ" sz="2200" dirty="0" smtClean="0"/>
              <a:t>осталих </a:t>
            </a:r>
            <a:r>
              <a:rPr lang="uz-Cyrl-UZ" sz="2200" dirty="0"/>
              <a:t>прихода (слика </a:t>
            </a:r>
            <a:r>
              <a:rPr lang="uz-Cyrl-UZ" sz="2200" dirty="0" smtClean="0"/>
              <a:t>2.).</a:t>
            </a:r>
            <a:endParaRPr lang="en-GB" sz="2200" dirty="0"/>
          </a:p>
          <a:p>
            <a:pPr algn="just"/>
            <a:endParaRPr lang="en-US"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8</a:t>
            </a:fld>
            <a:endParaRPr lang="en-US"/>
          </a:p>
        </p:txBody>
      </p:sp>
      <p:pic>
        <p:nvPicPr>
          <p:cNvPr id="10" name="Picture 9"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316731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1490" y="6501415"/>
            <a:ext cx="858528" cy="307777"/>
          </a:xfrm>
          <a:prstGeom prst="rect">
            <a:avLst/>
          </a:prstGeom>
        </p:spPr>
        <p:txBody>
          <a:bodyPr wrap="none">
            <a:spAutoFit/>
          </a:bodyPr>
          <a:lstStyle/>
          <a:p>
            <a:r>
              <a:rPr lang="uz-Cyrl-UZ" sz="1400" i="1" dirty="0"/>
              <a:t>Слика </a:t>
            </a:r>
            <a:r>
              <a:rPr lang="en-GB" sz="1400" i="1" dirty="0" smtClean="0"/>
              <a:t>2</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9</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a:t>
            </a:r>
            <a:r>
              <a:rPr lang="en-US" sz="3000" b="1" dirty="0" smtClean="0"/>
              <a:t>2</a:t>
            </a:r>
            <a:r>
              <a:rPr lang="uz-Cyrl-UZ" sz="3000" b="1" dirty="0" smtClean="0"/>
              <a:t>. години</a:t>
            </a:r>
            <a:endParaRPr lang="en-US" sz="3000" b="1" dirty="0"/>
          </a:p>
        </p:txBody>
      </p:sp>
      <p:graphicFrame>
        <p:nvGraphicFramePr>
          <p:cNvPr id="8" name="Diagram 7"/>
          <p:cNvGraphicFramePr/>
          <p:nvPr>
            <p:extLst>
              <p:ext uri="{D42A27DB-BD31-4B8C-83A1-F6EECF244321}">
                <p14:modId xmlns="" xmlns:p14="http://schemas.microsoft.com/office/powerpoint/2010/main" val="1396056623"/>
              </p:ext>
            </p:extLst>
          </p:nvPr>
        </p:nvGraphicFramePr>
        <p:xfrm>
          <a:off x="1657350" y="1671560"/>
          <a:ext cx="582930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9860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1163</TotalTime>
  <Words>2160</Words>
  <Application>Microsoft Office PowerPoint</Application>
  <PresentationFormat>On-screen Show (4:3)</PresentationFormat>
  <Paragraphs>312</Paragraphs>
  <Slides>26</Slides>
  <Notes>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ГРАД СОМБОР</vt:lpstr>
      <vt:lpstr>Садржај</vt:lpstr>
      <vt:lpstr>1. Увод</vt:lpstr>
      <vt:lpstr>1. Увод</vt:lpstr>
      <vt:lpstr>2. Како настаје буџет града?</vt:lpstr>
      <vt:lpstr>2. Како настаје буџет града?</vt:lpstr>
      <vt:lpstr>2. Како настаје буџет града?</vt:lpstr>
      <vt:lpstr>3. Планирани приходи у 2022. години</vt:lpstr>
      <vt:lpstr>3. Планирани приходи у 2022. години</vt:lpstr>
      <vt:lpstr>3. Планирани приходи у 2022. години</vt:lpstr>
      <vt:lpstr>3. Планирани приходи у 2022. години</vt:lpstr>
      <vt:lpstr>3. Планирани приходи у 2022. години</vt:lpstr>
      <vt:lpstr>3. Планирани приходи у 2022. години</vt:lpstr>
      <vt:lpstr>4. Планирани расходи у 2022. години</vt:lpstr>
      <vt:lpstr>4. Планирани расходи у 2022. години</vt:lpstr>
      <vt:lpstr>4. Планирани расходи у 2022. години</vt:lpstr>
      <vt:lpstr>4. Планирани расходи у 2022. години</vt:lpstr>
      <vt:lpstr>4. Планирани расходи у 2022. години</vt:lpstr>
      <vt:lpstr>4.1 На шта се троши новац?</vt:lpstr>
      <vt:lpstr>4.1 На шта се троши новац?</vt:lpstr>
      <vt:lpstr>4.2 Програмско буџетирање</vt:lpstr>
      <vt:lpstr>Родно одговорно буџетирање</vt:lpstr>
      <vt:lpstr>5. Партиципативно буџетирање за буџет 2022. године</vt:lpstr>
      <vt:lpstr>5. Партиципативно буџетирање за буџет 2022. године</vt:lpstr>
      <vt:lpstr>5. Партиципативно буџетирање у 2022. години</vt:lpstr>
      <vt:lpstr>Хвала грађанима Сомбора на учешћу у пројекту партиципативног буџетирања. Велико хвала и нашим средњошколцима који су подржали пројекат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ГРАД/OПШТИНА НАЗИВ</dc:title>
  <dc:creator>Tamara Krstic</dc:creator>
  <cp:lastModifiedBy>ivezmar</cp:lastModifiedBy>
  <cp:revision>387</cp:revision>
  <dcterms:created xsi:type="dcterms:W3CDTF">2016-01-31T20:19:34Z</dcterms:created>
  <dcterms:modified xsi:type="dcterms:W3CDTF">2022-07-05T11:28:26Z</dcterms:modified>
</cp:coreProperties>
</file>